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media/image21.svg" ContentType="image/svg+xml"/>
  <Override PartName="/ppt/media/image29.svg" ContentType="image/svg+xml"/>
  <Override PartName="/ppt/media/image3.svg" ContentType="image/svg+xml"/>
  <Override PartName="/ppt/media/image40.svg" ContentType="image/svg+xml"/>
  <Override PartName="/ppt/media/image5.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00.xml" ContentType="application/vnd.openxmlformats-officedocument.themeOverride+xml"/>
  <Override PartName="/ppt/theme/themeOverride101.xml" ContentType="application/vnd.openxmlformats-officedocument.themeOverride+xml"/>
  <Override PartName="/ppt/theme/themeOverride102.xml" ContentType="application/vnd.openxmlformats-officedocument.themeOverride+xml"/>
  <Override PartName="/ppt/theme/themeOverride103.xml" ContentType="application/vnd.openxmlformats-officedocument.themeOverride+xml"/>
  <Override PartName="/ppt/theme/themeOverride104.xml" ContentType="application/vnd.openxmlformats-officedocument.themeOverride+xml"/>
  <Override PartName="/ppt/theme/themeOverride105.xml" ContentType="application/vnd.openxmlformats-officedocument.themeOverride+xml"/>
  <Override PartName="/ppt/theme/themeOverride106.xml" ContentType="application/vnd.openxmlformats-officedocument.themeOverride+xml"/>
  <Override PartName="/ppt/theme/themeOverride107.xml" ContentType="application/vnd.openxmlformats-officedocument.themeOverride+xml"/>
  <Override PartName="/ppt/theme/themeOverride108.xml" ContentType="application/vnd.openxmlformats-officedocument.themeOverride+xml"/>
  <Override PartName="/ppt/theme/themeOverride109.xml" ContentType="application/vnd.openxmlformats-officedocument.themeOverride+xml"/>
  <Override PartName="/ppt/theme/themeOverride11.xml" ContentType="application/vnd.openxmlformats-officedocument.themeOverride+xml"/>
  <Override PartName="/ppt/theme/themeOverride110.xml" ContentType="application/vnd.openxmlformats-officedocument.themeOverride+xml"/>
  <Override PartName="/ppt/theme/themeOverride111.xml" ContentType="application/vnd.openxmlformats-officedocument.themeOverride+xml"/>
  <Override PartName="/ppt/theme/themeOverride112.xml" ContentType="application/vnd.openxmlformats-officedocument.themeOverride+xml"/>
  <Override PartName="/ppt/theme/themeOverride113.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ppt/theme/themeOverride57.xml" ContentType="application/vnd.openxmlformats-officedocument.themeOverride+xml"/>
  <Override PartName="/ppt/theme/themeOverride58.xml" ContentType="application/vnd.openxmlformats-officedocument.themeOverride+xml"/>
  <Override PartName="/ppt/theme/themeOverride59.xml" ContentType="application/vnd.openxmlformats-officedocument.themeOverride+xml"/>
  <Override PartName="/ppt/theme/themeOverride6.xml" ContentType="application/vnd.openxmlformats-officedocument.themeOverride+xml"/>
  <Override PartName="/ppt/theme/themeOverride60.xml" ContentType="application/vnd.openxmlformats-officedocument.themeOverride+xml"/>
  <Override PartName="/ppt/theme/themeOverride61.xml" ContentType="application/vnd.openxmlformats-officedocument.themeOverride+xml"/>
  <Override PartName="/ppt/theme/themeOverride62.xml" ContentType="application/vnd.openxmlformats-officedocument.themeOverride+xml"/>
  <Override PartName="/ppt/theme/themeOverride63.xml" ContentType="application/vnd.openxmlformats-officedocument.themeOverride+xml"/>
  <Override PartName="/ppt/theme/themeOverride64.xml" ContentType="application/vnd.openxmlformats-officedocument.themeOverride+xml"/>
  <Override PartName="/ppt/theme/themeOverride65.xml" ContentType="application/vnd.openxmlformats-officedocument.themeOverride+xml"/>
  <Override PartName="/ppt/theme/themeOverride66.xml" ContentType="application/vnd.openxmlformats-officedocument.themeOverride+xml"/>
  <Override PartName="/ppt/theme/themeOverride67.xml" ContentType="application/vnd.openxmlformats-officedocument.themeOverride+xml"/>
  <Override PartName="/ppt/theme/themeOverride68.xml" ContentType="application/vnd.openxmlformats-officedocument.themeOverride+xml"/>
  <Override PartName="/ppt/theme/themeOverride69.xml" ContentType="application/vnd.openxmlformats-officedocument.themeOverride+xml"/>
  <Override PartName="/ppt/theme/themeOverride7.xml" ContentType="application/vnd.openxmlformats-officedocument.themeOverride+xml"/>
  <Override PartName="/ppt/theme/themeOverride70.xml" ContentType="application/vnd.openxmlformats-officedocument.themeOverride+xml"/>
  <Override PartName="/ppt/theme/themeOverride71.xml" ContentType="application/vnd.openxmlformats-officedocument.themeOverride+xml"/>
  <Override PartName="/ppt/theme/themeOverride72.xml" ContentType="application/vnd.openxmlformats-officedocument.themeOverride+xml"/>
  <Override PartName="/ppt/theme/themeOverride73.xml" ContentType="application/vnd.openxmlformats-officedocument.themeOverride+xml"/>
  <Override PartName="/ppt/theme/themeOverride74.xml" ContentType="application/vnd.openxmlformats-officedocument.themeOverride+xml"/>
  <Override PartName="/ppt/theme/themeOverride75.xml" ContentType="application/vnd.openxmlformats-officedocument.themeOverride+xml"/>
  <Override PartName="/ppt/theme/themeOverride76.xml" ContentType="application/vnd.openxmlformats-officedocument.themeOverride+xml"/>
  <Override PartName="/ppt/theme/themeOverride77.xml" ContentType="application/vnd.openxmlformats-officedocument.themeOverride+xml"/>
  <Override PartName="/ppt/theme/themeOverride78.xml" ContentType="application/vnd.openxmlformats-officedocument.themeOverride+xml"/>
  <Override PartName="/ppt/theme/themeOverride79.xml" ContentType="application/vnd.openxmlformats-officedocument.themeOverride+xml"/>
  <Override PartName="/ppt/theme/themeOverride8.xml" ContentType="application/vnd.openxmlformats-officedocument.themeOverride+xml"/>
  <Override PartName="/ppt/theme/themeOverride80.xml" ContentType="application/vnd.openxmlformats-officedocument.themeOverride+xml"/>
  <Override PartName="/ppt/theme/themeOverride81.xml" ContentType="application/vnd.openxmlformats-officedocument.themeOverride+xml"/>
  <Override PartName="/ppt/theme/themeOverride82.xml" ContentType="application/vnd.openxmlformats-officedocument.themeOverride+xml"/>
  <Override PartName="/ppt/theme/themeOverride83.xml" ContentType="application/vnd.openxmlformats-officedocument.themeOverride+xml"/>
  <Override PartName="/ppt/theme/themeOverride84.xml" ContentType="application/vnd.openxmlformats-officedocument.themeOverride+xml"/>
  <Override PartName="/ppt/theme/themeOverride85.xml" ContentType="application/vnd.openxmlformats-officedocument.themeOverride+xml"/>
  <Override PartName="/ppt/theme/themeOverride86.xml" ContentType="application/vnd.openxmlformats-officedocument.themeOverride+xml"/>
  <Override PartName="/ppt/theme/themeOverride87.xml" ContentType="application/vnd.openxmlformats-officedocument.themeOverride+xml"/>
  <Override PartName="/ppt/theme/themeOverride88.xml" ContentType="application/vnd.openxmlformats-officedocument.themeOverride+xml"/>
  <Override PartName="/ppt/theme/themeOverride89.xml" ContentType="application/vnd.openxmlformats-officedocument.themeOverride+xml"/>
  <Override PartName="/ppt/theme/themeOverride9.xml" ContentType="application/vnd.openxmlformats-officedocument.themeOverride+xml"/>
  <Override PartName="/ppt/theme/themeOverride90.xml" ContentType="application/vnd.openxmlformats-officedocument.themeOverride+xml"/>
  <Override PartName="/ppt/theme/themeOverride91.xml" ContentType="application/vnd.openxmlformats-officedocument.themeOverride+xml"/>
  <Override PartName="/ppt/theme/themeOverride92.xml" ContentType="application/vnd.openxmlformats-officedocument.themeOverride+xml"/>
  <Override PartName="/ppt/theme/themeOverride93.xml" ContentType="application/vnd.openxmlformats-officedocument.themeOverride+xml"/>
  <Override PartName="/ppt/theme/themeOverride94.xml" ContentType="application/vnd.openxmlformats-officedocument.themeOverride+xml"/>
  <Override PartName="/ppt/theme/themeOverride95.xml" ContentType="application/vnd.openxmlformats-officedocument.themeOverride+xml"/>
  <Override PartName="/ppt/theme/themeOverride96.xml" ContentType="application/vnd.openxmlformats-officedocument.themeOverride+xml"/>
  <Override PartName="/ppt/theme/themeOverride97.xml" ContentType="application/vnd.openxmlformats-officedocument.themeOverride+xml"/>
  <Override PartName="/ppt/theme/themeOverride98.xml" ContentType="application/vnd.openxmlformats-officedocument.themeOverride+xml"/>
  <Override PartName="/ppt/theme/themeOverride9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handoutMasterIdLst>
    <p:handoutMasterId r:id="rId158"/>
  </p:handoutMasterIdLst>
  <p:sldIdLst>
    <p:sldId id="318" r:id="rId3"/>
    <p:sldId id="1237" r:id="rId5"/>
    <p:sldId id="601" r:id="rId6"/>
    <p:sldId id="1391" r:id="rId7"/>
    <p:sldId id="1392" r:id="rId8"/>
    <p:sldId id="1100" r:id="rId9"/>
    <p:sldId id="1653" r:id="rId10"/>
    <p:sldId id="1654" r:id="rId11"/>
    <p:sldId id="1983" r:id="rId12"/>
    <p:sldId id="868" r:id="rId13"/>
    <p:sldId id="869" r:id="rId14"/>
    <p:sldId id="870" r:id="rId15"/>
    <p:sldId id="1668" r:id="rId16"/>
    <p:sldId id="1669" r:id="rId17"/>
    <p:sldId id="1657" r:id="rId18"/>
    <p:sldId id="1658" r:id="rId19"/>
    <p:sldId id="1659" r:id="rId20"/>
    <p:sldId id="1660" r:id="rId21"/>
    <p:sldId id="1661" r:id="rId22"/>
    <p:sldId id="1662" r:id="rId23"/>
    <p:sldId id="1663" r:id="rId24"/>
    <p:sldId id="1664" r:id="rId25"/>
    <p:sldId id="1665" r:id="rId26"/>
    <p:sldId id="1666" r:id="rId27"/>
    <p:sldId id="1667" r:id="rId28"/>
    <p:sldId id="1671" r:id="rId29"/>
    <p:sldId id="600" r:id="rId30"/>
    <p:sldId id="424" r:id="rId31"/>
    <p:sldId id="426" r:id="rId32"/>
    <p:sldId id="604" r:id="rId33"/>
    <p:sldId id="427" r:id="rId34"/>
    <p:sldId id="439" r:id="rId35"/>
    <p:sldId id="1985" r:id="rId36"/>
    <p:sldId id="1544" r:id="rId37"/>
    <p:sldId id="1107" r:id="rId38"/>
    <p:sldId id="428" r:id="rId39"/>
    <p:sldId id="1984" r:id="rId40"/>
    <p:sldId id="429" r:id="rId41"/>
    <p:sldId id="431" r:id="rId42"/>
    <p:sldId id="432" r:id="rId43"/>
    <p:sldId id="1814" r:id="rId44"/>
    <p:sldId id="433" r:id="rId45"/>
    <p:sldId id="434" r:id="rId46"/>
    <p:sldId id="435" r:id="rId47"/>
    <p:sldId id="452" r:id="rId48"/>
    <p:sldId id="437" r:id="rId49"/>
    <p:sldId id="454" r:id="rId50"/>
    <p:sldId id="1816" r:id="rId51"/>
    <p:sldId id="436" r:id="rId52"/>
    <p:sldId id="606" r:id="rId53"/>
    <p:sldId id="453" r:id="rId54"/>
    <p:sldId id="1815" r:id="rId55"/>
    <p:sldId id="462" r:id="rId56"/>
    <p:sldId id="463" r:id="rId57"/>
    <p:sldId id="464" r:id="rId58"/>
    <p:sldId id="1819" r:id="rId59"/>
    <p:sldId id="465" r:id="rId60"/>
    <p:sldId id="498" r:id="rId61"/>
    <p:sldId id="1672" r:id="rId62"/>
    <p:sldId id="467" r:id="rId63"/>
    <p:sldId id="468" r:id="rId64"/>
    <p:sldId id="469" r:id="rId65"/>
    <p:sldId id="470" r:id="rId66"/>
    <p:sldId id="471" r:id="rId67"/>
    <p:sldId id="1986" r:id="rId68"/>
    <p:sldId id="474" r:id="rId69"/>
    <p:sldId id="475" r:id="rId70"/>
    <p:sldId id="476" r:id="rId71"/>
    <p:sldId id="676" r:id="rId72"/>
    <p:sldId id="478" r:id="rId73"/>
    <p:sldId id="1821" r:id="rId74"/>
    <p:sldId id="479" r:id="rId75"/>
    <p:sldId id="494" r:id="rId76"/>
    <p:sldId id="495" r:id="rId77"/>
    <p:sldId id="496" r:id="rId78"/>
    <p:sldId id="549" r:id="rId79"/>
    <p:sldId id="497" r:id="rId80"/>
    <p:sldId id="500" r:id="rId81"/>
    <p:sldId id="1830" r:id="rId82"/>
    <p:sldId id="501" r:id="rId83"/>
    <p:sldId id="566" r:id="rId84"/>
    <p:sldId id="1809" r:id="rId85"/>
    <p:sldId id="1810" r:id="rId86"/>
    <p:sldId id="1987" r:id="rId87"/>
    <p:sldId id="1811" r:id="rId88"/>
    <p:sldId id="1812" r:id="rId89"/>
    <p:sldId id="1813" r:id="rId90"/>
    <p:sldId id="568" r:id="rId91"/>
    <p:sldId id="502" r:id="rId92"/>
    <p:sldId id="1827" r:id="rId93"/>
    <p:sldId id="1103" r:id="rId94"/>
    <p:sldId id="1826" r:id="rId95"/>
    <p:sldId id="503" r:id="rId96"/>
    <p:sldId id="504" r:id="rId97"/>
    <p:sldId id="2131" r:id="rId98"/>
    <p:sldId id="505" r:id="rId99"/>
    <p:sldId id="506" r:id="rId100"/>
    <p:sldId id="1117" r:id="rId101"/>
    <p:sldId id="507" r:id="rId102"/>
    <p:sldId id="570" r:id="rId103"/>
    <p:sldId id="1832" r:id="rId104"/>
    <p:sldId id="508" r:id="rId105"/>
    <p:sldId id="509" r:id="rId106"/>
    <p:sldId id="510" r:id="rId107"/>
    <p:sldId id="511" r:id="rId108"/>
    <p:sldId id="512" r:id="rId109"/>
    <p:sldId id="548" r:id="rId110"/>
    <p:sldId id="706" r:id="rId111"/>
    <p:sldId id="707" r:id="rId112"/>
    <p:sldId id="708" r:id="rId113"/>
    <p:sldId id="709" r:id="rId114"/>
    <p:sldId id="710" r:id="rId115"/>
    <p:sldId id="711" r:id="rId116"/>
    <p:sldId id="712" r:id="rId117"/>
    <p:sldId id="713" r:id="rId118"/>
    <p:sldId id="714" r:id="rId119"/>
    <p:sldId id="715" r:id="rId120"/>
    <p:sldId id="716" r:id="rId121"/>
    <p:sldId id="717" r:id="rId122"/>
    <p:sldId id="718" r:id="rId123"/>
    <p:sldId id="719" r:id="rId124"/>
    <p:sldId id="721" r:id="rId125"/>
    <p:sldId id="2132" r:id="rId126"/>
    <p:sldId id="722" r:id="rId127"/>
    <p:sldId id="723" r:id="rId128"/>
    <p:sldId id="724" r:id="rId129"/>
    <p:sldId id="1818" r:id="rId130"/>
    <p:sldId id="2191" r:id="rId131"/>
    <p:sldId id="727" r:id="rId132"/>
    <p:sldId id="1932" r:id="rId133"/>
    <p:sldId id="1955" r:id="rId134"/>
    <p:sldId id="1105" r:id="rId135"/>
    <p:sldId id="1956" r:id="rId136"/>
    <p:sldId id="728" r:id="rId137"/>
    <p:sldId id="1104" r:id="rId138"/>
    <p:sldId id="732" r:id="rId139"/>
    <p:sldId id="1106" r:id="rId140"/>
    <p:sldId id="729" r:id="rId141"/>
    <p:sldId id="730" r:id="rId142"/>
    <p:sldId id="731" r:id="rId143"/>
    <p:sldId id="737" r:id="rId144"/>
    <p:sldId id="738" r:id="rId145"/>
    <p:sldId id="739" r:id="rId146"/>
    <p:sldId id="740" r:id="rId147"/>
    <p:sldId id="742" r:id="rId148"/>
    <p:sldId id="741" r:id="rId149"/>
    <p:sldId id="743" r:id="rId150"/>
    <p:sldId id="745" r:id="rId151"/>
    <p:sldId id="1978" r:id="rId152"/>
    <p:sldId id="746" r:id="rId153"/>
    <p:sldId id="747" r:id="rId154"/>
    <p:sldId id="749" r:id="rId155"/>
    <p:sldId id="748" r:id="rId156"/>
    <p:sldId id="2192" r:id="rId157"/>
  </p:sldIdLst>
  <p:sldSz cx="12192000" cy="6858000"/>
  <p:notesSz cx="6858000" cy="9144000"/>
  <p:embeddedFontLst>
    <p:embeddedFont>
      <p:font typeface="Candara Light" panose="020E0502030303020204" charset="0"/>
      <p:regular r:id="rId163"/>
      <p:italic r:id="rId164"/>
    </p:embeddedFont>
    <p:embeddedFont>
      <p:font typeface="微软雅黑" panose="020B0503020204020204" charset="-122"/>
      <p:regular r:id="rId165"/>
    </p:embeddedFont>
    <p:embeddedFont>
      <p:font typeface="Consolas" panose="020B0609020204030204" charset="0"/>
      <p:regular r:id="rId166"/>
      <p:bold r:id="rId167"/>
      <p:italic r:id="rId168"/>
      <p:boldItalic r:id="rId169"/>
    </p:embeddedFont>
    <p:embeddedFont>
      <p:font typeface="华文新魏" panose="02010800040101010101" charset="-122"/>
      <p:regular r:id="rId170"/>
    </p:embeddedFont>
  </p:embeddedFontLst>
  <p:custDataLst>
    <p:tags r:id="rId1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5C3EF26-24B7-4CB6-ACC5-A9CC96F73EED}">
          <p14:sldIdLst>
            <p14:sldId id="318"/>
            <p14:sldId id="1237"/>
            <p14:sldId id="601"/>
            <p14:sldId id="1391"/>
            <p14:sldId id="1392"/>
            <p14:sldId id="1100"/>
            <p14:sldId id="1653"/>
            <p14:sldId id="1654"/>
            <p14:sldId id="1983"/>
            <p14:sldId id="868"/>
            <p14:sldId id="869"/>
            <p14:sldId id="870"/>
            <p14:sldId id="1668"/>
            <p14:sldId id="1669"/>
            <p14:sldId id="1657"/>
            <p14:sldId id="1658"/>
            <p14:sldId id="1659"/>
            <p14:sldId id="1660"/>
            <p14:sldId id="1661"/>
            <p14:sldId id="1662"/>
            <p14:sldId id="1663"/>
            <p14:sldId id="1664"/>
            <p14:sldId id="1665"/>
            <p14:sldId id="1666"/>
            <p14:sldId id="1667"/>
            <p14:sldId id="1671"/>
            <p14:sldId id="600"/>
            <p14:sldId id="424"/>
            <p14:sldId id="426"/>
            <p14:sldId id="604"/>
            <p14:sldId id="427"/>
            <p14:sldId id="439"/>
            <p14:sldId id="1985"/>
            <p14:sldId id="1544"/>
            <p14:sldId id="1107"/>
            <p14:sldId id="428"/>
            <p14:sldId id="1984"/>
            <p14:sldId id="429"/>
            <p14:sldId id="431"/>
            <p14:sldId id="432"/>
            <p14:sldId id="1814"/>
            <p14:sldId id="433"/>
            <p14:sldId id="434"/>
            <p14:sldId id="435"/>
            <p14:sldId id="452"/>
            <p14:sldId id="437"/>
            <p14:sldId id="454"/>
            <p14:sldId id="1816"/>
            <p14:sldId id="436"/>
            <p14:sldId id="606"/>
            <p14:sldId id="453"/>
            <p14:sldId id="1815"/>
            <p14:sldId id="462"/>
            <p14:sldId id="463"/>
            <p14:sldId id="464"/>
            <p14:sldId id="1819"/>
            <p14:sldId id="465"/>
            <p14:sldId id="498"/>
            <p14:sldId id="1672"/>
            <p14:sldId id="467"/>
            <p14:sldId id="468"/>
            <p14:sldId id="469"/>
            <p14:sldId id="470"/>
            <p14:sldId id="471"/>
            <p14:sldId id="1986"/>
            <p14:sldId id="474"/>
            <p14:sldId id="475"/>
            <p14:sldId id="476"/>
            <p14:sldId id="676"/>
            <p14:sldId id="478"/>
            <p14:sldId id="1821"/>
            <p14:sldId id="479"/>
            <p14:sldId id="494"/>
            <p14:sldId id="495"/>
            <p14:sldId id="496"/>
            <p14:sldId id="549"/>
            <p14:sldId id="497"/>
            <p14:sldId id="500"/>
            <p14:sldId id="1830"/>
            <p14:sldId id="501"/>
            <p14:sldId id="566"/>
            <p14:sldId id="1809"/>
            <p14:sldId id="1810"/>
            <p14:sldId id="1987"/>
            <p14:sldId id="1811"/>
            <p14:sldId id="1812"/>
            <p14:sldId id="1813"/>
            <p14:sldId id="568"/>
            <p14:sldId id="502"/>
            <p14:sldId id="1827"/>
            <p14:sldId id="1103"/>
            <p14:sldId id="1826"/>
            <p14:sldId id="503"/>
            <p14:sldId id="504"/>
            <p14:sldId id="2131"/>
            <p14:sldId id="505"/>
            <p14:sldId id="506"/>
            <p14:sldId id="1117"/>
            <p14:sldId id="507"/>
            <p14:sldId id="570"/>
            <p14:sldId id="1832"/>
            <p14:sldId id="508"/>
            <p14:sldId id="509"/>
            <p14:sldId id="510"/>
            <p14:sldId id="511"/>
            <p14:sldId id="512"/>
            <p14:sldId id="548"/>
            <p14:sldId id="706"/>
            <p14:sldId id="707"/>
            <p14:sldId id="708"/>
            <p14:sldId id="709"/>
            <p14:sldId id="710"/>
            <p14:sldId id="711"/>
            <p14:sldId id="712"/>
            <p14:sldId id="713"/>
            <p14:sldId id="714"/>
            <p14:sldId id="715"/>
            <p14:sldId id="716"/>
            <p14:sldId id="717"/>
            <p14:sldId id="718"/>
            <p14:sldId id="719"/>
            <p14:sldId id="721"/>
            <p14:sldId id="2132"/>
            <p14:sldId id="722"/>
            <p14:sldId id="723"/>
            <p14:sldId id="724"/>
            <p14:sldId id="1818"/>
            <p14:sldId id="2191"/>
            <p14:sldId id="727"/>
            <p14:sldId id="1932"/>
            <p14:sldId id="1955"/>
            <p14:sldId id="1105"/>
            <p14:sldId id="1956"/>
            <p14:sldId id="728"/>
            <p14:sldId id="1104"/>
            <p14:sldId id="732"/>
            <p14:sldId id="1106"/>
            <p14:sldId id="729"/>
            <p14:sldId id="730"/>
            <p14:sldId id="731"/>
            <p14:sldId id="737"/>
            <p14:sldId id="738"/>
            <p14:sldId id="739"/>
            <p14:sldId id="740"/>
            <p14:sldId id="742"/>
            <p14:sldId id="741"/>
            <p14:sldId id="743"/>
            <p14:sldId id="745"/>
            <p14:sldId id="1978"/>
            <p14:sldId id="746"/>
            <p14:sldId id="747"/>
            <p14:sldId id="749"/>
            <p14:sldId id="748"/>
            <p14:sldId id="2192"/>
          </p14:sldIdLst>
        </p14:section>
      </p14:sectionLst>
    </p:ext>
    <p:ext uri="{EFAFB233-063F-42B5-8137-9DF3F51BA10A}">
      <p15:sldGuideLst xmlns:p15="http://schemas.microsoft.com/office/powerpoint/2012/main">
        <p15:guide id="1" pos="3600" userDrawn="1">
          <p15:clr>
            <a:srgbClr val="A4A3A4"/>
          </p15:clr>
        </p15:guide>
        <p15:guide id="2" orient="horz" pos="232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f Cao" initials="A" lastIdx="2" clrIdx="0"/>
  <p:cmAuthor id="2000" name="朝前_YBv2qmIj" initials="authorId_491232632" lastIdx="0" clrIdx="0"/>
  <p:cmAuthor id="0" name="fl" initials="l" lastIdx="1" clrIdx="0"/>
  <p:cmAuthor id="3" name="WH" initials="W" lastIdx="1" clrIdx="2"/>
  <p:cmAuthor id="5"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44AFA"/>
    <a:srgbClr val="44546A"/>
    <a:srgbClr val="C9E7FF"/>
    <a:srgbClr val="0563C1"/>
    <a:srgbClr val="2A5CE3"/>
    <a:srgbClr val="A1A9B4"/>
    <a:srgbClr val="EEE5E9"/>
    <a:srgbClr val="5F87FA"/>
    <a:srgbClr val="7F7F7F"/>
    <a:srgbClr val="2E66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542EEF0-F22F-4947-B6B6-5F2FE78C6696}" styleName="{f0e8ca8d-8388-4166-a54c-3801b844b3e0}">
    <a:wholeTbl>
      <a:tcTxStyle>
        <a:fontRef idx="none">
          <a:prstClr val="black"/>
        </a:fontRef>
      </a:tcTxStyle>
      <a:tcStyle>
        <a:tcBdr>
          <a:insideH>
            <a:ln w="6350" cmpd="sng">
              <a:solidFill>
                <a:srgbClr val="FFFFFF"/>
              </a:solidFill>
            </a:ln>
          </a:insideH>
          <a:insideV>
            <a:ln w="6350" cmpd="sng">
              <a:solidFill>
                <a:srgbClr val="FFFFFF"/>
              </a:solidFill>
            </a:ln>
          </a:insideV>
        </a:tcBdr>
        <a:fill>
          <a:solidFill>
            <a:srgbClr val="EDEDED"/>
          </a:solidFill>
        </a:fill>
      </a:tcStyle>
    </a:wholeTbl>
    <a:firstCol>
      <a:tcTxStyle>
        <a:fontRef idx="none">
          <a:prstClr val="black"/>
        </a:fontRef>
      </a:tcTxStyle>
      <a:tcStyle>
        <a:tcBdr/>
        <a:fill>
          <a:solidFill>
            <a:srgbClr val="A2C3E1"/>
          </a:solidFill>
        </a:fill>
      </a:tcStyle>
    </a:firstCol>
    <a:firstRow>
      <a:tcTxStyle>
        <a:fontRef idx="none">
          <a:prstClr val="black"/>
        </a:fontRef>
      </a:tcTxStyle>
      <a:tcStyle>
        <a:tcBdr/>
        <a:fill>
          <a:solidFill>
            <a:srgbClr val="A2C3E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426" autoAdjust="0"/>
    <p:restoredTop sz="94924" autoAdjust="0"/>
  </p:normalViewPr>
  <p:slideViewPr>
    <p:cSldViewPr snapToGrid="0" showGuides="1">
      <p:cViewPr varScale="1">
        <p:scale>
          <a:sx n="142" d="100"/>
          <a:sy n="142" d="100"/>
        </p:scale>
        <p:origin x="492" y="132"/>
      </p:cViewPr>
      <p:guideLst>
        <p:guide pos="3600"/>
        <p:guide orient="horz" pos="2326"/>
      </p:guideLst>
    </p:cSldViewPr>
  </p:slideViewPr>
  <p:notesTextViewPr>
    <p:cViewPr>
      <p:scale>
        <a:sx n="1" d="1"/>
        <a:sy n="1" d="1"/>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1" Type="http://schemas.openxmlformats.org/officeDocument/2006/relationships/tags" Target="tags/tag203.xml"/><Relationship Id="rId170" Type="http://schemas.openxmlformats.org/officeDocument/2006/relationships/font" Target="fonts/font8.fntdata"/><Relationship Id="rId17" Type="http://schemas.openxmlformats.org/officeDocument/2006/relationships/slide" Target="slides/slide14.xml"/><Relationship Id="rId169" Type="http://schemas.openxmlformats.org/officeDocument/2006/relationships/font" Target="fonts/font7.fntdata"/><Relationship Id="rId168" Type="http://schemas.openxmlformats.org/officeDocument/2006/relationships/font" Target="fonts/font6.fntdata"/><Relationship Id="rId167" Type="http://schemas.openxmlformats.org/officeDocument/2006/relationships/font" Target="fonts/font5.fntdata"/><Relationship Id="rId166" Type="http://schemas.openxmlformats.org/officeDocument/2006/relationships/font" Target="fonts/font4.fntdata"/><Relationship Id="rId165" Type="http://schemas.openxmlformats.org/officeDocument/2006/relationships/font" Target="fonts/font3.fntdata"/><Relationship Id="rId164" Type="http://schemas.openxmlformats.org/officeDocument/2006/relationships/font" Target="fonts/font2.fntdata"/><Relationship Id="rId163" Type="http://schemas.openxmlformats.org/officeDocument/2006/relationships/font" Target="fonts/font1.fntdata"/><Relationship Id="rId162" Type="http://schemas.openxmlformats.org/officeDocument/2006/relationships/commentAuthors" Target="commentAuthors.xml"/><Relationship Id="rId161" Type="http://schemas.openxmlformats.org/officeDocument/2006/relationships/tableStyles" Target="tableStyles.xml"/><Relationship Id="rId160" Type="http://schemas.openxmlformats.org/officeDocument/2006/relationships/viewProps" Target="viewProps.xml"/><Relationship Id="rId16" Type="http://schemas.openxmlformats.org/officeDocument/2006/relationships/slide" Target="slides/slide13.xml"/><Relationship Id="rId159" Type="http://schemas.openxmlformats.org/officeDocument/2006/relationships/presProps" Target="presProps.xml"/><Relationship Id="rId158" Type="http://schemas.openxmlformats.org/officeDocument/2006/relationships/handoutMaster" Target="handoutMasters/handoutMaster1.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Candara Light" panose="020E0502030303020204" charset="0"/>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Candara Light" panose="020E0502030303020204" charset="0"/>
                <a:ea typeface="微软雅黑" panose="020B0503020204020204" charset="-122"/>
              </a:rPr>
            </a:fld>
            <a:endParaRPr lang="zh-CN" altLang="en-US">
              <a:latin typeface="Candara Light" panose="020E0502030303020204" charset="0"/>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Candara Light" panose="020E0502030303020204" charset="0"/>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Candara Light" panose="020E0502030303020204" charset="0"/>
                <a:ea typeface="微软雅黑" panose="020B0503020204020204" charset="-122"/>
              </a:rPr>
            </a:fld>
            <a:endParaRPr lang="zh-CN" altLang="en-US">
              <a:latin typeface="Candara Light" panose="020E0502030303020204" charset="0"/>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ndara Light" panose="020E0502030303020204" charset="0"/>
                <a:ea typeface="Candara Light" panose="020E050203030302020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ndara Light" panose="020E0502030303020204" charset="0"/>
                <a:ea typeface="Candara Light" panose="020E0502030303020204" charset="0"/>
              </a:defRPr>
            </a:lvl1pPr>
          </a:lstStyle>
          <a:p>
            <a:fld id="{88B30F0F-2FCE-41B7-BA44-BA2C5115099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ndara Light" panose="020E0502030303020204" charset="0"/>
                <a:ea typeface="Candara Light" panose="020E050203030302020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ndara Light" panose="020E0502030303020204" charset="0"/>
                <a:ea typeface="Candara Light" panose="020E0502030303020204" charset="0"/>
              </a:defRPr>
            </a:lvl1pPr>
          </a:lstStyle>
          <a:p>
            <a:fld id="{E87FBA69-B7CC-4FB5-995C-F38E4AC542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1pPr>
    <a:lvl2pPr marL="45720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2pPr>
    <a:lvl3pPr marL="91440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3pPr>
    <a:lvl4pPr marL="137160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4pPr>
    <a:lvl5pPr marL="182880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5581650" y="1125538"/>
            <a:ext cx="6059488" cy="3809998"/>
          </a:xfrm>
          <a:custGeom>
            <a:avLst/>
            <a:gdLst>
              <a:gd name="connsiteX0" fmla="*/ 158801 w 6059488"/>
              <a:gd name="connsiteY0" fmla="*/ 0 h 3809998"/>
              <a:gd name="connsiteX1" fmla="*/ 5900687 w 6059488"/>
              <a:gd name="connsiteY1" fmla="*/ 0 h 3809998"/>
              <a:gd name="connsiteX2" fmla="*/ 6059488 w 6059488"/>
              <a:gd name="connsiteY2" fmla="*/ 158801 h 3809998"/>
              <a:gd name="connsiteX3" fmla="*/ 6059488 w 6059488"/>
              <a:gd name="connsiteY3" fmla="*/ 3651197 h 3809998"/>
              <a:gd name="connsiteX4" fmla="*/ 5900687 w 6059488"/>
              <a:gd name="connsiteY4" fmla="*/ 3809998 h 3809998"/>
              <a:gd name="connsiteX5" fmla="*/ 158801 w 6059488"/>
              <a:gd name="connsiteY5" fmla="*/ 3809998 h 3809998"/>
              <a:gd name="connsiteX6" fmla="*/ 0 w 6059488"/>
              <a:gd name="connsiteY6" fmla="*/ 3651197 h 3809998"/>
              <a:gd name="connsiteX7" fmla="*/ 0 w 6059488"/>
              <a:gd name="connsiteY7" fmla="*/ 158801 h 3809998"/>
              <a:gd name="connsiteX8" fmla="*/ 158801 w 6059488"/>
              <a:gd name="connsiteY8" fmla="*/ 0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59488" h="3809998">
                <a:moveTo>
                  <a:pt x="158801" y="0"/>
                </a:moveTo>
                <a:lnTo>
                  <a:pt x="5900687" y="0"/>
                </a:lnTo>
                <a:cubicBezTo>
                  <a:pt x="5988390" y="0"/>
                  <a:pt x="6059488" y="71098"/>
                  <a:pt x="6059488" y="158801"/>
                </a:cubicBezTo>
                <a:lnTo>
                  <a:pt x="6059488" y="3651197"/>
                </a:lnTo>
                <a:cubicBezTo>
                  <a:pt x="6059488" y="3738900"/>
                  <a:pt x="5988390" y="3809998"/>
                  <a:pt x="5900687" y="3809998"/>
                </a:cubicBezTo>
                <a:lnTo>
                  <a:pt x="158801" y="3809998"/>
                </a:lnTo>
                <a:cubicBezTo>
                  <a:pt x="71098" y="3809998"/>
                  <a:pt x="0" y="3738900"/>
                  <a:pt x="0" y="3651197"/>
                </a:cubicBezTo>
                <a:lnTo>
                  <a:pt x="0" y="158801"/>
                </a:lnTo>
                <a:cubicBezTo>
                  <a:pt x="0" y="71098"/>
                  <a:pt x="71098" y="0"/>
                  <a:pt x="158801"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7372350" y="0"/>
            <a:ext cx="4819650" cy="6858000"/>
          </a:xfrm>
          <a:custGeom>
            <a:avLst/>
            <a:gdLst>
              <a:gd name="connsiteX0" fmla="*/ 0 w 4819650"/>
              <a:gd name="connsiteY0" fmla="*/ 0 h 6858000"/>
              <a:gd name="connsiteX1" fmla="*/ 4819650 w 4819650"/>
              <a:gd name="connsiteY1" fmla="*/ 0 h 6858000"/>
              <a:gd name="connsiteX2" fmla="*/ 4819650 w 4819650"/>
              <a:gd name="connsiteY2" fmla="*/ 6858000 h 6858000"/>
              <a:gd name="connsiteX3" fmla="*/ 0 w 48196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19650" h="6858000">
                <a:moveTo>
                  <a:pt x="0" y="0"/>
                </a:moveTo>
                <a:lnTo>
                  <a:pt x="4819650" y="0"/>
                </a:lnTo>
                <a:lnTo>
                  <a:pt x="4819650" y="6858000"/>
                </a:lnTo>
                <a:lnTo>
                  <a:pt x="0" y="6858000"/>
                </a:ln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4499428"/>
            <a:ext cx="12192000" cy="2358571"/>
          </a:xfrm>
          <a:custGeom>
            <a:avLst/>
            <a:gdLst>
              <a:gd name="connsiteX0" fmla="*/ 0 w 12192000"/>
              <a:gd name="connsiteY0" fmla="*/ 0 h 2358571"/>
              <a:gd name="connsiteX1" fmla="*/ 12192000 w 12192000"/>
              <a:gd name="connsiteY1" fmla="*/ 0 h 2358571"/>
              <a:gd name="connsiteX2" fmla="*/ 12192000 w 12192000"/>
              <a:gd name="connsiteY2" fmla="*/ 2358571 h 2358571"/>
              <a:gd name="connsiteX3" fmla="*/ 0 w 12192000"/>
              <a:gd name="connsiteY3" fmla="*/ 2358571 h 2358571"/>
            </a:gdLst>
            <a:ahLst/>
            <a:cxnLst>
              <a:cxn ang="0">
                <a:pos x="connsiteX0" y="connsiteY0"/>
              </a:cxn>
              <a:cxn ang="0">
                <a:pos x="connsiteX1" y="connsiteY1"/>
              </a:cxn>
              <a:cxn ang="0">
                <a:pos x="connsiteX2" y="connsiteY2"/>
              </a:cxn>
              <a:cxn ang="0">
                <a:pos x="connsiteX3" y="connsiteY3"/>
              </a:cxn>
            </a:cxnLst>
            <a:rect l="l" t="t" r="r" b="b"/>
            <a:pathLst>
              <a:path w="12192000" h="2358571">
                <a:moveTo>
                  <a:pt x="0" y="0"/>
                </a:moveTo>
                <a:lnTo>
                  <a:pt x="12192000" y="0"/>
                </a:lnTo>
                <a:lnTo>
                  <a:pt x="12192000" y="2358571"/>
                </a:lnTo>
                <a:lnTo>
                  <a:pt x="0" y="2358571"/>
                </a:ln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995562" y="3429000"/>
            <a:ext cx="1435383" cy="987034"/>
          </a:xfrm>
          <a:custGeom>
            <a:avLst/>
            <a:gdLst>
              <a:gd name="connsiteX0" fmla="*/ 132894 w 1435383"/>
              <a:gd name="connsiteY0" fmla="*/ 0 h 987034"/>
              <a:gd name="connsiteX1" fmla="*/ 1302489 w 1435383"/>
              <a:gd name="connsiteY1" fmla="*/ 0 h 987034"/>
              <a:gd name="connsiteX2" fmla="*/ 1435383 w 1435383"/>
              <a:gd name="connsiteY2" fmla="*/ 132894 h 987034"/>
              <a:gd name="connsiteX3" fmla="*/ 1435383 w 1435383"/>
              <a:gd name="connsiteY3" fmla="*/ 854140 h 987034"/>
              <a:gd name="connsiteX4" fmla="*/ 1302489 w 1435383"/>
              <a:gd name="connsiteY4" fmla="*/ 987034 h 987034"/>
              <a:gd name="connsiteX5" fmla="*/ 132894 w 1435383"/>
              <a:gd name="connsiteY5" fmla="*/ 987034 h 987034"/>
              <a:gd name="connsiteX6" fmla="*/ 0 w 1435383"/>
              <a:gd name="connsiteY6" fmla="*/ 854140 h 987034"/>
              <a:gd name="connsiteX7" fmla="*/ 0 w 1435383"/>
              <a:gd name="connsiteY7" fmla="*/ 132894 h 987034"/>
              <a:gd name="connsiteX8" fmla="*/ 132894 w 1435383"/>
              <a:gd name="connsiteY8" fmla="*/ 0 h 9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383" h="987034">
                <a:moveTo>
                  <a:pt x="132894" y="0"/>
                </a:moveTo>
                <a:lnTo>
                  <a:pt x="1302489" y="0"/>
                </a:lnTo>
                <a:cubicBezTo>
                  <a:pt x="1375884" y="0"/>
                  <a:pt x="1435383" y="59499"/>
                  <a:pt x="1435383" y="132894"/>
                </a:cubicBezTo>
                <a:lnTo>
                  <a:pt x="1435383" y="854140"/>
                </a:lnTo>
                <a:cubicBezTo>
                  <a:pt x="1435383" y="927535"/>
                  <a:pt x="1375884" y="987034"/>
                  <a:pt x="1302489" y="987034"/>
                </a:cubicBezTo>
                <a:lnTo>
                  <a:pt x="132894" y="987034"/>
                </a:lnTo>
                <a:cubicBezTo>
                  <a:pt x="59499" y="987034"/>
                  <a:pt x="0" y="927535"/>
                  <a:pt x="0" y="854140"/>
                </a:cubicBezTo>
                <a:lnTo>
                  <a:pt x="0" y="132894"/>
                </a:lnTo>
                <a:cubicBezTo>
                  <a:pt x="0" y="59499"/>
                  <a:pt x="59499" y="0"/>
                  <a:pt x="132894"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7" name="图片占位符 6"/>
          <p:cNvSpPr>
            <a:spLocks noGrp="1"/>
          </p:cNvSpPr>
          <p:nvPr>
            <p:ph type="pic" sz="quarter" idx="11"/>
          </p:nvPr>
        </p:nvSpPr>
        <p:spPr>
          <a:xfrm>
            <a:off x="5382945" y="4586513"/>
            <a:ext cx="3048000" cy="1825385"/>
          </a:xfrm>
          <a:custGeom>
            <a:avLst/>
            <a:gdLst>
              <a:gd name="connsiteX0" fmla="*/ 91196 w 3048000"/>
              <a:gd name="connsiteY0" fmla="*/ 0 h 1825385"/>
              <a:gd name="connsiteX1" fmla="*/ 2956804 w 3048000"/>
              <a:gd name="connsiteY1" fmla="*/ 0 h 1825385"/>
              <a:gd name="connsiteX2" fmla="*/ 3048000 w 3048000"/>
              <a:gd name="connsiteY2" fmla="*/ 91196 h 1825385"/>
              <a:gd name="connsiteX3" fmla="*/ 3048000 w 3048000"/>
              <a:gd name="connsiteY3" fmla="*/ 1734189 h 1825385"/>
              <a:gd name="connsiteX4" fmla="*/ 2956804 w 3048000"/>
              <a:gd name="connsiteY4" fmla="*/ 1825385 h 1825385"/>
              <a:gd name="connsiteX5" fmla="*/ 91196 w 3048000"/>
              <a:gd name="connsiteY5" fmla="*/ 1825385 h 1825385"/>
              <a:gd name="connsiteX6" fmla="*/ 0 w 3048000"/>
              <a:gd name="connsiteY6" fmla="*/ 1734189 h 1825385"/>
              <a:gd name="connsiteX7" fmla="*/ 0 w 3048000"/>
              <a:gd name="connsiteY7" fmla="*/ 91196 h 1825385"/>
              <a:gd name="connsiteX8" fmla="*/ 91196 w 3048000"/>
              <a:gd name="connsiteY8" fmla="*/ 0 h 1825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8000" h="1825385">
                <a:moveTo>
                  <a:pt x="91196" y="0"/>
                </a:moveTo>
                <a:lnTo>
                  <a:pt x="2956804" y="0"/>
                </a:lnTo>
                <a:cubicBezTo>
                  <a:pt x="3007170" y="0"/>
                  <a:pt x="3048000" y="40830"/>
                  <a:pt x="3048000" y="91196"/>
                </a:cubicBezTo>
                <a:lnTo>
                  <a:pt x="3048000" y="1734189"/>
                </a:lnTo>
                <a:cubicBezTo>
                  <a:pt x="3048000" y="1784555"/>
                  <a:pt x="3007170" y="1825385"/>
                  <a:pt x="2956804" y="1825385"/>
                </a:cubicBezTo>
                <a:lnTo>
                  <a:pt x="91196" y="1825385"/>
                </a:lnTo>
                <a:cubicBezTo>
                  <a:pt x="40830" y="1825385"/>
                  <a:pt x="0" y="1784555"/>
                  <a:pt x="0" y="1734189"/>
                </a:cubicBezTo>
                <a:lnTo>
                  <a:pt x="0" y="91196"/>
                </a:lnTo>
                <a:cubicBezTo>
                  <a:pt x="0" y="40830"/>
                  <a:pt x="40830" y="0"/>
                  <a:pt x="91196"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10" name="图片占位符 9"/>
          <p:cNvSpPr>
            <a:spLocks noGrp="1"/>
          </p:cNvSpPr>
          <p:nvPr>
            <p:ph type="pic" sz="quarter" idx="12"/>
          </p:nvPr>
        </p:nvSpPr>
        <p:spPr>
          <a:xfrm>
            <a:off x="8633830" y="3146474"/>
            <a:ext cx="3007308" cy="1330312"/>
          </a:xfrm>
          <a:custGeom>
            <a:avLst/>
            <a:gdLst>
              <a:gd name="connsiteX0" fmla="*/ 147678 w 3007308"/>
              <a:gd name="connsiteY0" fmla="*/ 0 h 1330312"/>
              <a:gd name="connsiteX1" fmla="*/ 2859630 w 3007308"/>
              <a:gd name="connsiteY1" fmla="*/ 0 h 1330312"/>
              <a:gd name="connsiteX2" fmla="*/ 3007308 w 3007308"/>
              <a:gd name="connsiteY2" fmla="*/ 147678 h 1330312"/>
              <a:gd name="connsiteX3" fmla="*/ 3007308 w 3007308"/>
              <a:gd name="connsiteY3" fmla="*/ 1182634 h 1330312"/>
              <a:gd name="connsiteX4" fmla="*/ 2859630 w 3007308"/>
              <a:gd name="connsiteY4" fmla="*/ 1330312 h 1330312"/>
              <a:gd name="connsiteX5" fmla="*/ 147678 w 3007308"/>
              <a:gd name="connsiteY5" fmla="*/ 1330312 h 1330312"/>
              <a:gd name="connsiteX6" fmla="*/ 0 w 3007308"/>
              <a:gd name="connsiteY6" fmla="*/ 1182634 h 1330312"/>
              <a:gd name="connsiteX7" fmla="*/ 0 w 3007308"/>
              <a:gd name="connsiteY7" fmla="*/ 147678 h 1330312"/>
              <a:gd name="connsiteX8" fmla="*/ 147678 w 3007308"/>
              <a:gd name="connsiteY8" fmla="*/ 0 h 133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7308" h="1330312">
                <a:moveTo>
                  <a:pt x="147678" y="0"/>
                </a:moveTo>
                <a:lnTo>
                  <a:pt x="2859630" y="0"/>
                </a:lnTo>
                <a:cubicBezTo>
                  <a:pt x="2941190" y="0"/>
                  <a:pt x="3007308" y="66118"/>
                  <a:pt x="3007308" y="147678"/>
                </a:cubicBezTo>
                <a:lnTo>
                  <a:pt x="3007308" y="1182634"/>
                </a:lnTo>
                <a:cubicBezTo>
                  <a:pt x="3007308" y="1264194"/>
                  <a:pt x="2941190" y="1330312"/>
                  <a:pt x="2859630" y="1330312"/>
                </a:cubicBezTo>
                <a:lnTo>
                  <a:pt x="147678" y="1330312"/>
                </a:lnTo>
                <a:cubicBezTo>
                  <a:pt x="66118" y="1330312"/>
                  <a:pt x="0" y="1264194"/>
                  <a:pt x="0" y="1182634"/>
                </a:cubicBezTo>
                <a:lnTo>
                  <a:pt x="0" y="147678"/>
                </a:lnTo>
                <a:cubicBezTo>
                  <a:pt x="0" y="66118"/>
                  <a:pt x="66118" y="0"/>
                  <a:pt x="147678"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13" name="图片占位符 12"/>
          <p:cNvSpPr>
            <a:spLocks noGrp="1"/>
          </p:cNvSpPr>
          <p:nvPr>
            <p:ph type="pic" sz="quarter" idx="13"/>
          </p:nvPr>
        </p:nvSpPr>
        <p:spPr>
          <a:xfrm>
            <a:off x="8633830" y="4677284"/>
            <a:ext cx="1255034" cy="749882"/>
          </a:xfrm>
          <a:custGeom>
            <a:avLst/>
            <a:gdLst>
              <a:gd name="connsiteX0" fmla="*/ 100964 w 1255034"/>
              <a:gd name="connsiteY0" fmla="*/ 0 h 749882"/>
              <a:gd name="connsiteX1" fmla="*/ 1154070 w 1255034"/>
              <a:gd name="connsiteY1" fmla="*/ 0 h 749882"/>
              <a:gd name="connsiteX2" fmla="*/ 1255034 w 1255034"/>
              <a:gd name="connsiteY2" fmla="*/ 100964 h 749882"/>
              <a:gd name="connsiteX3" fmla="*/ 1255034 w 1255034"/>
              <a:gd name="connsiteY3" fmla="*/ 648918 h 749882"/>
              <a:gd name="connsiteX4" fmla="*/ 1154070 w 1255034"/>
              <a:gd name="connsiteY4" fmla="*/ 749882 h 749882"/>
              <a:gd name="connsiteX5" fmla="*/ 100964 w 1255034"/>
              <a:gd name="connsiteY5" fmla="*/ 749882 h 749882"/>
              <a:gd name="connsiteX6" fmla="*/ 0 w 1255034"/>
              <a:gd name="connsiteY6" fmla="*/ 648918 h 749882"/>
              <a:gd name="connsiteX7" fmla="*/ 0 w 1255034"/>
              <a:gd name="connsiteY7" fmla="*/ 100964 h 749882"/>
              <a:gd name="connsiteX8" fmla="*/ 100964 w 1255034"/>
              <a:gd name="connsiteY8" fmla="*/ 0 h 74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034" h="749882">
                <a:moveTo>
                  <a:pt x="100964" y="0"/>
                </a:moveTo>
                <a:lnTo>
                  <a:pt x="1154070" y="0"/>
                </a:lnTo>
                <a:cubicBezTo>
                  <a:pt x="1209831" y="0"/>
                  <a:pt x="1255034" y="45203"/>
                  <a:pt x="1255034" y="100964"/>
                </a:cubicBezTo>
                <a:lnTo>
                  <a:pt x="1255034" y="648918"/>
                </a:lnTo>
                <a:cubicBezTo>
                  <a:pt x="1255034" y="704679"/>
                  <a:pt x="1209831" y="749882"/>
                  <a:pt x="1154070" y="749882"/>
                </a:cubicBezTo>
                <a:lnTo>
                  <a:pt x="100964" y="749882"/>
                </a:lnTo>
                <a:cubicBezTo>
                  <a:pt x="45203" y="749882"/>
                  <a:pt x="0" y="704679"/>
                  <a:pt x="0" y="648918"/>
                </a:cubicBezTo>
                <a:lnTo>
                  <a:pt x="0" y="100964"/>
                </a:lnTo>
                <a:cubicBezTo>
                  <a:pt x="0" y="45203"/>
                  <a:pt x="45203" y="0"/>
                  <a:pt x="100964"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487887" y="1148162"/>
            <a:ext cx="5110246" cy="5089126"/>
          </a:xfrm>
          <a:custGeom>
            <a:avLst/>
            <a:gdLst>
              <a:gd name="connsiteX0" fmla="*/ 267637 w 5110246"/>
              <a:gd name="connsiteY0" fmla="*/ 0 h 5089126"/>
              <a:gd name="connsiteX1" fmla="*/ 4842609 w 5110246"/>
              <a:gd name="connsiteY1" fmla="*/ 0 h 5089126"/>
              <a:gd name="connsiteX2" fmla="*/ 5110246 w 5110246"/>
              <a:gd name="connsiteY2" fmla="*/ 267637 h 5089126"/>
              <a:gd name="connsiteX3" fmla="*/ 5110246 w 5110246"/>
              <a:gd name="connsiteY3" fmla="*/ 4821489 h 5089126"/>
              <a:gd name="connsiteX4" fmla="*/ 4842609 w 5110246"/>
              <a:gd name="connsiteY4" fmla="*/ 5089126 h 5089126"/>
              <a:gd name="connsiteX5" fmla="*/ 267637 w 5110246"/>
              <a:gd name="connsiteY5" fmla="*/ 5089126 h 5089126"/>
              <a:gd name="connsiteX6" fmla="*/ 0 w 5110246"/>
              <a:gd name="connsiteY6" fmla="*/ 4821489 h 5089126"/>
              <a:gd name="connsiteX7" fmla="*/ 0 w 5110246"/>
              <a:gd name="connsiteY7" fmla="*/ 267637 h 5089126"/>
              <a:gd name="connsiteX8" fmla="*/ 267637 w 5110246"/>
              <a:gd name="connsiteY8" fmla="*/ 0 h 5089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0246" h="5089126">
                <a:moveTo>
                  <a:pt x="267637" y="0"/>
                </a:moveTo>
                <a:lnTo>
                  <a:pt x="4842609" y="0"/>
                </a:lnTo>
                <a:cubicBezTo>
                  <a:pt x="4990421" y="0"/>
                  <a:pt x="5110246" y="119825"/>
                  <a:pt x="5110246" y="267637"/>
                </a:cubicBezTo>
                <a:lnTo>
                  <a:pt x="5110246" y="4821489"/>
                </a:lnTo>
                <a:cubicBezTo>
                  <a:pt x="5110246" y="4969301"/>
                  <a:pt x="4990421" y="5089126"/>
                  <a:pt x="4842609" y="5089126"/>
                </a:cubicBezTo>
                <a:lnTo>
                  <a:pt x="267637" y="5089126"/>
                </a:lnTo>
                <a:cubicBezTo>
                  <a:pt x="119825" y="5089126"/>
                  <a:pt x="0" y="4969301"/>
                  <a:pt x="0" y="4821489"/>
                </a:cubicBezTo>
                <a:lnTo>
                  <a:pt x="0" y="267637"/>
                </a:lnTo>
                <a:cubicBezTo>
                  <a:pt x="0" y="119825"/>
                  <a:pt x="119825" y="0"/>
                  <a:pt x="267637"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055687" y="1183704"/>
            <a:ext cx="5230812" cy="3693096"/>
          </a:xfrm>
          <a:custGeom>
            <a:avLst/>
            <a:gdLst>
              <a:gd name="connsiteX0" fmla="*/ 224319 w 5230812"/>
              <a:gd name="connsiteY0" fmla="*/ 0 h 3693096"/>
              <a:gd name="connsiteX1" fmla="*/ 5006493 w 5230812"/>
              <a:gd name="connsiteY1" fmla="*/ 0 h 3693096"/>
              <a:gd name="connsiteX2" fmla="*/ 5230812 w 5230812"/>
              <a:gd name="connsiteY2" fmla="*/ 224319 h 3693096"/>
              <a:gd name="connsiteX3" fmla="*/ 5230812 w 5230812"/>
              <a:gd name="connsiteY3" fmla="*/ 3468777 h 3693096"/>
              <a:gd name="connsiteX4" fmla="*/ 5006493 w 5230812"/>
              <a:gd name="connsiteY4" fmla="*/ 3693096 h 3693096"/>
              <a:gd name="connsiteX5" fmla="*/ 224319 w 5230812"/>
              <a:gd name="connsiteY5" fmla="*/ 3693096 h 3693096"/>
              <a:gd name="connsiteX6" fmla="*/ 0 w 5230812"/>
              <a:gd name="connsiteY6" fmla="*/ 3468777 h 3693096"/>
              <a:gd name="connsiteX7" fmla="*/ 0 w 5230812"/>
              <a:gd name="connsiteY7" fmla="*/ 224319 h 3693096"/>
              <a:gd name="connsiteX8" fmla="*/ 224319 w 5230812"/>
              <a:gd name="connsiteY8" fmla="*/ 0 h 369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0812" h="3693096">
                <a:moveTo>
                  <a:pt x="224319" y="0"/>
                </a:moveTo>
                <a:lnTo>
                  <a:pt x="5006493" y="0"/>
                </a:lnTo>
                <a:cubicBezTo>
                  <a:pt x="5130381" y="0"/>
                  <a:pt x="5230812" y="100431"/>
                  <a:pt x="5230812" y="224319"/>
                </a:cubicBezTo>
                <a:lnTo>
                  <a:pt x="5230812" y="3468777"/>
                </a:lnTo>
                <a:cubicBezTo>
                  <a:pt x="5230812" y="3592665"/>
                  <a:pt x="5130381" y="3693096"/>
                  <a:pt x="5006493" y="3693096"/>
                </a:cubicBezTo>
                <a:lnTo>
                  <a:pt x="224319" y="3693096"/>
                </a:lnTo>
                <a:cubicBezTo>
                  <a:pt x="100431" y="3693096"/>
                  <a:pt x="0" y="3592665"/>
                  <a:pt x="0" y="3468777"/>
                </a:cubicBezTo>
                <a:lnTo>
                  <a:pt x="0" y="224319"/>
                </a:lnTo>
                <a:cubicBezTo>
                  <a:pt x="0" y="100431"/>
                  <a:pt x="100431" y="0"/>
                  <a:pt x="224319"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095999" y="1148163"/>
            <a:ext cx="5545135" cy="3056888"/>
          </a:xfrm>
          <a:custGeom>
            <a:avLst/>
            <a:gdLst>
              <a:gd name="connsiteX0" fmla="*/ 0 w 5545135"/>
              <a:gd name="connsiteY0" fmla="*/ 0 h 3056888"/>
              <a:gd name="connsiteX1" fmla="*/ 5545135 w 5545135"/>
              <a:gd name="connsiteY1" fmla="*/ 0 h 3056888"/>
              <a:gd name="connsiteX2" fmla="*/ 5545135 w 5545135"/>
              <a:gd name="connsiteY2" fmla="*/ 3056888 h 3056888"/>
              <a:gd name="connsiteX3" fmla="*/ 0 w 5545135"/>
              <a:gd name="connsiteY3" fmla="*/ 3056888 h 3056888"/>
            </a:gdLst>
            <a:ahLst/>
            <a:cxnLst>
              <a:cxn ang="0">
                <a:pos x="connsiteX0" y="connsiteY0"/>
              </a:cxn>
              <a:cxn ang="0">
                <a:pos x="connsiteX1" y="connsiteY1"/>
              </a:cxn>
              <a:cxn ang="0">
                <a:pos x="connsiteX2" y="connsiteY2"/>
              </a:cxn>
              <a:cxn ang="0">
                <a:pos x="connsiteX3" y="connsiteY3"/>
              </a:cxn>
            </a:cxnLst>
            <a:rect l="l" t="t" r="r" b="b"/>
            <a:pathLst>
              <a:path w="5545135" h="3056888">
                <a:moveTo>
                  <a:pt x="0" y="0"/>
                </a:moveTo>
                <a:lnTo>
                  <a:pt x="5545135" y="0"/>
                </a:lnTo>
                <a:lnTo>
                  <a:pt x="5545135" y="3056888"/>
                </a:lnTo>
                <a:lnTo>
                  <a:pt x="0" y="3056888"/>
                </a:ln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7" name="图片占位符 6"/>
          <p:cNvSpPr>
            <a:spLocks noGrp="1"/>
          </p:cNvSpPr>
          <p:nvPr>
            <p:ph type="pic" sz="quarter" idx="11"/>
          </p:nvPr>
        </p:nvSpPr>
        <p:spPr>
          <a:xfrm>
            <a:off x="1055689" y="4205050"/>
            <a:ext cx="5040310" cy="2032238"/>
          </a:xfrm>
          <a:custGeom>
            <a:avLst/>
            <a:gdLst>
              <a:gd name="connsiteX0" fmla="*/ 0 w 5040310"/>
              <a:gd name="connsiteY0" fmla="*/ 0 h 2032238"/>
              <a:gd name="connsiteX1" fmla="*/ 5040310 w 5040310"/>
              <a:gd name="connsiteY1" fmla="*/ 0 h 2032238"/>
              <a:gd name="connsiteX2" fmla="*/ 5040310 w 5040310"/>
              <a:gd name="connsiteY2" fmla="*/ 2032238 h 2032238"/>
              <a:gd name="connsiteX3" fmla="*/ 0 w 5040310"/>
              <a:gd name="connsiteY3" fmla="*/ 2032238 h 2032238"/>
            </a:gdLst>
            <a:ahLst/>
            <a:cxnLst>
              <a:cxn ang="0">
                <a:pos x="connsiteX0" y="connsiteY0"/>
              </a:cxn>
              <a:cxn ang="0">
                <a:pos x="connsiteX1" y="connsiteY1"/>
              </a:cxn>
              <a:cxn ang="0">
                <a:pos x="connsiteX2" y="connsiteY2"/>
              </a:cxn>
              <a:cxn ang="0">
                <a:pos x="connsiteX3" y="connsiteY3"/>
              </a:cxn>
            </a:cxnLst>
            <a:rect l="l" t="t" r="r" b="b"/>
            <a:pathLst>
              <a:path w="5040310" h="2032238">
                <a:moveTo>
                  <a:pt x="0" y="0"/>
                </a:moveTo>
                <a:lnTo>
                  <a:pt x="5040310" y="0"/>
                </a:lnTo>
                <a:lnTo>
                  <a:pt x="5040310" y="2032238"/>
                </a:lnTo>
                <a:lnTo>
                  <a:pt x="0" y="2032238"/>
                </a:ln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4619624" y="1148162"/>
            <a:ext cx="7021513" cy="3881038"/>
          </a:xfrm>
          <a:custGeom>
            <a:avLst/>
            <a:gdLst>
              <a:gd name="connsiteX0" fmla="*/ 291272 w 7021513"/>
              <a:gd name="connsiteY0" fmla="*/ 0 h 3881038"/>
              <a:gd name="connsiteX1" fmla="*/ 6730241 w 7021513"/>
              <a:gd name="connsiteY1" fmla="*/ 0 h 3881038"/>
              <a:gd name="connsiteX2" fmla="*/ 7021513 w 7021513"/>
              <a:gd name="connsiteY2" fmla="*/ 291272 h 3881038"/>
              <a:gd name="connsiteX3" fmla="*/ 7021513 w 7021513"/>
              <a:gd name="connsiteY3" fmla="*/ 3589766 h 3881038"/>
              <a:gd name="connsiteX4" fmla="*/ 6730241 w 7021513"/>
              <a:gd name="connsiteY4" fmla="*/ 3881038 h 3881038"/>
              <a:gd name="connsiteX5" fmla="*/ 291272 w 7021513"/>
              <a:gd name="connsiteY5" fmla="*/ 3881038 h 3881038"/>
              <a:gd name="connsiteX6" fmla="*/ 0 w 7021513"/>
              <a:gd name="connsiteY6" fmla="*/ 3589766 h 3881038"/>
              <a:gd name="connsiteX7" fmla="*/ 0 w 7021513"/>
              <a:gd name="connsiteY7" fmla="*/ 291272 h 3881038"/>
              <a:gd name="connsiteX8" fmla="*/ 291272 w 7021513"/>
              <a:gd name="connsiteY8" fmla="*/ 0 h 388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1513" h="3881038">
                <a:moveTo>
                  <a:pt x="291272" y="0"/>
                </a:moveTo>
                <a:lnTo>
                  <a:pt x="6730241" y="0"/>
                </a:lnTo>
                <a:cubicBezTo>
                  <a:pt x="6891106" y="0"/>
                  <a:pt x="7021513" y="130407"/>
                  <a:pt x="7021513" y="291272"/>
                </a:cubicBezTo>
                <a:lnTo>
                  <a:pt x="7021513" y="3589766"/>
                </a:lnTo>
                <a:cubicBezTo>
                  <a:pt x="7021513" y="3750631"/>
                  <a:pt x="6891106" y="3881038"/>
                  <a:pt x="6730241" y="3881038"/>
                </a:cubicBezTo>
                <a:lnTo>
                  <a:pt x="291272" y="3881038"/>
                </a:lnTo>
                <a:cubicBezTo>
                  <a:pt x="130407" y="3881038"/>
                  <a:pt x="0" y="3750631"/>
                  <a:pt x="0" y="3589766"/>
                </a:cubicBezTo>
                <a:lnTo>
                  <a:pt x="0" y="291272"/>
                </a:lnTo>
                <a:cubicBezTo>
                  <a:pt x="0" y="130407"/>
                  <a:pt x="130407" y="0"/>
                  <a:pt x="291272"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4906055" y="1266825"/>
            <a:ext cx="2379889" cy="4932475"/>
          </a:xfrm>
          <a:custGeom>
            <a:avLst/>
            <a:gdLst>
              <a:gd name="connsiteX0" fmla="*/ 291870 w 2379889"/>
              <a:gd name="connsiteY0" fmla="*/ 0 h 4932475"/>
              <a:gd name="connsiteX1" fmla="*/ 2088019 w 2379889"/>
              <a:gd name="connsiteY1" fmla="*/ 0 h 4932475"/>
              <a:gd name="connsiteX2" fmla="*/ 2379889 w 2379889"/>
              <a:gd name="connsiteY2" fmla="*/ 291870 h 4932475"/>
              <a:gd name="connsiteX3" fmla="*/ 2379889 w 2379889"/>
              <a:gd name="connsiteY3" fmla="*/ 4640605 h 4932475"/>
              <a:gd name="connsiteX4" fmla="*/ 2088019 w 2379889"/>
              <a:gd name="connsiteY4" fmla="*/ 4932475 h 4932475"/>
              <a:gd name="connsiteX5" fmla="*/ 291870 w 2379889"/>
              <a:gd name="connsiteY5" fmla="*/ 4932475 h 4932475"/>
              <a:gd name="connsiteX6" fmla="*/ 0 w 2379889"/>
              <a:gd name="connsiteY6" fmla="*/ 4640605 h 4932475"/>
              <a:gd name="connsiteX7" fmla="*/ 0 w 2379889"/>
              <a:gd name="connsiteY7" fmla="*/ 291870 h 4932475"/>
              <a:gd name="connsiteX8" fmla="*/ 291870 w 2379889"/>
              <a:gd name="connsiteY8" fmla="*/ 0 h 493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9889" h="4932475">
                <a:moveTo>
                  <a:pt x="291870" y="0"/>
                </a:moveTo>
                <a:lnTo>
                  <a:pt x="2088019" y="0"/>
                </a:lnTo>
                <a:cubicBezTo>
                  <a:pt x="2249214" y="0"/>
                  <a:pt x="2379889" y="130675"/>
                  <a:pt x="2379889" y="291870"/>
                </a:cubicBezTo>
                <a:lnTo>
                  <a:pt x="2379889" y="4640605"/>
                </a:lnTo>
                <a:cubicBezTo>
                  <a:pt x="2379889" y="4801800"/>
                  <a:pt x="2249214" y="4932475"/>
                  <a:pt x="2088019" y="4932475"/>
                </a:cubicBezTo>
                <a:lnTo>
                  <a:pt x="291870" y="4932475"/>
                </a:lnTo>
                <a:cubicBezTo>
                  <a:pt x="130675" y="4932475"/>
                  <a:pt x="0" y="4801800"/>
                  <a:pt x="0" y="4640605"/>
                </a:cubicBezTo>
                <a:lnTo>
                  <a:pt x="0" y="291870"/>
                </a:lnTo>
                <a:cubicBezTo>
                  <a:pt x="0" y="130675"/>
                  <a:pt x="130675" y="0"/>
                  <a:pt x="291870"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095997" y="0"/>
            <a:ext cx="6096001" cy="4724400"/>
          </a:xfrm>
          <a:custGeom>
            <a:avLst/>
            <a:gdLst>
              <a:gd name="connsiteX0" fmla="*/ 0 w 6096001"/>
              <a:gd name="connsiteY0" fmla="*/ 0 h 4724400"/>
              <a:gd name="connsiteX1" fmla="*/ 6096001 w 6096001"/>
              <a:gd name="connsiteY1" fmla="*/ 0 h 4724400"/>
              <a:gd name="connsiteX2" fmla="*/ 6096001 w 6096001"/>
              <a:gd name="connsiteY2" fmla="*/ 4724400 h 4724400"/>
              <a:gd name="connsiteX3" fmla="*/ 0 w 6096001"/>
              <a:gd name="connsiteY3" fmla="*/ 4724400 h 4724400"/>
            </a:gdLst>
            <a:ahLst/>
            <a:cxnLst>
              <a:cxn ang="0">
                <a:pos x="connsiteX0" y="connsiteY0"/>
              </a:cxn>
              <a:cxn ang="0">
                <a:pos x="connsiteX1" y="connsiteY1"/>
              </a:cxn>
              <a:cxn ang="0">
                <a:pos x="connsiteX2" y="connsiteY2"/>
              </a:cxn>
              <a:cxn ang="0">
                <a:pos x="connsiteX3" y="connsiteY3"/>
              </a:cxn>
            </a:cxnLst>
            <a:rect l="l" t="t" r="r" b="b"/>
            <a:pathLst>
              <a:path w="6096001" h="4724400">
                <a:moveTo>
                  <a:pt x="0" y="0"/>
                </a:moveTo>
                <a:lnTo>
                  <a:pt x="6096001" y="0"/>
                </a:lnTo>
                <a:lnTo>
                  <a:pt x="6096001" y="4724400"/>
                </a:lnTo>
                <a:lnTo>
                  <a:pt x="0" y="4724400"/>
                </a:lnTo>
                <a:close/>
              </a:path>
            </a:pathLst>
          </a:custGeom>
          <a:solidFill>
            <a:srgbClr val="FFCE4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4732947" y="2669872"/>
            <a:ext cx="3167968" cy="2785813"/>
          </a:xfrm>
          <a:custGeom>
            <a:avLst/>
            <a:gdLst>
              <a:gd name="connsiteX0" fmla="*/ 197848 w 3167968"/>
              <a:gd name="connsiteY0" fmla="*/ 0 h 2785813"/>
              <a:gd name="connsiteX1" fmla="*/ 2970120 w 3167968"/>
              <a:gd name="connsiteY1" fmla="*/ 0 h 2785813"/>
              <a:gd name="connsiteX2" fmla="*/ 3167968 w 3167968"/>
              <a:gd name="connsiteY2" fmla="*/ 197848 h 2785813"/>
              <a:gd name="connsiteX3" fmla="*/ 3167968 w 3167968"/>
              <a:gd name="connsiteY3" fmla="*/ 2587965 h 2785813"/>
              <a:gd name="connsiteX4" fmla="*/ 2970120 w 3167968"/>
              <a:gd name="connsiteY4" fmla="*/ 2785813 h 2785813"/>
              <a:gd name="connsiteX5" fmla="*/ 197848 w 3167968"/>
              <a:gd name="connsiteY5" fmla="*/ 2785813 h 2785813"/>
              <a:gd name="connsiteX6" fmla="*/ 0 w 3167968"/>
              <a:gd name="connsiteY6" fmla="*/ 2587965 h 2785813"/>
              <a:gd name="connsiteX7" fmla="*/ 0 w 3167968"/>
              <a:gd name="connsiteY7" fmla="*/ 197848 h 2785813"/>
              <a:gd name="connsiteX8" fmla="*/ 197848 w 3167968"/>
              <a:gd name="connsiteY8" fmla="*/ 0 h 278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7968" h="2785813">
                <a:moveTo>
                  <a:pt x="197848" y="0"/>
                </a:moveTo>
                <a:lnTo>
                  <a:pt x="2970120" y="0"/>
                </a:lnTo>
                <a:cubicBezTo>
                  <a:pt x="3079388" y="0"/>
                  <a:pt x="3167968" y="88580"/>
                  <a:pt x="3167968" y="197848"/>
                </a:cubicBezTo>
                <a:lnTo>
                  <a:pt x="3167968" y="2587965"/>
                </a:lnTo>
                <a:cubicBezTo>
                  <a:pt x="3167968" y="2697233"/>
                  <a:pt x="3079388" y="2785813"/>
                  <a:pt x="2970120" y="2785813"/>
                </a:cubicBezTo>
                <a:lnTo>
                  <a:pt x="197848" y="2785813"/>
                </a:lnTo>
                <a:cubicBezTo>
                  <a:pt x="88580" y="2785813"/>
                  <a:pt x="0" y="2697233"/>
                  <a:pt x="0" y="2587965"/>
                </a:cubicBezTo>
                <a:lnTo>
                  <a:pt x="0" y="197848"/>
                </a:lnTo>
                <a:cubicBezTo>
                  <a:pt x="0" y="88580"/>
                  <a:pt x="88580" y="0"/>
                  <a:pt x="197848"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7" name="图片占位符 6"/>
          <p:cNvSpPr>
            <a:spLocks noGrp="1"/>
          </p:cNvSpPr>
          <p:nvPr>
            <p:ph type="pic" sz="quarter" idx="11"/>
          </p:nvPr>
        </p:nvSpPr>
        <p:spPr>
          <a:xfrm>
            <a:off x="8473170" y="2669872"/>
            <a:ext cx="3167968" cy="2785813"/>
          </a:xfrm>
          <a:custGeom>
            <a:avLst/>
            <a:gdLst>
              <a:gd name="connsiteX0" fmla="*/ 197848 w 3167968"/>
              <a:gd name="connsiteY0" fmla="*/ 0 h 2785813"/>
              <a:gd name="connsiteX1" fmla="*/ 2970120 w 3167968"/>
              <a:gd name="connsiteY1" fmla="*/ 0 h 2785813"/>
              <a:gd name="connsiteX2" fmla="*/ 3167968 w 3167968"/>
              <a:gd name="connsiteY2" fmla="*/ 197848 h 2785813"/>
              <a:gd name="connsiteX3" fmla="*/ 3167968 w 3167968"/>
              <a:gd name="connsiteY3" fmla="*/ 2587965 h 2785813"/>
              <a:gd name="connsiteX4" fmla="*/ 2970120 w 3167968"/>
              <a:gd name="connsiteY4" fmla="*/ 2785813 h 2785813"/>
              <a:gd name="connsiteX5" fmla="*/ 197848 w 3167968"/>
              <a:gd name="connsiteY5" fmla="*/ 2785813 h 2785813"/>
              <a:gd name="connsiteX6" fmla="*/ 0 w 3167968"/>
              <a:gd name="connsiteY6" fmla="*/ 2587965 h 2785813"/>
              <a:gd name="connsiteX7" fmla="*/ 0 w 3167968"/>
              <a:gd name="connsiteY7" fmla="*/ 197848 h 2785813"/>
              <a:gd name="connsiteX8" fmla="*/ 197848 w 3167968"/>
              <a:gd name="connsiteY8" fmla="*/ 0 h 278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7968" h="2785813">
                <a:moveTo>
                  <a:pt x="197848" y="0"/>
                </a:moveTo>
                <a:lnTo>
                  <a:pt x="2970120" y="0"/>
                </a:lnTo>
                <a:cubicBezTo>
                  <a:pt x="3079388" y="0"/>
                  <a:pt x="3167968" y="88580"/>
                  <a:pt x="3167968" y="197848"/>
                </a:cubicBezTo>
                <a:lnTo>
                  <a:pt x="3167968" y="2587965"/>
                </a:lnTo>
                <a:cubicBezTo>
                  <a:pt x="3167968" y="2697233"/>
                  <a:pt x="3079388" y="2785813"/>
                  <a:pt x="2970120" y="2785813"/>
                </a:cubicBezTo>
                <a:lnTo>
                  <a:pt x="197848" y="2785813"/>
                </a:lnTo>
                <a:cubicBezTo>
                  <a:pt x="88580" y="2785813"/>
                  <a:pt x="0" y="2697233"/>
                  <a:pt x="0" y="2587965"/>
                </a:cubicBezTo>
                <a:lnTo>
                  <a:pt x="0" y="197848"/>
                </a:lnTo>
                <a:cubicBezTo>
                  <a:pt x="0" y="88580"/>
                  <a:pt x="88580" y="0"/>
                  <a:pt x="197848"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10" name="图片占位符 9"/>
          <p:cNvSpPr>
            <a:spLocks noGrp="1"/>
          </p:cNvSpPr>
          <p:nvPr>
            <p:ph type="pic" sz="quarter" idx="12"/>
          </p:nvPr>
        </p:nvSpPr>
        <p:spPr>
          <a:xfrm>
            <a:off x="1055688" y="2669872"/>
            <a:ext cx="3167968" cy="2785813"/>
          </a:xfrm>
          <a:custGeom>
            <a:avLst/>
            <a:gdLst>
              <a:gd name="connsiteX0" fmla="*/ 197848 w 3167968"/>
              <a:gd name="connsiteY0" fmla="*/ 0 h 2785813"/>
              <a:gd name="connsiteX1" fmla="*/ 2970120 w 3167968"/>
              <a:gd name="connsiteY1" fmla="*/ 0 h 2785813"/>
              <a:gd name="connsiteX2" fmla="*/ 3167968 w 3167968"/>
              <a:gd name="connsiteY2" fmla="*/ 197848 h 2785813"/>
              <a:gd name="connsiteX3" fmla="*/ 3167968 w 3167968"/>
              <a:gd name="connsiteY3" fmla="*/ 2587965 h 2785813"/>
              <a:gd name="connsiteX4" fmla="*/ 2970120 w 3167968"/>
              <a:gd name="connsiteY4" fmla="*/ 2785813 h 2785813"/>
              <a:gd name="connsiteX5" fmla="*/ 197848 w 3167968"/>
              <a:gd name="connsiteY5" fmla="*/ 2785813 h 2785813"/>
              <a:gd name="connsiteX6" fmla="*/ 0 w 3167968"/>
              <a:gd name="connsiteY6" fmla="*/ 2587965 h 2785813"/>
              <a:gd name="connsiteX7" fmla="*/ 0 w 3167968"/>
              <a:gd name="connsiteY7" fmla="*/ 197848 h 2785813"/>
              <a:gd name="connsiteX8" fmla="*/ 197848 w 3167968"/>
              <a:gd name="connsiteY8" fmla="*/ 0 h 278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7968" h="2785813">
                <a:moveTo>
                  <a:pt x="197848" y="0"/>
                </a:moveTo>
                <a:lnTo>
                  <a:pt x="2970120" y="0"/>
                </a:lnTo>
                <a:cubicBezTo>
                  <a:pt x="3079388" y="0"/>
                  <a:pt x="3167968" y="88580"/>
                  <a:pt x="3167968" y="197848"/>
                </a:cubicBezTo>
                <a:lnTo>
                  <a:pt x="3167968" y="2587965"/>
                </a:lnTo>
                <a:cubicBezTo>
                  <a:pt x="3167968" y="2697233"/>
                  <a:pt x="3079388" y="2785813"/>
                  <a:pt x="2970120" y="2785813"/>
                </a:cubicBezTo>
                <a:lnTo>
                  <a:pt x="197848" y="2785813"/>
                </a:lnTo>
                <a:cubicBezTo>
                  <a:pt x="88580" y="2785813"/>
                  <a:pt x="0" y="2697233"/>
                  <a:pt x="0" y="2587965"/>
                </a:cubicBezTo>
                <a:lnTo>
                  <a:pt x="0" y="197848"/>
                </a:lnTo>
                <a:cubicBezTo>
                  <a:pt x="0" y="88580"/>
                  <a:pt x="88580" y="0"/>
                  <a:pt x="197848"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image" Target="../media/image5.svg"/><Relationship Id="rId7" Type="http://schemas.openxmlformats.org/officeDocument/2006/relationships/image" Target="../media/image4.png"/><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notesSlide" Target="../notesSlides/notesSlide1.xml"/><Relationship Id="rId12" Type="http://schemas.openxmlformats.org/officeDocument/2006/relationships/slideLayout" Target="../slideLayouts/slideLayout2.xml"/><Relationship Id="rId11" Type="http://schemas.openxmlformats.org/officeDocument/2006/relationships/themeOverride" Target="../theme/themeOverride1.xml"/><Relationship Id="rId10" Type="http://schemas.openxmlformats.org/officeDocument/2006/relationships/image" Target="../media/image7.sv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hemeOverride" Target="../theme/themeOverride6.xml"/><Relationship Id="rId3" Type="http://schemas.openxmlformats.org/officeDocument/2006/relationships/tags" Target="../tags/tag37.xml"/><Relationship Id="rId2" Type="http://schemas.microsoft.com/office/2007/relationships/hdphoto" Target="../media/image9.wdp"/><Relationship Id="rId1" Type="http://schemas.openxmlformats.org/officeDocument/2006/relationships/image" Target="../media/image8.png"/></Relationships>
</file>

<file path=ppt/slides/_rels/slide100.xml.rels><?xml version="1.0" encoding="UTF-8" standalone="yes"?>
<Relationships xmlns="http://schemas.openxmlformats.org/package/2006/relationships"><Relationship Id="rId7" Type="http://schemas.openxmlformats.org/officeDocument/2006/relationships/notesSlide" Target="../notesSlides/notesSlide100.xml"/><Relationship Id="rId6" Type="http://schemas.openxmlformats.org/officeDocument/2006/relationships/slideLayout" Target="../slideLayouts/slideLayout2.xml"/><Relationship Id="rId5" Type="http://schemas.openxmlformats.org/officeDocument/2006/relationships/themeOverride" Target="../theme/themeOverride67.xml"/><Relationship Id="rId4" Type="http://schemas.openxmlformats.org/officeDocument/2006/relationships/image" Target="../media/image169.png"/><Relationship Id="rId3" Type="http://schemas.openxmlformats.org/officeDocument/2006/relationships/tags" Target="../tags/tag136.xml"/><Relationship Id="rId2" Type="http://schemas.microsoft.com/office/2007/relationships/hdphoto" Target="../media/image9.wdp"/><Relationship Id="rId1" Type="http://schemas.openxmlformats.org/officeDocument/2006/relationships/image" Target="../media/image8.png"/></Relationships>
</file>

<file path=ppt/slides/_rels/slide101.xml.rels><?xml version="1.0" encoding="UTF-8" standalone="yes"?>
<Relationships xmlns="http://schemas.openxmlformats.org/package/2006/relationships"><Relationship Id="rId8" Type="http://schemas.openxmlformats.org/officeDocument/2006/relationships/notesSlide" Target="../notesSlides/notesSlide101.xml"/><Relationship Id="rId7"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171.png"/><Relationship Id="rId4" Type="http://schemas.openxmlformats.org/officeDocument/2006/relationships/image" Target="../media/image170.png"/><Relationship Id="rId3" Type="http://schemas.openxmlformats.org/officeDocument/2006/relationships/tags" Target="../tags/tag137.xml"/><Relationship Id="rId2" Type="http://schemas.microsoft.com/office/2007/relationships/hdphoto" Target="../media/image9.wdp"/><Relationship Id="rId1" Type="http://schemas.openxmlformats.org/officeDocument/2006/relationships/image" Target="../media/image8.png"/></Relationships>
</file>

<file path=ppt/slides/_rels/slide102.xml.rels><?xml version="1.0" encoding="UTF-8" standalone="yes"?>
<Relationships xmlns="http://schemas.openxmlformats.org/package/2006/relationships"><Relationship Id="rId7" Type="http://schemas.openxmlformats.org/officeDocument/2006/relationships/notesSlide" Target="../notesSlides/notesSlide102.xml"/><Relationship Id="rId6" Type="http://schemas.openxmlformats.org/officeDocument/2006/relationships/slideLayout" Target="../slideLayouts/slideLayout2.xml"/><Relationship Id="rId5" Type="http://schemas.openxmlformats.org/officeDocument/2006/relationships/themeOverride" Target="../theme/themeOverride68.xml"/><Relationship Id="rId4" Type="http://schemas.openxmlformats.org/officeDocument/2006/relationships/image" Target="../media/image173.png"/><Relationship Id="rId3" Type="http://schemas.openxmlformats.org/officeDocument/2006/relationships/tags" Target="../tags/tag138.xml"/><Relationship Id="rId2" Type="http://schemas.microsoft.com/office/2007/relationships/hdphoto" Target="../media/image9.wdp"/><Relationship Id="rId1" Type="http://schemas.openxmlformats.org/officeDocument/2006/relationships/image" Target="../media/image8.png"/></Relationships>
</file>

<file path=ppt/slides/_rels/slide103.xml.rels><?xml version="1.0" encoding="UTF-8" standalone="yes"?>
<Relationships xmlns="http://schemas.openxmlformats.org/package/2006/relationships"><Relationship Id="rId7" Type="http://schemas.openxmlformats.org/officeDocument/2006/relationships/notesSlide" Target="../notesSlides/notesSlide103.xml"/><Relationship Id="rId6" Type="http://schemas.openxmlformats.org/officeDocument/2006/relationships/slideLayout" Target="../slideLayouts/slideLayout2.xml"/><Relationship Id="rId5" Type="http://schemas.openxmlformats.org/officeDocument/2006/relationships/themeOverride" Target="../theme/themeOverride69.xml"/><Relationship Id="rId4" Type="http://schemas.openxmlformats.org/officeDocument/2006/relationships/image" Target="../media/image174.png"/><Relationship Id="rId3" Type="http://schemas.openxmlformats.org/officeDocument/2006/relationships/tags" Target="../tags/tag139.xml"/><Relationship Id="rId2" Type="http://schemas.microsoft.com/office/2007/relationships/hdphoto" Target="../media/image9.wdp"/><Relationship Id="rId1" Type="http://schemas.openxmlformats.org/officeDocument/2006/relationships/image" Target="../media/image8.png"/></Relationships>
</file>

<file path=ppt/slides/_rels/slide104.xml.rels><?xml version="1.0" encoding="UTF-8" standalone="yes"?>
<Relationships xmlns="http://schemas.openxmlformats.org/package/2006/relationships"><Relationship Id="rId9" Type="http://schemas.openxmlformats.org/officeDocument/2006/relationships/notesSlide" Target="../notesSlides/notesSlide104.xml"/><Relationship Id="rId8" Type="http://schemas.openxmlformats.org/officeDocument/2006/relationships/slideLayout" Target="../slideLayouts/slideLayout2.xml"/><Relationship Id="rId7" Type="http://schemas.openxmlformats.org/officeDocument/2006/relationships/themeOverride" Target="../theme/themeOverride70.xml"/><Relationship Id="rId6" Type="http://schemas.openxmlformats.org/officeDocument/2006/relationships/image" Target="../media/image176.png"/><Relationship Id="rId5" Type="http://schemas.openxmlformats.org/officeDocument/2006/relationships/hyperlink" Target="http://www.moe.gov.cn/srcsite/A02/s5911/moe_621/201709/t20170929_315781.html" TargetMode="External"/><Relationship Id="rId4" Type="http://schemas.openxmlformats.org/officeDocument/2006/relationships/image" Target="../media/image175.png"/><Relationship Id="rId3" Type="http://schemas.openxmlformats.org/officeDocument/2006/relationships/tags" Target="../tags/tag140.xml"/><Relationship Id="rId2" Type="http://schemas.microsoft.com/office/2007/relationships/hdphoto" Target="../media/image9.wdp"/><Relationship Id="rId1" Type="http://schemas.openxmlformats.org/officeDocument/2006/relationships/image" Target="../media/image8.png"/></Relationships>
</file>

<file path=ppt/slides/_rels/slide105.xml.rels><?xml version="1.0" encoding="UTF-8" standalone="yes"?>
<Relationships xmlns="http://schemas.openxmlformats.org/package/2006/relationships"><Relationship Id="rId7" Type="http://schemas.openxmlformats.org/officeDocument/2006/relationships/notesSlide" Target="../notesSlides/notesSlide105.xml"/><Relationship Id="rId6" Type="http://schemas.openxmlformats.org/officeDocument/2006/relationships/slideLayout" Target="../slideLayouts/slideLayout2.xml"/><Relationship Id="rId5" Type="http://schemas.openxmlformats.org/officeDocument/2006/relationships/themeOverride" Target="../theme/themeOverride71.xml"/><Relationship Id="rId4" Type="http://schemas.openxmlformats.org/officeDocument/2006/relationships/image" Target="../media/image177.png"/><Relationship Id="rId3" Type="http://schemas.openxmlformats.org/officeDocument/2006/relationships/tags" Target="../tags/tag141.xml"/><Relationship Id="rId2" Type="http://schemas.microsoft.com/office/2007/relationships/hdphoto" Target="../media/image9.wdp"/><Relationship Id="rId1" Type="http://schemas.openxmlformats.org/officeDocument/2006/relationships/image" Target="../media/image8.png"/></Relationships>
</file>

<file path=ppt/slides/_rels/slide106.xml.rels><?xml version="1.0" encoding="UTF-8" standalone="yes"?>
<Relationships xmlns="http://schemas.openxmlformats.org/package/2006/relationships"><Relationship Id="rId8" Type="http://schemas.openxmlformats.org/officeDocument/2006/relationships/notesSlide" Target="../notesSlides/notesSlide106.xml"/><Relationship Id="rId7" Type="http://schemas.openxmlformats.org/officeDocument/2006/relationships/slideLayout" Target="../slideLayouts/slideLayout2.xml"/><Relationship Id="rId6" Type="http://schemas.openxmlformats.org/officeDocument/2006/relationships/themeOverride" Target="../theme/themeOverride72.xml"/><Relationship Id="rId5" Type="http://schemas.openxmlformats.org/officeDocument/2006/relationships/image" Target="../media/image28.png"/><Relationship Id="rId4" Type="http://schemas.openxmlformats.org/officeDocument/2006/relationships/image" Target="../media/image178.png"/><Relationship Id="rId3" Type="http://schemas.openxmlformats.org/officeDocument/2006/relationships/tags" Target="../tags/tag142.xml"/><Relationship Id="rId2" Type="http://schemas.microsoft.com/office/2007/relationships/hdphoto" Target="../media/image9.wdp"/><Relationship Id="rId1" Type="http://schemas.openxmlformats.org/officeDocument/2006/relationships/image" Target="../media/image8.png"/></Relationships>
</file>

<file path=ppt/slides/_rels/slide107.xml.rels><?xml version="1.0" encoding="UTF-8" standalone="yes"?>
<Relationships xmlns="http://schemas.openxmlformats.org/package/2006/relationships"><Relationship Id="rId6" Type="http://schemas.openxmlformats.org/officeDocument/2006/relationships/notesSlide" Target="../notesSlides/notesSlide107.xml"/><Relationship Id="rId5" Type="http://schemas.openxmlformats.org/officeDocument/2006/relationships/slideLayout" Target="../slideLayouts/slideLayout2.xml"/><Relationship Id="rId4" Type="http://schemas.openxmlformats.org/officeDocument/2006/relationships/themeOverride" Target="../theme/themeOverride73.xml"/><Relationship Id="rId3" Type="http://schemas.openxmlformats.org/officeDocument/2006/relationships/tags" Target="../tags/tag143.xml"/><Relationship Id="rId2" Type="http://schemas.microsoft.com/office/2007/relationships/hdphoto" Target="../media/image9.wdp"/><Relationship Id="rId1" Type="http://schemas.openxmlformats.org/officeDocument/2006/relationships/image" Target="../media/image8.png"/></Relationships>
</file>

<file path=ppt/slides/_rels/slide108.xml.rels><?xml version="1.0" encoding="UTF-8" standalone="yes"?>
<Relationships xmlns="http://schemas.openxmlformats.org/package/2006/relationships"><Relationship Id="rId7" Type="http://schemas.openxmlformats.org/officeDocument/2006/relationships/notesSlide" Target="../notesSlides/notesSlide108.xml"/><Relationship Id="rId6" Type="http://schemas.openxmlformats.org/officeDocument/2006/relationships/slideLayout" Target="../slideLayouts/slideLayout2.xml"/><Relationship Id="rId5" Type="http://schemas.openxmlformats.org/officeDocument/2006/relationships/themeOverride" Target="../theme/themeOverride74.xml"/><Relationship Id="rId4" Type="http://schemas.openxmlformats.org/officeDocument/2006/relationships/tags" Target="../tags/tag144.xml"/><Relationship Id="rId3" Type="http://schemas.openxmlformats.org/officeDocument/2006/relationships/image" Target="../media/image179.png"/><Relationship Id="rId2" Type="http://schemas.microsoft.com/office/2007/relationships/hdphoto" Target="../media/image9.wdp"/><Relationship Id="rId1" Type="http://schemas.openxmlformats.org/officeDocument/2006/relationships/image" Target="../media/image8.png"/></Relationships>
</file>

<file path=ppt/slides/_rels/slide109.xml.rels><?xml version="1.0" encoding="UTF-8" standalone="yes"?>
<Relationships xmlns="http://schemas.openxmlformats.org/package/2006/relationships"><Relationship Id="rId9" Type="http://schemas.openxmlformats.org/officeDocument/2006/relationships/notesSlide" Target="../notesSlides/notesSlide109.xml"/><Relationship Id="rId8" Type="http://schemas.openxmlformats.org/officeDocument/2006/relationships/slideLayout" Target="../slideLayouts/slideLayout2.xml"/><Relationship Id="rId7" Type="http://schemas.openxmlformats.org/officeDocument/2006/relationships/themeOverride" Target="../theme/themeOverride75.xml"/><Relationship Id="rId6" Type="http://schemas.openxmlformats.org/officeDocument/2006/relationships/image" Target="../media/image180.png"/><Relationship Id="rId5" Type="http://schemas.openxmlformats.org/officeDocument/2006/relationships/hyperlink" Target="https://www.mohurd.gov.cn/gongkai/zhengce/zhengcefilelib/201704/20170413_231464.html" TargetMode="External"/><Relationship Id="rId4" Type="http://schemas.openxmlformats.org/officeDocument/2006/relationships/tags" Target="../tags/tag145.xml"/><Relationship Id="rId3" Type="http://schemas.openxmlformats.org/officeDocument/2006/relationships/image" Target="../media/image179.png"/><Relationship Id="rId2" Type="http://schemas.microsoft.com/office/2007/relationships/hdphoto" Target="../media/image9.wdp"/><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themeOverride" Target="../theme/themeOverride7.xml"/><Relationship Id="rId4" Type="http://schemas.openxmlformats.org/officeDocument/2006/relationships/image" Target="../media/image12.png"/><Relationship Id="rId3" Type="http://schemas.openxmlformats.org/officeDocument/2006/relationships/tags" Target="../tags/tag38.xml"/><Relationship Id="rId2" Type="http://schemas.microsoft.com/office/2007/relationships/hdphoto" Target="../media/image9.wdp"/><Relationship Id="rId1" Type="http://schemas.openxmlformats.org/officeDocument/2006/relationships/image" Target="../media/image8.png"/></Relationships>
</file>

<file path=ppt/slides/_rels/slide110.xml.rels><?xml version="1.0" encoding="UTF-8" standalone="yes"?>
<Relationships xmlns="http://schemas.openxmlformats.org/package/2006/relationships"><Relationship Id="rId8" Type="http://schemas.openxmlformats.org/officeDocument/2006/relationships/notesSlide" Target="../notesSlides/notesSlide110.xml"/><Relationship Id="rId7" Type="http://schemas.openxmlformats.org/officeDocument/2006/relationships/slideLayout" Target="../slideLayouts/slideLayout2.xml"/><Relationship Id="rId6" Type="http://schemas.openxmlformats.org/officeDocument/2006/relationships/themeOverride" Target="../theme/themeOverride76.xml"/><Relationship Id="rId5" Type="http://schemas.openxmlformats.org/officeDocument/2006/relationships/hyperlink" Target="https://www.mohurd.gov.cn/gongkai/zhengce/zhengcefilelib/201704/20170413_231464.html" TargetMode="External"/><Relationship Id="rId4" Type="http://schemas.openxmlformats.org/officeDocument/2006/relationships/tags" Target="../tags/tag146.xml"/><Relationship Id="rId3" Type="http://schemas.openxmlformats.org/officeDocument/2006/relationships/image" Target="../media/image179.png"/><Relationship Id="rId2" Type="http://schemas.microsoft.com/office/2007/relationships/hdphoto" Target="../media/image9.wdp"/><Relationship Id="rId1" Type="http://schemas.openxmlformats.org/officeDocument/2006/relationships/image" Target="../media/image8.png"/></Relationships>
</file>

<file path=ppt/slides/_rels/slide111.xml.rels><?xml version="1.0" encoding="UTF-8" standalone="yes"?>
<Relationships xmlns="http://schemas.openxmlformats.org/package/2006/relationships"><Relationship Id="rId7" Type="http://schemas.openxmlformats.org/officeDocument/2006/relationships/notesSlide" Target="../notesSlides/notesSlide111.xml"/><Relationship Id="rId6" Type="http://schemas.openxmlformats.org/officeDocument/2006/relationships/slideLayout" Target="../slideLayouts/slideLayout2.xml"/><Relationship Id="rId5" Type="http://schemas.openxmlformats.org/officeDocument/2006/relationships/themeOverride" Target="../theme/themeOverride77.xml"/><Relationship Id="rId4" Type="http://schemas.openxmlformats.org/officeDocument/2006/relationships/image" Target="../media/image181.png"/><Relationship Id="rId3" Type="http://schemas.openxmlformats.org/officeDocument/2006/relationships/tags" Target="../tags/tag147.xml"/><Relationship Id="rId2" Type="http://schemas.microsoft.com/office/2007/relationships/hdphoto" Target="../media/image9.wdp"/><Relationship Id="rId1" Type="http://schemas.openxmlformats.org/officeDocument/2006/relationships/image" Target="../media/image8.png"/></Relationships>
</file>

<file path=ppt/slides/_rels/slide112.xml.rels><?xml version="1.0" encoding="UTF-8" standalone="yes"?>
<Relationships xmlns="http://schemas.openxmlformats.org/package/2006/relationships"><Relationship Id="rId8" Type="http://schemas.openxmlformats.org/officeDocument/2006/relationships/notesSlide" Target="../notesSlides/notesSlide112.xml"/><Relationship Id="rId7" Type="http://schemas.openxmlformats.org/officeDocument/2006/relationships/slideLayout" Target="../slideLayouts/slideLayout2.xml"/><Relationship Id="rId6" Type="http://schemas.openxmlformats.org/officeDocument/2006/relationships/themeOverride" Target="../theme/themeOverride78.xml"/><Relationship Id="rId5" Type="http://schemas.openxmlformats.org/officeDocument/2006/relationships/image" Target="../media/image28.png"/><Relationship Id="rId4" Type="http://schemas.openxmlformats.org/officeDocument/2006/relationships/image" Target="../media/image181.png"/><Relationship Id="rId3" Type="http://schemas.openxmlformats.org/officeDocument/2006/relationships/tags" Target="../tags/tag148.xml"/><Relationship Id="rId2" Type="http://schemas.microsoft.com/office/2007/relationships/hdphoto" Target="../media/image9.wdp"/><Relationship Id="rId1" Type="http://schemas.openxmlformats.org/officeDocument/2006/relationships/image" Target="../media/image8.png"/></Relationships>
</file>

<file path=ppt/slides/_rels/slide113.xml.rels><?xml version="1.0" encoding="UTF-8" standalone="yes"?>
<Relationships xmlns="http://schemas.openxmlformats.org/package/2006/relationships"><Relationship Id="rId9" Type="http://schemas.openxmlformats.org/officeDocument/2006/relationships/notesSlide" Target="../notesSlides/notesSlide113.xml"/><Relationship Id="rId8" Type="http://schemas.openxmlformats.org/officeDocument/2006/relationships/slideLayout" Target="../slideLayouts/slideLayout2.xml"/><Relationship Id="rId7" Type="http://schemas.openxmlformats.org/officeDocument/2006/relationships/themeOverride" Target="../theme/themeOverride79.xml"/><Relationship Id="rId6" Type="http://schemas.openxmlformats.org/officeDocument/2006/relationships/image" Target="../media/image183.png"/><Relationship Id="rId5" Type="http://schemas.openxmlformats.org/officeDocument/2006/relationships/hyperlink" Target="http://www.moe.gov.cn/srcsite/A03/s7050/201201/t20120105_129691.html" TargetMode="External"/><Relationship Id="rId4" Type="http://schemas.openxmlformats.org/officeDocument/2006/relationships/image" Target="../media/image182.png"/><Relationship Id="rId3" Type="http://schemas.openxmlformats.org/officeDocument/2006/relationships/tags" Target="../tags/tag149.xml"/><Relationship Id="rId2" Type="http://schemas.microsoft.com/office/2007/relationships/hdphoto" Target="../media/image9.wdp"/><Relationship Id="rId1" Type="http://schemas.openxmlformats.org/officeDocument/2006/relationships/image" Target="../media/image8.png"/></Relationships>
</file>

<file path=ppt/slides/_rels/slide114.xml.rels><?xml version="1.0" encoding="UTF-8" standalone="yes"?>
<Relationships xmlns="http://schemas.openxmlformats.org/package/2006/relationships"><Relationship Id="rId8" Type="http://schemas.openxmlformats.org/officeDocument/2006/relationships/notesSlide" Target="../notesSlides/notesSlide114.xml"/><Relationship Id="rId7" Type="http://schemas.openxmlformats.org/officeDocument/2006/relationships/slideLayout" Target="../slideLayouts/slideLayout2.xml"/><Relationship Id="rId6" Type="http://schemas.openxmlformats.org/officeDocument/2006/relationships/themeOverride" Target="../theme/themeOverride80.xml"/><Relationship Id="rId5" Type="http://schemas.openxmlformats.org/officeDocument/2006/relationships/hyperlink" Target="http://www.moe.gov.cn/srcsite/A03/s7050/201201/t20120105_129691.html" TargetMode="External"/><Relationship Id="rId4" Type="http://schemas.openxmlformats.org/officeDocument/2006/relationships/image" Target="../media/image182.png"/><Relationship Id="rId3" Type="http://schemas.openxmlformats.org/officeDocument/2006/relationships/tags" Target="../tags/tag150.xml"/><Relationship Id="rId2" Type="http://schemas.microsoft.com/office/2007/relationships/hdphoto" Target="../media/image9.wdp"/><Relationship Id="rId1" Type="http://schemas.openxmlformats.org/officeDocument/2006/relationships/image" Target="../media/image8.png"/></Relationships>
</file>

<file path=ppt/slides/_rels/slide115.xml.rels><?xml version="1.0" encoding="UTF-8" standalone="yes"?>
<Relationships xmlns="http://schemas.openxmlformats.org/package/2006/relationships"><Relationship Id="rId8" Type="http://schemas.openxmlformats.org/officeDocument/2006/relationships/notesSlide" Target="../notesSlides/notesSlide115.xml"/><Relationship Id="rId7" Type="http://schemas.openxmlformats.org/officeDocument/2006/relationships/slideLayout" Target="../slideLayouts/slideLayout2.xml"/><Relationship Id="rId6" Type="http://schemas.openxmlformats.org/officeDocument/2006/relationships/themeOverride" Target="../theme/themeOverride81.xml"/><Relationship Id="rId5" Type="http://schemas.openxmlformats.org/officeDocument/2006/relationships/tags" Target="../tags/tag152.xml"/><Relationship Id="rId4" Type="http://schemas.openxmlformats.org/officeDocument/2006/relationships/image" Target="../media/image184.png"/><Relationship Id="rId3" Type="http://schemas.openxmlformats.org/officeDocument/2006/relationships/tags" Target="../tags/tag151.xml"/><Relationship Id="rId2" Type="http://schemas.microsoft.com/office/2007/relationships/hdphoto" Target="../media/image9.wdp"/><Relationship Id="rId1" Type="http://schemas.openxmlformats.org/officeDocument/2006/relationships/image" Target="../media/image8.png"/></Relationships>
</file>

<file path=ppt/slides/_rels/slide116.xml.rels><?xml version="1.0" encoding="UTF-8" standalone="yes"?>
<Relationships xmlns="http://schemas.openxmlformats.org/package/2006/relationships"><Relationship Id="rId9" Type="http://schemas.openxmlformats.org/officeDocument/2006/relationships/notesSlide" Target="../notesSlides/notesSlide116.xml"/><Relationship Id="rId8" Type="http://schemas.openxmlformats.org/officeDocument/2006/relationships/slideLayout" Target="../slideLayouts/slideLayout2.xml"/><Relationship Id="rId7" Type="http://schemas.openxmlformats.org/officeDocument/2006/relationships/themeOverride" Target="../theme/themeOverride82.xml"/><Relationship Id="rId6" Type="http://schemas.openxmlformats.org/officeDocument/2006/relationships/image" Target="../media/image185.png"/><Relationship Id="rId5" Type="http://schemas.openxmlformats.org/officeDocument/2006/relationships/hyperlink" Target="https://www.mohurd.gov.cn/file/old/2018/20181226/W020181226032908.pdf" TargetMode="External"/><Relationship Id="rId4" Type="http://schemas.openxmlformats.org/officeDocument/2006/relationships/image" Target="../media/image184.png"/><Relationship Id="rId3" Type="http://schemas.openxmlformats.org/officeDocument/2006/relationships/tags" Target="../tags/tag153.xml"/><Relationship Id="rId2" Type="http://schemas.microsoft.com/office/2007/relationships/hdphoto" Target="../media/image9.wdp"/><Relationship Id="rId1" Type="http://schemas.openxmlformats.org/officeDocument/2006/relationships/image" Target="../media/image8.png"/></Relationships>
</file>

<file path=ppt/slides/_rels/slide117.xml.rels><?xml version="1.0" encoding="UTF-8" standalone="yes"?>
<Relationships xmlns="http://schemas.openxmlformats.org/package/2006/relationships"><Relationship Id="rId8" Type="http://schemas.openxmlformats.org/officeDocument/2006/relationships/notesSlide" Target="../notesSlides/notesSlide117.xml"/><Relationship Id="rId7" Type="http://schemas.openxmlformats.org/officeDocument/2006/relationships/slideLayout" Target="../slideLayouts/slideLayout2.xml"/><Relationship Id="rId6" Type="http://schemas.openxmlformats.org/officeDocument/2006/relationships/themeOverride" Target="../theme/themeOverride83.xml"/><Relationship Id="rId5" Type="http://schemas.openxmlformats.org/officeDocument/2006/relationships/hyperlink" Target="https://www.mohurd.gov.cn/file/old/2018/20181226/W020181226032908.pdf" TargetMode="External"/><Relationship Id="rId4" Type="http://schemas.openxmlformats.org/officeDocument/2006/relationships/image" Target="../media/image184.png"/><Relationship Id="rId3" Type="http://schemas.openxmlformats.org/officeDocument/2006/relationships/tags" Target="../tags/tag154.xml"/><Relationship Id="rId2" Type="http://schemas.microsoft.com/office/2007/relationships/hdphoto" Target="../media/image9.wdp"/><Relationship Id="rId1" Type="http://schemas.openxmlformats.org/officeDocument/2006/relationships/image" Target="../media/image8.png"/></Relationships>
</file>

<file path=ppt/slides/_rels/slide118.xml.rels><?xml version="1.0" encoding="UTF-8" standalone="yes"?>
<Relationships xmlns="http://schemas.openxmlformats.org/package/2006/relationships"><Relationship Id="rId8" Type="http://schemas.openxmlformats.org/officeDocument/2006/relationships/notesSlide" Target="../notesSlides/notesSlide118.xml"/><Relationship Id="rId7" Type="http://schemas.openxmlformats.org/officeDocument/2006/relationships/slideLayout" Target="../slideLayouts/slideLayout2.xml"/><Relationship Id="rId6" Type="http://schemas.openxmlformats.org/officeDocument/2006/relationships/themeOverride" Target="../theme/themeOverride84.xml"/><Relationship Id="rId5" Type="http://schemas.openxmlformats.org/officeDocument/2006/relationships/hyperlink" Target="https://www.mohurd.gov.cn/file/old/2018/20181226/W020181226032908.pdf" TargetMode="External"/><Relationship Id="rId4" Type="http://schemas.openxmlformats.org/officeDocument/2006/relationships/image" Target="../media/image184.png"/><Relationship Id="rId3" Type="http://schemas.openxmlformats.org/officeDocument/2006/relationships/tags" Target="../tags/tag155.xml"/><Relationship Id="rId2" Type="http://schemas.microsoft.com/office/2007/relationships/hdphoto" Target="../media/image9.wdp"/><Relationship Id="rId1" Type="http://schemas.openxmlformats.org/officeDocument/2006/relationships/image" Target="../media/image8.png"/></Relationships>
</file>

<file path=ppt/slides/_rels/slide119.xml.rels><?xml version="1.0" encoding="UTF-8" standalone="yes"?>
<Relationships xmlns="http://schemas.openxmlformats.org/package/2006/relationships"><Relationship Id="rId9" Type="http://schemas.openxmlformats.org/officeDocument/2006/relationships/notesSlide" Target="../notesSlides/notesSlide119.xml"/><Relationship Id="rId8" Type="http://schemas.openxmlformats.org/officeDocument/2006/relationships/slideLayout" Target="../slideLayouts/slideLayout2.xml"/><Relationship Id="rId7" Type="http://schemas.openxmlformats.org/officeDocument/2006/relationships/themeOverride" Target="../theme/themeOverride85.xml"/><Relationship Id="rId6" Type="http://schemas.openxmlformats.org/officeDocument/2006/relationships/image" Target="../media/image187.png"/><Relationship Id="rId5" Type="http://schemas.openxmlformats.org/officeDocument/2006/relationships/hyperlink" Target="https://www.gov.cn/zhengce/zhengceku/2020-01/13/5468601/files/df6457640df947c1bcd351e02675e9e9.pdf" TargetMode="External"/><Relationship Id="rId4" Type="http://schemas.openxmlformats.org/officeDocument/2006/relationships/image" Target="../media/image186.png"/><Relationship Id="rId3" Type="http://schemas.openxmlformats.org/officeDocument/2006/relationships/tags" Target="../tags/tag156.xml"/><Relationship Id="rId2" Type="http://schemas.microsoft.com/office/2007/relationships/hdphoto" Target="../media/image9.wdp"/><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themeOverride" Target="../theme/themeOverride8.xml"/><Relationship Id="rId4" Type="http://schemas.openxmlformats.org/officeDocument/2006/relationships/image" Target="../media/image13.png"/><Relationship Id="rId3" Type="http://schemas.openxmlformats.org/officeDocument/2006/relationships/tags" Target="../tags/tag39.xml"/><Relationship Id="rId2" Type="http://schemas.microsoft.com/office/2007/relationships/hdphoto" Target="../media/image9.wdp"/><Relationship Id="rId1" Type="http://schemas.openxmlformats.org/officeDocument/2006/relationships/image" Target="../media/image8.png"/></Relationships>
</file>

<file path=ppt/slides/_rels/slide120.xml.rels><?xml version="1.0" encoding="UTF-8" standalone="yes"?>
<Relationships xmlns="http://schemas.openxmlformats.org/package/2006/relationships"><Relationship Id="rId8" Type="http://schemas.openxmlformats.org/officeDocument/2006/relationships/notesSlide" Target="../notesSlides/notesSlide120.xml"/><Relationship Id="rId7" Type="http://schemas.openxmlformats.org/officeDocument/2006/relationships/slideLayout" Target="../slideLayouts/slideLayout2.xml"/><Relationship Id="rId6" Type="http://schemas.openxmlformats.org/officeDocument/2006/relationships/themeOverride" Target="../theme/themeOverride86.xml"/><Relationship Id="rId5" Type="http://schemas.openxmlformats.org/officeDocument/2006/relationships/hyperlink" Target="https://www.gov.cn/zhengce/zhengceku/2020-01/13/5468601/files/df6457640df947c1bcd351e02675e9e9.pdf" TargetMode="External"/><Relationship Id="rId4" Type="http://schemas.openxmlformats.org/officeDocument/2006/relationships/image" Target="../media/image186.png"/><Relationship Id="rId3" Type="http://schemas.openxmlformats.org/officeDocument/2006/relationships/tags" Target="../tags/tag157.xml"/><Relationship Id="rId2" Type="http://schemas.microsoft.com/office/2007/relationships/hdphoto" Target="../media/image9.wdp"/><Relationship Id="rId1" Type="http://schemas.openxmlformats.org/officeDocument/2006/relationships/image" Target="../media/image8.png"/></Relationships>
</file>

<file path=ppt/slides/_rels/slide121.xml.rels><?xml version="1.0" encoding="UTF-8" standalone="yes"?>
<Relationships xmlns="http://schemas.openxmlformats.org/package/2006/relationships"><Relationship Id="rId8" Type="http://schemas.openxmlformats.org/officeDocument/2006/relationships/notesSlide" Target="../notesSlides/notesSlide121.xml"/><Relationship Id="rId7" Type="http://schemas.openxmlformats.org/officeDocument/2006/relationships/slideLayout" Target="../slideLayouts/slideLayout2.xml"/><Relationship Id="rId6" Type="http://schemas.openxmlformats.org/officeDocument/2006/relationships/themeOverride" Target="../theme/themeOverride87.xml"/><Relationship Id="rId5" Type="http://schemas.openxmlformats.org/officeDocument/2006/relationships/hyperlink" Target="https://www.gov.cn/zhengce/zhengceku/2020-01/13/5468601/files/df6457640df947c1bcd351e02675e9e9.pdf" TargetMode="External"/><Relationship Id="rId4" Type="http://schemas.openxmlformats.org/officeDocument/2006/relationships/image" Target="../media/image186.png"/><Relationship Id="rId3" Type="http://schemas.openxmlformats.org/officeDocument/2006/relationships/tags" Target="../tags/tag158.xml"/><Relationship Id="rId2" Type="http://schemas.microsoft.com/office/2007/relationships/hdphoto" Target="../media/image9.wdp"/><Relationship Id="rId1" Type="http://schemas.openxmlformats.org/officeDocument/2006/relationships/image" Target="../media/image8.png"/></Relationships>
</file>

<file path=ppt/slides/_rels/slide122.xml.rels><?xml version="1.0" encoding="UTF-8" standalone="yes"?>
<Relationships xmlns="http://schemas.openxmlformats.org/package/2006/relationships"><Relationship Id="rId9" Type="http://schemas.openxmlformats.org/officeDocument/2006/relationships/notesSlide" Target="../notesSlides/notesSlide122.xml"/><Relationship Id="rId8" Type="http://schemas.openxmlformats.org/officeDocument/2006/relationships/slideLayout" Target="../slideLayouts/slideLayout2.xml"/><Relationship Id="rId7" Type="http://schemas.openxmlformats.org/officeDocument/2006/relationships/themeOverride" Target="../theme/themeOverride88.xml"/><Relationship Id="rId6" Type="http://schemas.openxmlformats.org/officeDocument/2006/relationships/image" Target="../media/image189.png"/><Relationship Id="rId5" Type="http://schemas.openxmlformats.org/officeDocument/2006/relationships/hyperlink" Target="https://www.gov.cn/zhengce/zhengceku/2018-12/31/5433277/files/45e83aa59f4e4adfbea229454a569038.pdf" TargetMode="External"/><Relationship Id="rId4" Type="http://schemas.openxmlformats.org/officeDocument/2006/relationships/image" Target="../media/image188.png"/><Relationship Id="rId3" Type="http://schemas.openxmlformats.org/officeDocument/2006/relationships/tags" Target="../tags/tag159.xml"/><Relationship Id="rId2" Type="http://schemas.microsoft.com/office/2007/relationships/hdphoto" Target="../media/image9.wdp"/><Relationship Id="rId1" Type="http://schemas.openxmlformats.org/officeDocument/2006/relationships/image" Target="../media/image8.png"/></Relationships>
</file>

<file path=ppt/slides/_rels/slide123.xml.rels><?xml version="1.0" encoding="UTF-8" standalone="yes"?>
<Relationships xmlns="http://schemas.openxmlformats.org/package/2006/relationships"><Relationship Id="rId7" Type="http://schemas.openxmlformats.org/officeDocument/2006/relationships/notesSlide" Target="../notesSlides/notesSlide123.xml"/><Relationship Id="rId6" Type="http://schemas.openxmlformats.org/officeDocument/2006/relationships/slideLayout" Target="../slideLayouts/slideLayout2.xml"/><Relationship Id="rId5" Type="http://schemas.openxmlformats.org/officeDocument/2006/relationships/themeOverride" Target="../theme/themeOverride89.xml"/><Relationship Id="rId4" Type="http://schemas.openxmlformats.org/officeDocument/2006/relationships/image" Target="../media/image188.png"/><Relationship Id="rId3" Type="http://schemas.openxmlformats.org/officeDocument/2006/relationships/tags" Target="../tags/tag160.xml"/><Relationship Id="rId2" Type="http://schemas.microsoft.com/office/2007/relationships/hdphoto" Target="../media/image9.wdp"/><Relationship Id="rId1" Type="http://schemas.openxmlformats.org/officeDocument/2006/relationships/image" Target="../media/image8.png"/></Relationships>
</file>

<file path=ppt/slides/_rels/slide124.xml.rels><?xml version="1.0" encoding="UTF-8" standalone="yes"?>
<Relationships xmlns="http://schemas.openxmlformats.org/package/2006/relationships"><Relationship Id="rId8" Type="http://schemas.openxmlformats.org/officeDocument/2006/relationships/notesSlide" Target="../notesSlides/notesSlide124.xml"/><Relationship Id="rId7" Type="http://schemas.openxmlformats.org/officeDocument/2006/relationships/slideLayout" Target="../slideLayouts/slideLayout2.xml"/><Relationship Id="rId6" Type="http://schemas.openxmlformats.org/officeDocument/2006/relationships/themeOverride" Target="../theme/themeOverride90.xml"/><Relationship Id="rId5" Type="http://schemas.openxmlformats.org/officeDocument/2006/relationships/hyperlink" Target="https://www.gov.cn/zhengce/zhengceku/2018-12/31/5433277/files/45e83aa59f4e4adfbea229454a569038.pdf" TargetMode="External"/><Relationship Id="rId4" Type="http://schemas.openxmlformats.org/officeDocument/2006/relationships/image" Target="../media/image188.png"/><Relationship Id="rId3" Type="http://schemas.openxmlformats.org/officeDocument/2006/relationships/tags" Target="../tags/tag161.xml"/><Relationship Id="rId2" Type="http://schemas.microsoft.com/office/2007/relationships/hdphoto" Target="../media/image9.wdp"/><Relationship Id="rId1" Type="http://schemas.openxmlformats.org/officeDocument/2006/relationships/image" Target="../media/image8.png"/></Relationships>
</file>

<file path=ppt/slides/_rels/slide125.xml.rels><?xml version="1.0" encoding="UTF-8" standalone="yes"?>
<Relationships xmlns="http://schemas.openxmlformats.org/package/2006/relationships"><Relationship Id="rId8" Type="http://schemas.openxmlformats.org/officeDocument/2006/relationships/notesSlide" Target="../notesSlides/notesSlide125.xml"/><Relationship Id="rId7" Type="http://schemas.openxmlformats.org/officeDocument/2006/relationships/slideLayout" Target="../slideLayouts/slideLayout2.xml"/><Relationship Id="rId6" Type="http://schemas.openxmlformats.org/officeDocument/2006/relationships/themeOverride" Target="../theme/themeOverride91.xml"/><Relationship Id="rId5" Type="http://schemas.openxmlformats.org/officeDocument/2006/relationships/hyperlink" Target="https://www.gov.cn/zhengce/zhengceku/2018-12/31/5433277/files/45e83aa59f4e4adfbea229454a569038.pdf" TargetMode="External"/><Relationship Id="rId4" Type="http://schemas.openxmlformats.org/officeDocument/2006/relationships/image" Target="../media/image188.png"/><Relationship Id="rId3" Type="http://schemas.openxmlformats.org/officeDocument/2006/relationships/tags" Target="../tags/tag162.xml"/><Relationship Id="rId2" Type="http://schemas.microsoft.com/office/2007/relationships/hdphoto" Target="../media/image9.wdp"/><Relationship Id="rId1" Type="http://schemas.openxmlformats.org/officeDocument/2006/relationships/image" Target="../media/image8.png"/></Relationships>
</file>

<file path=ppt/slides/_rels/slide126.xml.rels><?xml version="1.0" encoding="UTF-8" standalone="yes"?>
<Relationships xmlns="http://schemas.openxmlformats.org/package/2006/relationships"><Relationship Id="rId7" Type="http://schemas.openxmlformats.org/officeDocument/2006/relationships/notesSlide" Target="../notesSlides/notesSlide126.xml"/><Relationship Id="rId6" Type="http://schemas.openxmlformats.org/officeDocument/2006/relationships/slideLayout" Target="../slideLayouts/slideLayout2.xml"/><Relationship Id="rId5" Type="http://schemas.openxmlformats.org/officeDocument/2006/relationships/themeOverride" Target="../theme/themeOverride92.xml"/><Relationship Id="rId4" Type="http://schemas.openxmlformats.org/officeDocument/2006/relationships/image" Target="../media/image190.png"/><Relationship Id="rId3" Type="http://schemas.openxmlformats.org/officeDocument/2006/relationships/tags" Target="../tags/tag163.xml"/><Relationship Id="rId2" Type="http://schemas.microsoft.com/office/2007/relationships/hdphoto" Target="../media/image9.wdp"/><Relationship Id="rId1" Type="http://schemas.openxmlformats.org/officeDocument/2006/relationships/image" Target="../media/image8.png"/></Relationships>
</file>

<file path=ppt/slides/_rels/slide127.xml.rels><?xml version="1.0" encoding="UTF-8" standalone="yes"?>
<Relationships xmlns="http://schemas.openxmlformats.org/package/2006/relationships"><Relationship Id="rId6" Type="http://schemas.openxmlformats.org/officeDocument/2006/relationships/notesSlide" Target="../notesSlides/notesSlide127.xml"/><Relationship Id="rId5" Type="http://schemas.openxmlformats.org/officeDocument/2006/relationships/slideLayout" Target="../slideLayouts/slideLayout2.xml"/><Relationship Id="rId4" Type="http://schemas.openxmlformats.org/officeDocument/2006/relationships/tags" Target="../tags/tag164.xml"/><Relationship Id="rId3" Type="http://schemas.openxmlformats.org/officeDocument/2006/relationships/image" Target="../media/image191.png"/><Relationship Id="rId2" Type="http://schemas.microsoft.com/office/2007/relationships/hdphoto" Target="../media/image9.wdp"/><Relationship Id="rId1" Type="http://schemas.openxmlformats.org/officeDocument/2006/relationships/image" Target="../media/image8.png"/></Relationships>
</file>

<file path=ppt/slides/_rels/slide128.xml.rels><?xml version="1.0" encoding="UTF-8" standalone="yes"?>
<Relationships xmlns="http://schemas.openxmlformats.org/package/2006/relationships"><Relationship Id="rId8" Type="http://schemas.openxmlformats.org/officeDocument/2006/relationships/notesSlide" Target="../notesSlides/notesSlide128.xml"/><Relationship Id="rId7" Type="http://schemas.openxmlformats.org/officeDocument/2006/relationships/slideLayout" Target="../slideLayouts/slideLayout2.xml"/><Relationship Id="rId6" Type="http://schemas.openxmlformats.org/officeDocument/2006/relationships/hyperlink" Target="http://www.mof.gov.cn/jrttts/202201/t20220119_3783244.htm" TargetMode="External"/><Relationship Id="rId5" Type="http://schemas.openxmlformats.org/officeDocument/2006/relationships/image" Target="../media/image193.png"/><Relationship Id="rId4" Type="http://schemas.openxmlformats.org/officeDocument/2006/relationships/image" Target="../media/image192.png"/><Relationship Id="rId3" Type="http://schemas.openxmlformats.org/officeDocument/2006/relationships/tags" Target="../tags/tag165.xml"/><Relationship Id="rId2" Type="http://schemas.microsoft.com/office/2007/relationships/hdphoto" Target="../media/image9.wdp"/><Relationship Id="rId1" Type="http://schemas.openxmlformats.org/officeDocument/2006/relationships/image" Target="../media/image8.png"/></Relationships>
</file>

<file path=ppt/slides/_rels/slide129.xml.rels><?xml version="1.0" encoding="UTF-8" standalone="yes"?>
<Relationships xmlns="http://schemas.openxmlformats.org/package/2006/relationships"><Relationship Id="rId7" Type="http://schemas.openxmlformats.org/officeDocument/2006/relationships/notesSlide" Target="../notesSlides/notesSlide129.xml"/><Relationship Id="rId6" Type="http://schemas.openxmlformats.org/officeDocument/2006/relationships/slideLayout" Target="../slideLayouts/slideLayout2.xml"/><Relationship Id="rId5" Type="http://schemas.openxmlformats.org/officeDocument/2006/relationships/themeOverride" Target="../theme/themeOverride93.xml"/><Relationship Id="rId4" Type="http://schemas.openxmlformats.org/officeDocument/2006/relationships/tags" Target="../tags/tag166.xml"/><Relationship Id="rId3" Type="http://schemas.openxmlformats.org/officeDocument/2006/relationships/image" Target="../media/image194.png"/><Relationship Id="rId2" Type="http://schemas.microsoft.com/office/2007/relationships/hdphoto" Target="../media/image9.wdp"/><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40.xml"/><Relationship Id="rId2" Type="http://schemas.microsoft.com/office/2007/relationships/hdphoto" Target="../media/image9.wdp"/><Relationship Id="rId1" Type="http://schemas.openxmlformats.org/officeDocument/2006/relationships/image" Target="../media/image8.png"/></Relationships>
</file>

<file path=ppt/slides/_rels/slide13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98.png"/><Relationship Id="rId7" Type="http://schemas.openxmlformats.org/officeDocument/2006/relationships/image" Target="../media/image197.png"/><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tags" Target="../tags/tag168.xml"/><Relationship Id="rId3" Type="http://schemas.openxmlformats.org/officeDocument/2006/relationships/tags" Target="../tags/tag167.xml"/><Relationship Id="rId2" Type="http://schemas.microsoft.com/office/2007/relationships/hdphoto" Target="../media/image9.wdp"/><Relationship Id="rId10" Type="http://schemas.openxmlformats.org/officeDocument/2006/relationships/notesSlide" Target="../notesSlides/notesSlide130.xml"/><Relationship Id="rId1" Type="http://schemas.openxmlformats.org/officeDocument/2006/relationships/image" Target="../media/image8.png"/></Relationships>
</file>

<file path=ppt/slides/_rels/slide131.xml.rels><?xml version="1.0" encoding="UTF-8" standalone="yes"?>
<Relationships xmlns="http://schemas.openxmlformats.org/package/2006/relationships"><Relationship Id="rId9" Type="http://schemas.openxmlformats.org/officeDocument/2006/relationships/notesSlide" Target="../notesSlides/notesSlide131.xml"/><Relationship Id="rId8" Type="http://schemas.openxmlformats.org/officeDocument/2006/relationships/slideLayout" Target="../slideLayouts/slideLayout2.xml"/><Relationship Id="rId7" Type="http://schemas.openxmlformats.org/officeDocument/2006/relationships/image" Target="../media/image201.png"/><Relationship Id="rId6" Type="http://schemas.openxmlformats.org/officeDocument/2006/relationships/image" Target="../media/image200.png"/><Relationship Id="rId5" Type="http://schemas.openxmlformats.org/officeDocument/2006/relationships/image" Target="../media/image199.png"/><Relationship Id="rId4" Type="http://schemas.openxmlformats.org/officeDocument/2006/relationships/tags" Target="../tags/tag170.xml"/><Relationship Id="rId3" Type="http://schemas.openxmlformats.org/officeDocument/2006/relationships/tags" Target="../tags/tag169.xml"/><Relationship Id="rId2" Type="http://schemas.microsoft.com/office/2007/relationships/hdphoto" Target="../media/image9.wdp"/><Relationship Id="rId1" Type="http://schemas.openxmlformats.org/officeDocument/2006/relationships/image" Target="../media/image8.png"/></Relationships>
</file>

<file path=ppt/slides/_rels/slide132.xml.rels><?xml version="1.0" encoding="UTF-8" standalone="yes"?>
<Relationships xmlns="http://schemas.openxmlformats.org/package/2006/relationships"><Relationship Id="rId9" Type="http://schemas.openxmlformats.org/officeDocument/2006/relationships/notesSlide" Target="../notesSlides/notesSlide132.xml"/><Relationship Id="rId8" Type="http://schemas.openxmlformats.org/officeDocument/2006/relationships/slideLayout" Target="../slideLayouts/slideLayout2.xml"/><Relationship Id="rId7" Type="http://schemas.openxmlformats.org/officeDocument/2006/relationships/themeOverride" Target="../theme/themeOverride94.xml"/><Relationship Id="rId6" Type="http://schemas.openxmlformats.org/officeDocument/2006/relationships/image" Target="../media/image203.png"/><Relationship Id="rId5" Type="http://schemas.openxmlformats.org/officeDocument/2006/relationships/image" Target="../media/image202.png"/><Relationship Id="rId4" Type="http://schemas.openxmlformats.org/officeDocument/2006/relationships/tags" Target="../tags/tag172.xml"/><Relationship Id="rId3" Type="http://schemas.openxmlformats.org/officeDocument/2006/relationships/tags" Target="../tags/tag171.xml"/><Relationship Id="rId2" Type="http://schemas.microsoft.com/office/2007/relationships/hdphoto" Target="../media/image9.wdp"/><Relationship Id="rId1" Type="http://schemas.openxmlformats.org/officeDocument/2006/relationships/image" Target="../media/image8.png"/></Relationships>
</file>

<file path=ppt/slides/_rels/slide133.xml.rels><?xml version="1.0" encoding="UTF-8" standalone="yes"?>
<Relationships xmlns="http://schemas.openxmlformats.org/package/2006/relationships"><Relationship Id="rId7" Type="http://schemas.openxmlformats.org/officeDocument/2006/relationships/notesSlide" Target="../notesSlides/notesSlide133.xml"/><Relationship Id="rId6" Type="http://schemas.openxmlformats.org/officeDocument/2006/relationships/slideLayout" Target="../slideLayouts/slideLayout2.xml"/><Relationship Id="rId5" Type="http://schemas.openxmlformats.org/officeDocument/2006/relationships/image" Target="../media/image204.png"/><Relationship Id="rId4" Type="http://schemas.openxmlformats.org/officeDocument/2006/relationships/tags" Target="../tags/tag174.xml"/><Relationship Id="rId3" Type="http://schemas.openxmlformats.org/officeDocument/2006/relationships/tags" Target="../tags/tag173.xml"/><Relationship Id="rId2" Type="http://schemas.microsoft.com/office/2007/relationships/hdphoto" Target="../media/image9.wdp"/><Relationship Id="rId1" Type="http://schemas.openxmlformats.org/officeDocument/2006/relationships/image" Target="../media/image8.png"/></Relationships>
</file>

<file path=ppt/slides/_rels/slide134.xml.rels><?xml version="1.0" encoding="UTF-8" standalone="yes"?>
<Relationships xmlns="http://schemas.openxmlformats.org/package/2006/relationships"><Relationship Id="rId8" Type="http://schemas.openxmlformats.org/officeDocument/2006/relationships/notesSlide" Target="../notesSlides/notesSlide134.xml"/><Relationship Id="rId7" Type="http://schemas.openxmlformats.org/officeDocument/2006/relationships/slideLayout" Target="../slideLayouts/slideLayout2.xml"/><Relationship Id="rId6" Type="http://schemas.openxmlformats.org/officeDocument/2006/relationships/themeOverride" Target="../theme/themeOverride95.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205.png"/><Relationship Id="rId2" Type="http://schemas.microsoft.com/office/2007/relationships/hdphoto" Target="../media/image9.wdp"/><Relationship Id="rId1" Type="http://schemas.openxmlformats.org/officeDocument/2006/relationships/image" Target="../media/image8.png"/></Relationships>
</file>

<file path=ppt/slides/_rels/slide135.xml.rels><?xml version="1.0" encoding="UTF-8" standalone="yes"?>
<Relationships xmlns="http://schemas.openxmlformats.org/package/2006/relationships"><Relationship Id="rId9" Type="http://schemas.openxmlformats.org/officeDocument/2006/relationships/notesSlide" Target="../notesSlides/notesSlide135.xml"/><Relationship Id="rId8" Type="http://schemas.openxmlformats.org/officeDocument/2006/relationships/slideLayout" Target="../slideLayouts/slideLayout2.xml"/><Relationship Id="rId7" Type="http://schemas.openxmlformats.org/officeDocument/2006/relationships/themeOverride" Target="../theme/themeOverride96.xml"/><Relationship Id="rId6" Type="http://schemas.openxmlformats.org/officeDocument/2006/relationships/image" Target="../media/image207.png"/><Relationship Id="rId5" Type="http://schemas.openxmlformats.org/officeDocument/2006/relationships/image" Target="../media/image206.png"/><Relationship Id="rId4" Type="http://schemas.openxmlformats.org/officeDocument/2006/relationships/tags" Target="../tags/tag178.xml"/><Relationship Id="rId3" Type="http://schemas.openxmlformats.org/officeDocument/2006/relationships/tags" Target="../tags/tag177.xml"/><Relationship Id="rId2" Type="http://schemas.microsoft.com/office/2007/relationships/hdphoto" Target="../media/image9.wdp"/><Relationship Id="rId1" Type="http://schemas.openxmlformats.org/officeDocument/2006/relationships/image" Target="../media/image8.png"/></Relationships>
</file>

<file path=ppt/slides/_rels/slide136.xml.rels><?xml version="1.0" encoding="UTF-8" standalone="yes"?>
<Relationships xmlns="http://schemas.openxmlformats.org/package/2006/relationships"><Relationship Id="rId7" Type="http://schemas.openxmlformats.org/officeDocument/2006/relationships/notesSlide" Target="../notesSlides/notesSlide136.xml"/><Relationship Id="rId6" Type="http://schemas.openxmlformats.org/officeDocument/2006/relationships/slideLayout" Target="../slideLayouts/slideLayout2.xml"/><Relationship Id="rId5" Type="http://schemas.openxmlformats.org/officeDocument/2006/relationships/themeOverride" Target="../theme/themeOverride97.xml"/><Relationship Id="rId4" Type="http://schemas.openxmlformats.org/officeDocument/2006/relationships/tags" Target="../tags/tag179.xml"/><Relationship Id="rId3" Type="http://schemas.openxmlformats.org/officeDocument/2006/relationships/image" Target="../media/image205.png"/><Relationship Id="rId2" Type="http://schemas.microsoft.com/office/2007/relationships/hdphoto" Target="../media/image9.wdp"/><Relationship Id="rId1" Type="http://schemas.openxmlformats.org/officeDocument/2006/relationships/image" Target="../media/image8.png"/></Relationships>
</file>

<file path=ppt/slides/_rels/slide137.xml.rels><?xml version="1.0" encoding="UTF-8" standalone="yes"?>
<Relationships xmlns="http://schemas.openxmlformats.org/package/2006/relationships"><Relationship Id="rId9" Type="http://schemas.openxmlformats.org/officeDocument/2006/relationships/notesSlide" Target="../notesSlides/notesSlide137.xml"/><Relationship Id="rId8" Type="http://schemas.openxmlformats.org/officeDocument/2006/relationships/slideLayout" Target="../slideLayouts/slideLayout2.xml"/><Relationship Id="rId7" Type="http://schemas.openxmlformats.org/officeDocument/2006/relationships/themeOverride" Target="../theme/themeOverride98.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microsoft.com/office/2007/relationships/hdphoto" Target="../media/image9.wdp"/><Relationship Id="rId1" Type="http://schemas.openxmlformats.org/officeDocument/2006/relationships/image" Target="../media/image8.png"/></Relationships>
</file>

<file path=ppt/slides/_rels/slide138.xml.rels><?xml version="1.0" encoding="UTF-8" standalone="yes"?>
<Relationships xmlns="http://schemas.openxmlformats.org/package/2006/relationships"><Relationship Id="rId8" Type="http://schemas.openxmlformats.org/officeDocument/2006/relationships/notesSlide" Target="../notesSlides/notesSlide138.xml"/><Relationship Id="rId7" Type="http://schemas.openxmlformats.org/officeDocument/2006/relationships/slideLayout" Target="../slideLayouts/slideLayout2.xml"/><Relationship Id="rId6" Type="http://schemas.openxmlformats.org/officeDocument/2006/relationships/themeOverride" Target="../theme/themeOverride99.xml"/><Relationship Id="rId5" Type="http://schemas.openxmlformats.org/officeDocument/2006/relationships/image" Target="../media/image209.png"/><Relationship Id="rId4" Type="http://schemas.openxmlformats.org/officeDocument/2006/relationships/image" Target="../media/image208.png"/><Relationship Id="rId3" Type="http://schemas.openxmlformats.org/officeDocument/2006/relationships/tags" Target="../tags/tag184.xml"/><Relationship Id="rId2" Type="http://schemas.microsoft.com/office/2007/relationships/hdphoto" Target="../media/image9.wdp"/><Relationship Id="rId1" Type="http://schemas.openxmlformats.org/officeDocument/2006/relationships/image" Target="../media/image8.png"/></Relationships>
</file>

<file path=ppt/slides/_rels/slide139.xml.rels><?xml version="1.0" encoding="UTF-8" standalone="yes"?>
<Relationships xmlns="http://schemas.openxmlformats.org/package/2006/relationships"><Relationship Id="rId8" Type="http://schemas.openxmlformats.org/officeDocument/2006/relationships/notesSlide" Target="../notesSlides/notesSlide139.xml"/><Relationship Id="rId7" Type="http://schemas.openxmlformats.org/officeDocument/2006/relationships/slideLayout" Target="../slideLayouts/slideLayout2.xml"/><Relationship Id="rId6" Type="http://schemas.openxmlformats.org/officeDocument/2006/relationships/themeOverride" Target="../theme/themeOverride100.xml"/><Relationship Id="rId5" Type="http://schemas.openxmlformats.org/officeDocument/2006/relationships/image" Target="../media/image211.png"/><Relationship Id="rId4" Type="http://schemas.openxmlformats.org/officeDocument/2006/relationships/image" Target="../media/image210.png"/><Relationship Id="rId3" Type="http://schemas.openxmlformats.org/officeDocument/2006/relationships/tags" Target="../tags/tag185.xml"/><Relationship Id="rId2" Type="http://schemas.microsoft.com/office/2007/relationships/hdphoto" Target="../media/image9.wdp"/><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41.xml"/><Relationship Id="rId2" Type="http://schemas.microsoft.com/office/2007/relationships/hdphoto" Target="../media/image9.wdp"/><Relationship Id="rId1" Type="http://schemas.openxmlformats.org/officeDocument/2006/relationships/image" Target="../media/image8.png"/></Relationships>
</file>

<file path=ppt/slides/_rels/slide140.xml.rels><?xml version="1.0" encoding="UTF-8" standalone="yes"?>
<Relationships xmlns="http://schemas.openxmlformats.org/package/2006/relationships"><Relationship Id="rId8" Type="http://schemas.openxmlformats.org/officeDocument/2006/relationships/notesSlide" Target="../notesSlides/notesSlide140.xml"/><Relationship Id="rId7" Type="http://schemas.openxmlformats.org/officeDocument/2006/relationships/slideLayout" Target="../slideLayouts/slideLayout2.xml"/><Relationship Id="rId6" Type="http://schemas.openxmlformats.org/officeDocument/2006/relationships/themeOverride" Target="../theme/themeOverride101.xml"/><Relationship Id="rId5" Type="http://schemas.openxmlformats.org/officeDocument/2006/relationships/image" Target="../media/image213.png"/><Relationship Id="rId4" Type="http://schemas.openxmlformats.org/officeDocument/2006/relationships/image" Target="../media/image212.png"/><Relationship Id="rId3" Type="http://schemas.openxmlformats.org/officeDocument/2006/relationships/tags" Target="../tags/tag186.xml"/><Relationship Id="rId2" Type="http://schemas.microsoft.com/office/2007/relationships/hdphoto" Target="../media/image9.wdp"/><Relationship Id="rId1" Type="http://schemas.openxmlformats.org/officeDocument/2006/relationships/image" Target="../media/image8.png"/></Relationships>
</file>

<file path=ppt/slides/_rels/slide141.xml.rels><?xml version="1.0" encoding="UTF-8" standalone="yes"?>
<Relationships xmlns="http://schemas.openxmlformats.org/package/2006/relationships"><Relationship Id="rId7" Type="http://schemas.openxmlformats.org/officeDocument/2006/relationships/notesSlide" Target="../notesSlides/notesSlide141.xml"/><Relationship Id="rId6" Type="http://schemas.openxmlformats.org/officeDocument/2006/relationships/slideLayout" Target="../slideLayouts/slideLayout2.xml"/><Relationship Id="rId5" Type="http://schemas.openxmlformats.org/officeDocument/2006/relationships/themeOverride" Target="../theme/themeOverride102.xml"/><Relationship Id="rId4" Type="http://schemas.openxmlformats.org/officeDocument/2006/relationships/image" Target="../media/image214.png"/><Relationship Id="rId3" Type="http://schemas.openxmlformats.org/officeDocument/2006/relationships/tags" Target="../tags/tag187.xml"/><Relationship Id="rId2" Type="http://schemas.microsoft.com/office/2007/relationships/hdphoto" Target="../media/image9.wdp"/><Relationship Id="rId1" Type="http://schemas.openxmlformats.org/officeDocument/2006/relationships/image" Target="../media/image8.png"/></Relationships>
</file>

<file path=ppt/slides/_rels/slide142.xml.rels><?xml version="1.0" encoding="UTF-8" standalone="yes"?>
<Relationships xmlns="http://schemas.openxmlformats.org/package/2006/relationships"><Relationship Id="rId7" Type="http://schemas.openxmlformats.org/officeDocument/2006/relationships/notesSlide" Target="../notesSlides/notesSlide142.xml"/><Relationship Id="rId6" Type="http://schemas.openxmlformats.org/officeDocument/2006/relationships/slideLayout" Target="../slideLayouts/slideLayout2.xml"/><Relationship Id="rId5" Type="http://schemas.openxmlformats.org/officeDocument/2006/relationships/themeOverride" Target="../theme/themeOverride103.xml"/><Relationship Id="rId4" Type="http://schemas.openxmlformats.org/officeDocument/2006/relationships/image" Target="../media/image215.png"/><Relationship Id="rId3" Type="http://schemas.openxmlformats.org/officeDocument/2006/relationships/tags" Target="../tags/tag188.xml"/><Relationship Id="rId2" Type="http://schemas.microsoft.com/office/2007/relationships/hdphoto" Target="../media/image9.wdp"/><Relationship Id="rId1" Type="http://schemas.openxmlformats.org/officeDocument/2006/relationships/image" Target="../media/image8.png"/></Relationships>
</file>

<file path=ppt/slides/_rels/slide143.xml.rels><?xml version="1.0" encoding="UTF-8" standalone="yes"?>
<Relationships xmlns="http://schemas.openxmlformats.org/package/2006/relationships"><Relationship Id="rId7" Type="http://schemas.openxmlformats.org/officeDocument/2006/relationships/notesSlide" Target="../notesSlides/notesSlide143.xml"/><Relationship Id="rId6" Type="http://schemas.openxmlformats.org/officeDocument/2006/relationships/slideLayout" Target="../slideLayouts/slideLayout2.xml"/><Relationship Id="rId5" Type="http://schemas.openxmlformats.org/officeDocument/2006/relationships/themeOverride" Target="../theme/themeOverride104.xml"/><Relationship Id="rId4" Type="http://schemas.openxmlformats.org/officeDocument/2006/relationships/image" Target="../media/image216.png"/><Relationship Id="rId3" Type="http://schemas.openxmlformats.org/officeDocument/2006/relationships/tags" Target="../tags/tag189.xml"/><Relationship Id="rId2" Type="http://schemas.microsoft.com/office/2007/relationships/hdphoto" Target="../media/image9.wdp"/><Relationship Id="rId1" Type="http://schemas.openxmlformats.org/officeDocument/2006/relationships/image" Target="../media/image8.png"/></Relationships>
</file>

<file path=ppt/slides/_rels/slide144.xml.rels><?xml version="1.0" encoding="UTF-8" standalone="yes"?>
<Relationships xmlns="http://schemas.openxmlformats.org/package/2006/relationships"><Relationship Id="rId7" Type="http://schemas.openxmlformats.org/officeDocument/2006/relationships/notesSlide" Target="../notesSlides/notesSlide144.xml"/><Relationship Id="rId6" Type="http://schemas.openxmlformats.org/officeDocument/2006/relationships/slideLayout" Target="../slideLayouts/slideLayout2.xml"/><Relationship Id="rId5" Type="http://schemas.openxmlformats.org/officeDocument/2006/relationships/themeOverride" Target="../theme/themeOverride105.xml"/><Relationship Id="rId4" Type="http://schemas.openxmlformats.org/officeDocument/2006/relationships/image" Target="../media/image217.png"/><Relationship Id="rId3" Type="http://schemas.openxmlformats.org/officeDocument/2006/relationships/tags" Target="../tags/tag190.xml"/><Relationship Id="rId2" Type="http://schemas.microsoft.com/office/2007/relationships/hdphoto" Target="../media/image9.wdp"/><Relationship Id="rId1" Type="http://schemas.openxmlformats.org/officeDocument/2006/relationships/image" Target="../media/image8.png"/></Relationships>
</file>

<file path=ppt/slides/_rels/slide145.xml.rels><?xml version="1.0" encoding="UTF-8" standalone="yes"?>
<Relationships xmlns="http://schemas.openxmlformats.org/package/2006/relationships"><Relationship Id="rId7" Type="http://schemas.openxmlformats.org/officeDocument/2006/relationships/notesSlide" Target="../notesSlides/notesSlide145.xml"/><Relationship Id="rId6" Type="http://schemas.openxmlformats.org/officeDocument/2006/relationships/slideLayout" Target="../slideLayouts/slideLayout2.xml"/><Relationship Id="rId5" Type="http://schemas.openxmlformats.org/officeDocument/2006/relationships/themeOverride" Target="../theme/themeOverride106.xml"/><Relationship Id="rId4" Type="http://schemas.openxmlformats.org/officeDocument/2006/relationships/image" Target="../media/image218.png"/><Relationship Id="rId3" Type="http://schemas.openxmlformats.org/officeDocument/2006/relationships/tags" Target="../tags/tag191.xml"/><Relationship Id="rId2" Type="http://schemas.microsoft.com/office/2007/relationships/hdphoto" Target="../media/image9.wdp"/><Relationship Id="rId1" Type="http://schemas.openxmlformats.org/officeDocument/2006/relationships/image" Target="../media/image8.png"/></Relationships>
</file>

<file path=ppt/slides/_rels/slide146.xml.rels><?xml version="1.0" encoding="UTF-8" standalone="yes"?>
<Relationships xmlns="http://schemas.openxmlformats.org/package/2006/relationships"><Relationship Id="rId9" Type="http://schemas.openxmlformats.org/officeDocument/2006/relationships/notesSlide" Target="../notesSlides/notesSlide146.xml"/><Relationship Id="rId8" Type="http://schemas.openxmlformats.org/officeDocument/2006/relationships/slideLayout" Target="../slideLayouts/slideLayout2.xml"/><Relationship Id="rId7" Type="http://schemas.openxmlformats.org/officeDocument/2006/relationships/themeOverride" Target="../theme/themeOverride107.xml"/><Relationship Id="rId6" Type="http://schemas.openxmlformats.org/officeDocument/2006/relationships/tags" Target="../tags/tag193.xml"/><Relationship Id="rId5" Type="http://schemas.openxmlformats.org/officeDocument/2006/relationships/image" Target="../media/image220.png"/><Relationship Id="rId4" Type="http://schemas.openxmlformats.org/officeDocument/2006/relationships/image" Target="../media/image219.png"/><Relationship Id="rId3" Type="http://schemas.openxmlformats.org/officeDocument/2006/relationships/tags" Target="../tags/tag192.xml"/><Relationship Id="rId2" Type="http://schemas.microsoft.com/office/2007/relationships/hdphoto" Target="../media/image9.wdp"/><Relationship Id="rId1" Type="http://schemas.openxmlformats.org/officeDocument/2006/relationships/image" Target="../media/image8.png"/></Relationships>
</file>

<file path=ppt/slides/_rels/slide147.xml.rels><?xml version="1.0" encoding="UTF-8" standalone="yes"?>
<Relationships xmlns="http://schemas.openxmlformats.org/package/2006/relationships"><Relationship Id="rId8" Type="http://schemas.openxmlformats.org/officeDocument/2006/relationships/notesSlide" Target="../notesSlides/notesSlide147.xml"/><Relationship Id="rId7" Type="http://schemas.openxmlformats.org/officeDocument/2006/relationships/slideLayout" Target="../slideLayouts/slideLayout2.xml"/><Relationship Id="rId6" Type="http://schemas.openxmlformats.org/officeDocument/2006/relationships/themeOverride" Target="../theme/themeOverride108.xml"/><Relationship Id="rId5" Type="http://schemas.openxmlformats.org/officeDocument/2006/relationships/image" Target="../media/image222.png"/><Relationship Id="rId4" Type="http://schemas.openxmlformats.org/officeDocument/2006/relationships/image" Target="../media/image221.png"/><Relationship Id="rId3" Type="http://schemas.openxmlformats.org/officeDocument/2006/relationships/tags" Target="../tags/tag194.xml"/><Relationship Id="rId2" Type="http://schemas.microsoft.com/office/2007/relationships/hdphoto" Target="../media/image9.wdp"/><Relationship Id="rId1" Type="http://schemas.openxmlformats.org/officeDocument/2006/relationships/image" Target="../media/image8.png"/></Relationships>
</file>

<file path=ppt/slides/_rels/slide148.xml.rels><?xml version="1.0" encoding="UTF-8" standalone="yes"?>
<Relationships xmlns="http://schemas.openxmlformats.org/package/2006/relationships"><Relationship Id="rId7" Type="http://schemas.openxmlformats.org/officeDocument/2006/relationships/notesSlide" Target="../notesSlides/notesSlide148.xml"/><Relationship Id="rId6" Type="http://schemas.openxmlformats.org/officeDocument/2006/relationships/slideLayout" Target="../slideLayouts/slideLayout2.xml"/><Relationship Id="rId5" Type="http://schemas.openxmlformats.org/officeDocument/2006/relationships/themeOverride" Target="../theme/themeOverride109.xml"/><Relationship Id="rId4" Type="http://schemas.openxmlformats.org/officeDocument/2006/relationships/image" Target="../media/image223.png"/><Relationship Id="rId3" Type="http://schemas.openxmlformats.org/officeDocument/2006/relationships/tags" Target="../tags/tag195.xml"/><Relationship Id="rId2" Type="http://schemas.microsoft.com/office/2007/relationships/hdphoto" Target="../media/image9.wdp"/><Relationship Id="rId1" Type="http://schemas.openxmlformats.org/officeDocument/2006/relationships/image" Target="../media/image8.png"/></Relationships>
</file>

<file path=ppt/slides/_rels/slide149.xml.rels><?xml version="1.0" encoding="UTF-8" standalone="yes"?>
<Relationships xmlns="http://schemas.openxmlformats.org/package/2006/relationships"><Relationship Id="rId7" Type="http://schemas.openxmlformats.org/officeDocument/2006/relationships/notesSlide" Target="../notesSlides/notesSlide149.xml"/><Relationship Id="rId6" Type="http://schemas.openxmlformats.org/officeDocument/2006/relationships/slideLayout" Target="../slideLayouts/slideLayout2.xml"/><Relationship Id="rId5" Type="http://schemas.openxmlformats.org/officeDocument/2006/relationships/image" Target="../media/image224.png"/><Relationship Id="rId4" Type="http://schemas.openxmlformats.org/officeDocument/2006/relationships/tags" Target="../tags/tag197.xml"/><Relationship Id="rId3" Type="http://schemas.openxmlformats.org/officeDocument/2006/relationships/tags" Target="../tags/tag196.xml"/><Relationship Id="rId2" Type="http://schemas.microsoft.com/office/2007/relationships/hdphoto" Target="../media/image9.wdp"/><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image" Target="../media/image1.jpeg"/></Relationships>
</file>

<file path=ppt/slides/_rels/slide150.xml.rels><?xml version="1.0" encoding="UTF-8" standalone="yes"?>
<Relationships xmlns="http://schemas.openxmlformats.org/package/2006/relationships"><Relationship Id="rId7" Type="http://schemas.openxmlformats.org/officeDocument/2006/relationships/notesSlide" Target="../notesSlides/notesSlide150.xml"/><Relationship Id="rId6" Type="http://schemas.openxmlformats.org/officeDocument/2006/relationships/slideLayout" Target="../slideLayouts/slideLayout2.xml"/><Relationship Id="rId5" Type="http://schemas.openxmlformats.org/officeDocument/2006/relationships/themeOverride" Target="../theme/themeOverride110.xml"/><Relationship Id="rId4" Type="http://schemas.openxmlformats.org/officeDocument/2006/relationships/image" Target="../media/image225.png"/><Relationship Id="rId3" Type="http://schemas.openxmlformats.org/officeDocument/2006/relationships/tags" Target="../tags/tag198.xml"/><Relationship Id="rId2" Type="http://schemas.microsoft.com/office/2007/relationships/hdphoto" Target="../media/image9.wdp"/><Relationship Id="rId1" Type="http://schemas.openxmlformats.org/officeDocument/2006/relationships/image" Target="../media/image8.png"/></Relationships>
</file>

<file path=ppt/slides/_rels/slide151.xml.rels><?xml version="1.0" encoding="UTF-8" standalone="yes"?>
<Relationships xmlns="http://schemas.openxmlformats.org/package/2006/relationships"><Relationship Id="rId8" Type="http://schemas.openxmlformats.org/officeDocument/2006/relationships/notesSlide" Target="../notesSlides/notesSlide151.xml"/><Relationship Id="rId7" Type="http://schemas.openxmlformats.org/officeDocument/2006/relationships/slideLayout" Target="../slideLayouts/slideLayout2.xml"/><Relationship Id="rId6" Type="http://schemas.openxmlformats.org/officeDocument/2006/relationships/themeOverride" Target="../theme/themeOverride111.xml"/><Relationship Id="rId5" Type="http://schemas.openxmlformats.org/officeDocument/2006/relationships/image" Target="../media/image226.png"/><Relationship Id="rId4" Type="http://schemas.openxmlformats.org/officeDocument/2006/relationships/image" Target="../media/image118.png"/><Relationship Id="rId3" Type="http://schemas.openxmlformats.org/officeDocument/2006/relationships/tags" Target="../tags/tag199.xml"/><Relationship Id="rId2" Type="http://schemas.microsoft.com/office/2007/relationships/hdphoto" Target="../media/image9.wdp"/><Relationship Id="rId1" Type="http://schemas.openxmlformats.org/officeDocument/2006/relationships/image" Target="../media/image8.png"/></Relationships>
</file>

<file path=ppt/slides/_rels/slide152.xml.rels><?xml version="1.0" encoding="UTF-8" standalone="yes"?>
<Relationships xmlns="http://schemas.openxmlformats.org/package/2006/relationships"><Relationship Id="rId7" Type="http://schemas.openxmlformats.org/officeDocument/2006/relationships/notesSlide" Target="../notesSlides/notesSlide152.xml"/><Relationship Id="rId6" Type="http://schemas.openxmlformats.org/officeDocument/2006/relationships/slideLayout" Target="../slideLayouts/slideLayout2.xml"/><Relationship Id="rId5" Type="http://schemas.openxmlformats.org/officeDocument/2006/relationships/themeOverride" Target="../theme/themeOverride112.xml"/><Relationship Id="rId4" Type="http://schemas.openxmlformats.org/officeDocument/2006/relationships/image" Target="../media/image227.png"/><Relationship Id="rId3" Type="http://schemas.openxmlformats.org/officeDocument/2006/relationships/tags" Target="../tags/tag200.xml"/><Relationship Id="rId2" Type="http://schemas.microsoft.com/office/2007/relationships/hdphoto" Target="../media/image9.wdp"/><Relationship Id="rId1" Type="http://schemas.openxmlformats.org/officeDocument/2006/relationships/image" Target="../media/image8.png"/></Relationships>
</file>

<file path=ppt/slides/_rels/slide153.xml.rels><?xml version="1.0" encoding="UTF-8" standalone="yes"?>
<Relationships xmlns="http://schemas.openxmlformats.org/package/2006/relationships"><Relationship Id="rId7" Type="http://schemas.openxmlformats.org/officeDocument/2006/relationships/notesSlide" Target="../notesSlides/notesSlide153.xml"/><Relationship Id="rId6" Type="http://schemas.openxmlformats.org/officeDocument/2006/relationships/slideLayout" Target="../slideLayouts/slideLayout2.xml"/><Relationship Id="rId5" Type="http://schemas.openxmlformats.org/officeDocument/2006/relationships/themeOverride" Target="../theme/themeOverride113.xml"/><Relationship Id="rId4" Type="http://schemas.openxmlformats.org/officeDocument/2006/relationships/image" Target="../media/image228.png"/><Relationship Id="rId3" Type="http://schemas.openxmlformats.org/officeDocument/2006/relationships/tags" Target="../tags/tag201.xml"/><Relationship Id="rId2" Type="http://schemas.microsoft.com/office/2007/relationships/hdphoto" Target="../media/image9.wdp"/><Relationship Id="rId1" Type="http://schemas.openxmlformats.org/officeDocument/2006/relationships/image" Target="../media/image8.png"/></Relationships>
</file>

<file path=ppt/slides/_rels/slide154.xml.rels><?xml version="1.0" encoding="UTF-8" standalone="yes"?>
<Relationships xmlns="http://schemas.openxmlformats.org/package/2006/relationships"><Relationship Id="rId5" Type="http://schemas.openxmlformats.org/officeDocument/2006/relationships/notesSlide" Target="../notesSlides/notesSlide154.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tags" Target="../tags/tag202.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tags" Target="../tags/tag45.xml"/><Relationship Id="rId2" Type="http://schemas.microsoft.com/office/2007/relationships/hdphoto" Target="../media/image9.wdp"/><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tags" Target="../tags/tag46.xml"/><Relationship Id="rId2" Type="http://schemas.microsoft.com/office/2007/relationships/hdphoto" Target="../media/image9.wdp"/><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ags" Target="../tags/tag47.xml"/><Relationship Id="rId2" Type="http://schemas.microsoft.com/office/2007/relationships/hdphoto" Target="../media/image9.wdp"/><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ags" Target="../tags/tag48.xml"/><Relationship Id="rId2" Type="http://schemas.microsoft.com/office/2007/relationships/hdphoto" Target="../media/image9.wdp"/><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notesSlide" Target="../notesSlides/notesSlide2.xml"/><Relationship Id="rId16" Type="http://schemas.openxmlformats.org/officeDocument/2006/relationships/slideLayout" Target="../slideLayouts/slideLayout2.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microsoft.com/office/2007/relationships/hdphoto" Target="../media/image9.wdp"/><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tags" Target="../tags/tag53.xml"/><Relationship Id="rId3" Type="http://schemas.openxmlformats.org/officeDocument/2006/relationships/tags" Target="../tags/tag52.xml"/><Relationship Id="rId2" Type="http://schemas.microsoft.com/office/2007/relationships/hdphoto" Target="../media/image9.wdp"/><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tags" Target="../tags/tag55.xml"/><Relationship Id="rId3" Type="http://schemas.openxmlformats.org/officeDocument/2006/relationships/tags" Target="../tags/tag54.xml"/><Relationship Id="rId2" Type="http://schemas.microsoft.com/office/2007/relationships/hdphoto" Target="../media/image9.wdp"/><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tags" Target="../tags/tag57.xml"/><Relationship Id="rId3" Type="http://schemas.openxmlformats.org/officeDocument/2006/relationships/tags" Target="../tags/tag56.xml"/><Relationship Id="rId2" Type="http://schemas.microsoft.com/office/2007/relationships/hdphoto" Target="../media/image9.wdp"/><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59.xml"/><Relationship Id="rId3" Type="http://schemas.openxmlformats.org/officeDocument/2006/relationships/tags" Target="../tags/tag58.xml"/><Relationship Id="rId2" Type="http://schemas.microsoft.com/office/2007/relationships/hdphoto" Target="../media/image9.wdp"/><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tags" Target="../tags/tag60.xml"/><Relationship Id="rId2" Type="http://schemas.microsoft.com/office/2007/relationships/hdphoto" Target="../media/image9.wdp"/><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tags" Target="../tags/tag61.xml"/><Relationship Id="rId2" Type="http://schemas.microsoft.com/office/2007/relationships/hdphoto" Target="../media/image9.wdp"/><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9" Type="http://schemas.openxmlformats.org/officeDocument/2006/relationships/themeOverride" Target="../theme/themeOverride9.xml"/><Relationship Id="rId8" Type="http://schemas.openxmlformats.org/officeDocument/2006/relationships/image" Target="../media/image19.png"/><Relationship Id="rId7" Type="http://schemas.openxmlformats.org/officeDocument/2006/relationships/image" Target="../media/image18.png"/><Relationship Id="rId6" Type="http://schemas.openxmlformats.org/officeDocument/2006/relationships/hyperlink" Target="https://www.stats.gov.cn/sj/tjbz/tjyqhdmhcxhfdm/2023/11/01/09/110109105.html" TargetMode="External"/><Relationship Id="rId5" Type="http://schemas.openxmlformats.org/officeDocument/2006/relationships/hyperlink" Target="http://www.moe.gov.cn/jyb_xxgk/moe_1777/moe_1779/201709/t20170901_312956.html" TargetMode="External"/><Relationship Id="rId4" Type="http://schemas.openxmlformats.org/officeDocument/2006/relationships/image" Target="../media/image17.png"/><Relationship Id="rId3" Type="http://schemas.openxmlformats.org/officeDocument/2006/relationships/tags" Target="../tags/tag62.xml"/><Relationship Id="rId2" Type="http://schemas.microsoft.com/office/2007/relationships/hdphoto" Target="../media/image9.wdp"/><Relationship Id="rId11" Type="http://schemas.openxmlformats.org/officeDocument/2006/relationships/notesSlide" Target="../notesSlides/notesSlide27.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9" Type="http://schemas.openxmlformats.org/officeDocument/2006/relationships/themeOverride" Target="../theme/themeOverride10.xml"/><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7.png"/><Relationship Id="rId3" Type="http://schemas.openxmlformats.org/officeDocument/2006/relationships/tags" Target="../tags/tag63.xml"/><Relationship Id="rId2" Type="http://schemas.microsoft.com/office/2007/relationships/hdphoto" Target="../media/image9.wdp"/><Relationship Id="rId11" Type="http://schemas.openxmlformats.org/officeDocument/2006/relationships/notesSlide" Target="../notesSlides/notesSlide28.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9" Type="http://schemas.openxmlformats.org/officeDocument/2006/relationships/hyperlink" Target="http://www.moe.gov.cn/srcsite/A16/s3342/201804/t20180425_334188.html" TargetMode="External"/><Relationship Id="rId8" Type="http://schemas.openxmlformats.org/officeDocument/2006/relationships/hyperlink" Target="http://www.moe.gov.cn/jyb_xxgk/gk_gbgg/moe_0/moe_1964/moe_2375/tnull_37635.html" TargetMode="External"/><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tags" Target="../tags/tag64.xml"/><Relationship Id="rId2" Type="http://schemas.microsoft.com/office/2007/relationships/hdphoto" Target="../media/image9.wdp"/><Relationship Id="rId15" Type="http://schemas.openxmlformats.org/officeDocument/2006/relationships/notesSlide" Target="../notesSlides/notesSlide29.xml"/><Relationship Id="rId14" Type="http://schemas.openxmlformats.org/officeDocument/2006/relationships/slideLayout" Target="../slideLayouts/slideLayout2.xml"/><Relationship Id="rId13" Type="http://schemas.openxmlformats.org/officeDocument/2006/relationships/themeOverride" Target="../theme/themeOverride11.xml"/><Relationship Id="rId12" Type="http://schemas.openxmlformats.org/officeDocument/2006/relationships/hyperlink" Target="http://www.moe.gov.cn/srcsite/A06/s7053/201202/t20120217_170639.html" TargetMode="External"/><Relationship Id="rId11" Type="http://schemas.openxmlformats.org/officeDocument/2006/relationships/image" Target="../media/image29.svg"/><Relationship Id="rId10" Type="http://schemas.openxmlformats.org/officeDocument/2006/relationships/image" Target="../media/image28.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9" Type="http://schemas.openxmlformats.org/officeDocument/2006/relationships/hyperlink" Target="http://www.moe.gov.cn/s78/A17/twys_left/moe_938/moe_792/s3273/201407/t20140708_171692.html" TargetMode="External"/><Relationship Id="rId8" Type="http://schemas.openxmlformats.org/officeDocument/2006/relationships/image" Target="../media/image32.png"/><Relationship Id="rId7" Type="http://schemas.openxmlformats.org/officeDocument/2006/relationships/image" Target="../media/image31.png"/><Relationship Id="rId6" Type="http://schemas.openxmlformats.org/officeDocument/2006/relationships/hyperlink" Target="https://www.gov.cn/gongbao/content/2019/content_5361801.htm" TargetMode="External"/><Relationship Id="rId5" Type="http://schemas.openxmlformats.org/officeDocument/2006/relationships/hyperlink" Target="https://www.gov.cn/zhengce/zhengceku/2020-10/24/content_5553848.htm" TargetMode="External"/><Relationship Id="rId4" Type="http://schemas.openxmlformats.org/officeDocument/2006/relationships/image" Target="../media/image30.png"/><Relationship Id="rId3" Type="http://schemas.openxmlformats.org/officeDocument/2006/relationships/tags" Target="../tags/tag65.xml"/><Relationship Id="rId2" Type="http://schemas.microsoft.com/office/2007/relationships/hdphoto" Target="../media/image9.wdp"/><Relationship Id="rId13" Type="http://schemas.openxmlformats.org/officeDocument/2006/relationships/notesSlide" Target="../notesSlides/notesSlide30.xml"/><Relationship Id="rId12" Type="http://schemas.openxmlformats.org/officeDocument/2006/relationships/slideLayout" Target="../slideLayouts/slideLayout2.xml"/><Relationship Id="rId11" Type="http://schemas.openxmlformats.org/officeDocument/2006/relationships/themeOverride" Target="../theme/themeOverride12.xml"/><Relationship Id="rId10" Type="http://schemas.openxmlformats.org/officeDocument/2006/relationships/image" Target="../media/image33.png"/><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2.xml"/><Relationship Id="rId5" Type="http://schemas.openxmlformats.org/officeDocument/2006/relationships/themeOverride" Target="../theme/themeOverride13.xml"/><Relationship Id="rId4" Type="http://schemas.openxmlformats.org/officeDocument/2006/relationships/tags" Target="../tags/tag66.xml"/><Relationship Id="rId3" Type="http://schemas.openxmlformats.org/officeDocument/2006/relationships/image" Target="../media/image34.png"/><Relationship Id="rId2" Type="http://schemas.microsoft.com/office/2007/relationships/hdphoto" Target="../media/image9.wdp"/><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9" Type="http://schemas.openxmlformats.org/officeDocument/2006/relationships/image" Target="../media/image40.svg"/><Relationship Id="rId8" Type="http://schemas.openxmlformats.org/officeDocument/2006/relationships/image" Target="../media/image39.png"/><Relationship Id="rId7" Type="http://schemas.openxmlformats.org/officeDocument/2006/relationships/image" Target="../media/image38.png"/><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tags" Target="../tags/tag67.xml"/><Relationship Id="rId2" Type="http://schemas.microsoft.com/office/2007/relationships/hdphoto" Target="../media/image9.wdp"/><Relationship Id="rId12" Type="http://schemas.openxmlformats.org/officeDocument/2006/relationships/notesSlide" Target="../notesSlides/notesSlide32.xml"/><Relationship Id="rId11" Type="http://schemas.openxmlformats.org/officeDocument/2006/relationships/slideLayout" Target="../slideLayouts/slideLayout2.xml"/><Relationship Id="rId10" Type="http://schemas.openxmlformats.org/officeDocument/2006/relationships/themeOverride" Target="../theme/themeOverride14.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9" Type="http://schemas.openxmlformats.org/officeDocument/2006/relationships/themeOverride" Target="../theme/themeOverride15.xml"/><Relationship Id="rId8" Type="http://schemas.openxmlformats.org/officeDocument/2006/relationships/image" Target="../media/image40.svg"/><Relationship Id="rId7" Type="http://schemas.openxmlformats.org/officeDocument/2006/relationships/image" Target="../media/image39.png"/><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tags" Target="../tags/tag68.xml"/><Relationship Id="rId2" Type="http://schemas.microsoft.com/office/2007/relationships/hdphoto" Target="../media/image9.wdp"/><Relationship Id="rId11" Type="http://schemas.openxmlformats.org/officeDocument/2006/relationships/notesSlide" Target="../notesSlides/notesSlide33.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9" Type="http://schemas.openxmlformats.org/officeDocument/2006/relationships/image" Target="../media/image47.png"/><Relationship Id="rId8" Type="http://schemas.openxmlformats.org/officeDocument/2006/relationships/image" Target="../media/image46.png"/><Relationship Id="rId7" Type="http://schemas.openxmlformats.org/officeDocument/2006/relationships/image" Target="../media/image45.png"/><Relationship Id="rId6" Type="http://schemas.openxmlformats.org/officeDocument/2006/relationships/hyperlink" Target="https://flk.npc.gov.cn/detail2.html?ZmY4MDgwODE2ZjNlOTc4NDAxNmY0MWU0YzA5YjAxNGI" TargetMode="External"/><Relationship Id="rId5" Type="http://schemas.openxmlformats.org/officeDocument/2006/relationships/hyperlink" Target="http://www.moe.gov.cn/jyb_sjzl/sjzl_zcfg/zcfg_jyfl/tnull_1314.html" TargetMode="External"/><Relationship Id="rId4" Type="http://schemas.openxmlformats.org/officeDocument/2006/relationships/image" Target="../media/image44.png"/><Relationship Id="rId3" Type="http://schemas.openxmlformats.org/officeDocument/2006/relationships/tags" Target="../tags/tag69.xml"/><Relationship Id="rId2" Type="http://schemas.microsoft.com/office/2007/relationships/hdphoto" Target="../media/image9.wdp"/><Relationship Id="rId13" Type="http://schemas.openxmlformats.org/officeDocument/2006/relationships/notesSlide" Target="../notesSlides/notesSlide34.xml"/><Relationship Id="rId12" Type="http://schemas.openxmlformats.org/officeDocument/2006/relationships/slideLayout" Target="../slideLayouts/slideLayout2.xml"/><Relationship Id="rId11" Type="http://schemas.openxmlformats.org/officeDocument/2006/relationships/themeOverride" Target="../theme/themeOverride16.xml"/><Relationship Id="rId10" Type="http://schemas.openxmlformats.org/officeDocument/2006/relationships/image" Target="../media/image48.pn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2.xml"/><Relationship Id="rId6" Type="http://schemas.openxmlformats.org/officeDocument/2006/relationships/themeOverride" Target="../theme/themeOverride17.xml"/><Relationship Id="rId5" Type="http://schemas.openxmlformats.org/officeDocument/2006/relationships/image" Target="../media/image40.svg"/><Relationship Id="rId4" Type="http://schemas.openxmlformats.org/officeDocument/2006/relationships/image" Target="../media/image39.png"/><Relationship Id="rId3" Type="http://schemas.openxmlformats.org/officeDocument/2006/relationships/tags" Target="../tags/tag70.xml"/><Relationship Id="rId2" Type="http://schemas.microsoft.com/office/2007/relationships/hdphoto" Target="../media/image9.wdp"/><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36.xml"/><Relationship Id="rId7" Type="http://schemas.openxmlformats.org/officeDocument/2006/relationships/slideLayout" Target="../slideLayouts/slideLayout2.xml"/><Relationship Id="rId6" Type="http://schemas.openxmlformats.org/officeDocument/2006/relationships/themeOverride" Target="../theme/themeOverride18.xml"/><Relationship Id="rId5" Type="http://schemas.openxmlformats.org/officeDocument/2006/relationships/image" Target="../media/image28.png"/><Relationship Id="rId4" Type="http://schemas.openxmlformats.org/officeDocument/2006/relationships/image" Target="../media/image49.png"/><Relationship Id="rId3" Type="http://schemas.openxmlformats.org/officeDocument/2006/relationships/tags" Target="../tags/tag71.xml"/><Relationship Id="rId2" Type="http://schemas.microsoft.com/office/2007/relationships/hdphoto" Target="../media/image9.wdp"/><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19.xml"/><Relationship Id="rId7" Type="http://schemas.openxmlformats.org/officeDocument/2006/relationships/image" Target="../media/image51.png"/><Relationship Id="rId6" Type="http://schemas.openxmlformats.org/officeDocument/2006/relationships/image" Target="../media/image50.png"/><Relationship Id="rId5" Type="http://schemas.openxmlformats.org/officeDocument/2006/relationships/image" Target="../media/image40.svg"/><Relationship Id="rId4" Type="http://schemas.openxmlformats.org/officeDocument/2006/relationships/image" Target="../media/image39.png"/><Relationship Id="rId3" Type="http://schemas.openxmlformats.org/officeDocument/2006/relationships/tags" Target="../tags/tag72.xml"/><Relationship Id="rId2" Type="http://schemas.microsoft.com/office/2007/relationships/hdphoto" Target="../media/image9.wdp"/><Relationship Id="rId10" Type="http://schemas.openxmlformats.org/officeDocument/2006/relationships/notesSlide" Target="../notesSlides/notesSlide37.xml"/><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2.xml"/><Relationship Id="rId6" Type="http://schemas.openxmlformats.org/officeDocument/2006/relationships/themeOverride" Target="../theme/themeOverride20.xml"/><Relationship Id="rId5" Type="http://schemas.openxmlformats.org/officeDocument/2006/relationships/image" Target="../media/image28.png"/><Relationship Id="rId4" Type="http://schemas.openxmlformats.org/officeDocument/2006/relationships/image" Target="../media/image52.png"/><Relationship Id="rId3" Type="http://schemas.openxmlformats.org/officeDocument/2006/relationships/tags" Target="../tags/tag73.xml"/><Relationship Id="rId2" Type="http://schemas.microsoft.com/office/2007/relationships/hdphoto" Target="../media/image9.wdp"/><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21.xml"/><Relationship Id="rId7" Type="http://schemas.openxmlformats.org/officeDocument/2006/relationships/image" Target="../media/image28.png"/><Relationship Id="rId6" Type="http://schemas.openxmlformats.org/officeDocument/2006/relationships/image" Target="../media/image54.png"/><Relationship Id="rId5" Type="http://schemas.openxmlformats.org/officeDocument/2006/relationships/hyperlink" Target="https://www.gov.cn/ztzl/kjfzgh/content_883712.htm" TargetMode="External"/><Relationship Id="rId4" Type="http://schemas.openxmlformats.org/officeDocument/2006/relationships/image" Target="../media/image53.png"/><Relationship Id="rId3" Type="http://schemas.openxmlformats.org/officeDocument/2006/relationships/tags" Target="../tags/tag74.xml"/><Relationship Id="rId2" Type="http://schemas.microsoft.com/office/2007/relationships/hdphoto" Target="../media/image9.wdp"/><Relationship Id="rId10" Type="http://schemas.openxmlformats.org/officeDocument/2006/relationships/notesSlide" Target="../notesSlides/notesSlide39.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image" Target="../media/image10.png"/><Relationship Id="rId3" Type="http://schemas.openxmlformats.org/officeDocument/2006/relationships/tags" Target="../tags/tag21.xml"/><Relationship Id="rId2" Type="http://schemas.microsoft.com/office/2007/relationships/hdphoto" Target="../media/image9.wdp"/><Relationship Id="rId12" Type="http://schemas.openxmlformats.org/officeDocument/2006/relationships/notesSlide" Target="../notesSlides/notesSlide4.xml"/><Relationship Id="rId11" Type="http://schemas.openxmlformats.org/officeDocument/2006/relationships/slideLayout" Target="../slideLayouts/slideLayout2.xml"/><Relationship Id="rId10" Type="http://schemas.openxmlformats.org/officeDocument/2006/relationships/themeOverride" Target="../theme/themeOverride2.xml"/><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9" Type="http://schemas.openxmlformats.org/officeDocument/2006/relationships/image" Target="../media/image59.png"/><Relationship Id="rId8" Type="http://schemas.openxmlformats.org/officeDocument/2006/relationships/image" Target="../media/image58.png"/><Relationship Id="rId7" Type="http://schemas.openxmlformats.org/officeDocument/2006/relationships/image" Target="../media/image57.png"/><Relationship Id="rId6" Type="http://schemas.openxmlformats.org/officeDocument/2006/relationships/image" Target="../media/image56.png"/><Relationship Id="rId5" Type="http://schemas.openxmlformats.org/officeDocument/2006/relationships/hyperlink" Target="http://www.moe.gov.cn/srcsite/A02/s5911/moe_621/199603/t19960309_81893.html" TargetMode="External"/><Relationship Id="rId4" Type="http://schemas.openxmlformats.org/officeDocument/2006/relationships/image" Target="../media/image55.png"/><Relationship Id="rId3" Type="http://schemas.openxmlformats.org/officeDocument/2006/relationships/tags" Target="../tags/tag75.xml"/><Relationship Id="rId2" Type="http://schemas.microsoft.com/office/2007/relationships/hdphoto" Target="../media/image9.wdp"/><Relationship Id="rId12" Type="http://schemas.openxmlformats.org/officeDocument/2006/relationships/notesSlide" Target="../notesSlides/notesSlide40.xml"/><Relationship Id="rId11" Type="http://schemas.openxmlformats.org/officeDocument/2006/relationships/slideLayout" Target="../slideLayouts/slideLayout2.xml"/><Relationship Id="rId10" Type="http://schemas.openxmlformats.org/officeDocument/2006/relationships/themeOverride" Target="../theme/themeOverride22.xml"/><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9" Type="http://schemas.openxmlformats.org/officeDocument/2006/relationships/image" Target="../media/image40.svg"/><Relationship Id="rId8" Type="http://schemas.openxmlformats.org/officeDocument/2006/relationships/image" Target="../media/image39.png"/><Relationship Id="rId7" Type="http://schemas.openxmlformats.org/officeDocument/2006/relationships/image" Target="../media/image63.png"/><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3" Type="http://schemas.openxmlformats.org/officeDocument/2006/relationships/tags" Target="../tags/tag76.xml"/><Relationship Id="rId2" Type="http://schemas.microsoft.com/office/2007/relationships/hdphoto" Target="../media/image9.wdp"/><Relationship Id="rId11" Type="http://schemas.openxmlformats.org/officeDocument/2006/relationships/notesSlide" Target="../notesSlides/notesSlide41.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42.xml"/><Relationship Id="rId8" Type="http://schemas.openxmlformats.org/officeDocument/2006/relationships/slideLayout" Target="../slideLayouts/slideLayout2.xml"/><Relationship Id="rId7" Type="http://schemas.openxmlformats.org/officeDocument/2006/relationships/themeOverride" Target="../theme/themeOverride23.xml"/><Relationship Id="rId6" Type="http://schemas.openxmlformats.org/officeDocument/2006/relationships/image" Target="../media/image65.png"/><Relationship Id="rId5" Type="http://schemas.openxmlformats.org/officeDocument/2006/relationships/hyperlink" Target="http://www.moe.gov.cn/jyb_xxgk/xxgk/zhengce/guizhang/202112/t20211206_585056.html" TargetMode="External"/><Relationship Id="rId4" Type="http://schemas.openxmlformats.org/officeDocument/2006/relationships/image" Target="../media/image64.png"/><Relationship Id="rId3" Type="http://schemas.openxmlformats.org/officeDocument/2006/relationships/tags" Target="../tags/tag77.xml"/><Relationship Id="rId2" Type="http://schemas.microsoft.com/office/2007/relationships/hdphoto" Target="../media/image9.wdp"/><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3.xml"/><Relationship Id="rId6" Type="http://schemas.openxmlformats.org/officeDocument/2006/relationships/slideLayout" Target="../slideLayouts/slideLayout2.xml"/><Relationship Id="rId5" Type="http://schemas.openxmlformats.org/officeDocument/2006/relationships/themeOverride" Target="../theme/themeOverride24.xml"/><Relationship Id="rId4" Type="http://schemas.openxmlformats.org/officeDocument/2006/relationships/image" Target="../media/image66.png"/><Relationship Id="rId3" Type="http://schemas.openxmlformats.org/officeDocument/2006/relationships/tags" Target="../tags/tag78.xml"/><Relationship Id="rId2" Type="http://schemas.microsoft.com/office/2007/relationships/hdphoto" Target="../media/image9.wdp"/><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25.xml"/><Relationship Id="rId7" Type="http://schemas.openxmlformats.org/officeDocument/2006/relationships/hyperlink" Target="http://www.moe.gov.cn/srcsite/A02/s5911/moe_621/199603/t19960309_81893.html" TargetMode="External"/><Relationship Id="rId6" Type="http://schemas.openxmlformats.org/officeDocument/2006/relationships/hyperlink" Target="https://www.gov.cn/guoqing/2021-10/29/content_5647618.htm" TargetMode="External"/><Relationship Id="rId5" Type="http://schemas.openxmlformats.org/officeDocument/2006/relationships/image" Target="../media/image68.png"/><Relationship Id="rId4" Type="http://schemas.openxmlformats.org/officeDocument/2006/relationships/image" Target="../media/image67.png"/><Relationship Id="rId3" Type="http://schemas.openxmlformats.org/officeDocument/2006/relationships/tags" Target="../tags/tag79.xml"/><Relationship Id="rId2" Type="http://schemas.microsoft.com/office/2007/relationships/hdphoto" Target="../media/image9.wdp"/><Relationship Id="rId10" Type="http://schemas.openxmlformats.org/officeDocument/2006/relationships/notesSlide" Target="../notesSlides/notesSlide44.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9" Type="http://schemas.openxmlformats.org/officeDocument/2006/relationships/themeOverride" Target="../theme/themeOverride26.xml"/><Relationship Id="rId8" Type="http://schemas.openxmlformats.org/officeDocument/2006/relationships/image" Target="../media/image40.svg"/><Relationship Id="rId7" Type="http://schemas.openxmlformats.org/officeDocument/2006/relationships/image" Target="../media/image39.png"/><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3" Type="http://schemas.openxmlformats.org/officeDocument/2006/relationships/tags" Target="../tags/tag80.xml"/><Relationship Id="rId2" Type="http://schemas.microsoft.com/office/2007/relationships/hdphoto" Target="../media/image9.wdp"/><Relationship Id="rId11" Type="http://schemas.openxmlformats.org/officeDocument/2006/relationships/notesSlide" Target="../notesSlides/notesSlide45.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9" Type="http://schemas.openxmlformats.org/officeDocument/2006/relationships/themeOverride" Target="../theme/themeOverride27.xml"/><Relationship Id="rId8" Type="http://schemas.openxmlformats.org/officeDocument/2006/relationships/image" Target="../media/image76.png"/><Relationship Id="rId7" Type="http://schemas.openxmlformats.org/officeDocument/2006/relationships/image" Target="../media/image75.png"/><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3" Type="http://schemas.openxmlformats.org/officeDocument/2006/relationships/tags" Target="../tags/tag81.xml"/><Relationship Id="rId2" Type="http://schemas.microsoft.com/office/2007/relationships/hdphoto" Target="../media/image9.wdp"/><Relationship Id="rId11" Type="http://schemas.openxmlformats.org/officeDocument/2006/relationships/notesSlide" Target="../notesSlides/notesSlide46.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2.xml"/><Relationship Id="rId6" Type="http://schemas.openxmlformats.org/officeDocument/2006/relationships/themeOverride" Target="../theme/themeOverride28.xml"/><Relationship Id="rId5" Type="http://schemas.openxmlformats.org/officeDocument/2006/relationships/image" Target="../media/image78.png"/><Relationship Id="rId4" Type="http://schemas.openxmlformats.org/officeDocument/2006/relationships/image" Target="../media/image77.png"/><Relationship Id="rId3" Type="http://schemas.openxmlformats.org/officeDocument/2006/relationships/tags" Target="../tags/tag82.xml"/><Relationship Id="rId2" Type="http://schemas.microsoft.com/office/2007/relationships/hdphoto" Target="../media/image9.wdp"/><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2.xml"/><Relationship Id="rId4" Type="http://schemas.openxmlformats.org/officeDocument/2006/relationships/image" Target="../media/image79.png"/><Relationship Id="rId3" Type="http://schemas.openxmlformats.org/officeDocument/2006/relationships/tags" Target="../tags/tag83.xml"/><Relationship Id="rId2" Type="http://schemas.microsoft.com/office/2007/relationships/hdphoto" Target="../media/image9.wdp"/><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2.xml"/><Relationship Id="rId5" Type="http://schemas.openxmlformats.org/officeDocument/2006/relationships/themeOverride" Target="../theme/themeOverride29.xml"/><Relationship Id="rId4" Type="http://schemas.openxmlformats.org/officeDocument/2006/relationships/image" Target="../media/image80.png"/><Relationship Id="rId3" Type="http://schemas.openxmlformats.org/officeDocument/2006/relationships/tags" Target="../tags/tag84.xml"/><Relationship Id="rId2" Type="http://schemas.microsoft.com/office/2007/relationships/hdphoto" Target="../media/image9.wdp"/><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3.xml"/><Relationship Id="rId7" Type="http://schemas.openxmlformats.org/officeDocument/2006/relationships/image" Target="../media/image11.png"/><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microsoft.com/office/2007/relationships/hdphoto" Target="../media/image9.wdp"/><Relationship Id="rId10" Type="http://schemas.openxmlformats.org/officeDocument/2006/relationships/notesSlide" Target="../notesSlides/notesSlide5.xml"/><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2.xml"/><Relationship Id="rId4" Type="http://schemas.openxmlformats.org/officeDocument/2006/relationships/themeOverride" Target="../theme/themeOverride30.xml"/><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tags" Target="../tags/tag85.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31.xml"/><Relationship Id="rId7" Type="http://schemas.openxmlformats.org/officeDocument/2006/relationships/image" Target="../media/image84.png"/><Relationship Id="rId6" Type="http://schemas.openxmlformats.org/officeDocument/2006/relationships/image" Target="../media/image83.png"/><Relationship Id="rId5" Type="http://schemas.openxmlformats.org/officeDocument/2006/relationships/image" Target="../media/image40.svg"/><Relationship Id="rId4" Type="http://schemas.openxmlformats.org/officeDocument/2006/relationships/image" Target="../media/image39.png"/><Relationship Id="rId3" Type="http://schemas.openxmlformats.org/officeDocument/2006/relationships/tags" Target="../tags/tag86.xml"/><Relationship Id="rId2" Type="http://schemas.microsoft.com/office/2007/relationships/hdphoto" Target="../media/image9.wdp"/><Relationship Id="rId10" Type="http://schemas.openxmlformats.org/officeDocument/2006/relationships/notesSlide" Target="../notesSlides/notesSlide51.xm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 Id="rId3" Type="http://schemas.openxmlformats.org/officeDocument/2006/relationships/tags" Target="../tags/tag87.xml"/><Relationship Id="rId2" Type="http://schemas.microsoft.com/office/2007/relationships/hdphoto" Target="../media/image9.wdp"/><Relationship Id="rId1" Type="http://schemas.openxmlformats.org/officeDocument/2006/relationships/image" Target="../media/image8.png"/></Relationships>
</file>

<file path=ppt/slides/_rels/slide53.xml.rels><?xml version="1.0" encoding="UTF-8" standalone="yes"?>
<Relationships xmlns="http://schemas.openxmlformats.org/package/2006/relationships"><Relationship Id="rId9" Type="http://schemas.openxmlformats.org/officeDocument/2006/relationships/themeOverride" Target="../theme/themeOverride32.xml"/><Relationship Id="rId8" Type="http://schemas.openxmlformats.org/officeDocument/2006/relationships/image" Target="../media/image87.png"/><Relationship Id="rId7" Type="http://schemas.openxmlformats.org/officeDocument/2006/relationships/hyperlink" Target="https://www.gov.cn/guoqing/2021-10/29/content_5647617.htm" TargetMode="External"/><Relationship Id="rId6" Type="http://schemas.openxmlformats.org/officeDocument/2006/relationships/hyperlink" Target="https://www.gov.cn/zhengce/content/2017-02/23/content_5170264.htm" TargetMode="External"/><Relationship Id="rId5" Type="http://schemas.openxmlformats.org/officeDocument/2006/relationships/image" Target="../media/image86.png"/><Relationship Id="rId4" Type="http://schemas.openxmlformats.org/officeDocument/2006/relationships/image" Target="../media/image85.png"/><Relationship Id="rId3" Type="http://schemas.openxmlformats.org/officeDocument/2006/relationships/tags" Target="../tags/tag88.xml"/><Relationship Id="rId2" Type="http://schemas.microsoft.com/office/2007/relationships/hdphoto" Target="../media/image9.wdp"/><Relationship Id="rId11" Type="http://schemas.openxmlformats.org/officeDocument/2006/relationships/notesSlide" Target="../notesSlides/notesSlide53.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8" Type="http://schemas.openxmlformats.org/officeDocument/2006/relationships/notesSlide" Target="../notesSlides/notesSlide54.xml"/><Relationship Id="rId7" Type="http://schemas.openxmlformats.org/officeDocument/2006/relationships/slideLayout" Target="../slideLayouts/slideLayout2.xml"/><Relationship Id="rId6" Type="http://schemas.openxmlformats.org/officeDocument/2006/relationships/themeOverride" Target="../theme/themeOverride33.xml"/><Relationship Id="rId5" Type="http://schemas.openxmlformats.org/officeDocument/2006/relationships/image" Target="../media/image89.png"/><Relationship Id="rId4" Type="http://schemas.openxmlformats.org/officeDocument/2006/relationships/image" Target="../media/image88.png"/><Relationship Id="rId3" Type="http://schemas.openxmlformats.org/officeDocument/2006/relationships/tags" Target="../tags/tag89.xml"/><Relationship Id="rId2" Type="http://schemas.microsoft.com/office/2007/relationships/hdphoto" Target="../media/image9.wdp"/><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9" Type="http://schemas.openxmlformats.org/officeDocument/2006/relationships/notesSlide" Target="../notesSlides/notesSlide55.xml"/><Relationship Id="rId8" Type="http://schemas.openxmlformats.org/officeDocument/2006/relationships/slideLayout" Target="../slideLayouts/slideLayout2.xml"/><Relationship Id="rId7" Type="http://schemas.openxmlformats.org/officeDocument/2006/relationships/themeOverride" Target="../theme/themeOverride34.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 Id="rId3" Type="http://schemas.openxmlformats.org/officeDocument/2006/relationships/tags" Target="../tags/tag90.xml"/><Relationship Id="rId2" Type="http://schemas.microsoft.com/office/2007/relationships/hdphoto" Target="../media/image9.wdp"/><Relationship Id="rId1" Type="http://schemas.openxmlformats.org/officeDocument/2006/relationships/image" Target="../media/image8.png"/></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2.xml"/><Relationship Id="rId4" Type="http://schemas.openxmlformats.org/officeDocument/2006/relationships/image" Target="../media/image93.png"/><Relationship Id="rId3" Type="http://schemas.openxmlformats.org/officeDocument/2006/relationships/tags" Target="../tags/tag91.xml"/><Relationship Id="rId2" Type="http://schemas.microsoft.com/office/2007/relationships/hdphoto" Target="../media/image9.wdp"/><Relationship Id="rId1" Type="http://schemas.openxmlformats.org/officeDocument/2006/relationships/image" Target="../media/image8.png"/></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2.xml"/><Relationship Id="rId5" Type="http://schemas.openxmlformats.org/officeDocument/2006/relationships/themeOverride" Target="../theme/themeOverride35.xml"/><Relationship Id="rId4" Type="http://schemas.openxmlformats.org/officeDocument/2006/relationships/tags" Target="../tags/tag92.xml"/><Relationship Id="rId3" Type="http://schemas.openxmlformats.org/officeDocument/2006/relationships/image" Target="../media/image90.png"/><Relationship Id="rId2" Type="http://schemas.microsoft.com/office/2007/relationships/hdphoto" Target="../media/image9.wdp"/><Relationship Id="rId1" Type="http://schemas.openxmlformats.org/officeDocument/2006/relationships/image" Target="../media/image8.png"/></Relationships>
</file>

<file path=ppt/slides/_rels/slide5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36.xml"/><Relationship Id="rId7" Type="http://schemas.openxmlformats.org/officeDocument/2006/relationships/image" Target="../media/image95.png"/><Relationship Id="rId6" Type="http://schemas.openxmlformats.org/officeDocument/2006/relationships/image" Target="../media/image94.png"/><Relationship Id="rId5" Type="http://schemas.openxmlformats.org/officeDocument/2006/relationships/image" Target="../media/image40.svg"/><Relationship Id="rId4" Type="http://schemas.openxmlformats.org/officeDocument/2006/relationships/image" Target="../media/image39.png"/><Relationship Id="rId3" Type="http://schemas.openxmlformats.org/officeDocument/2006/relationships/tags" Target="../tags/tag93.xml"/><Relationship Id="rId2" Type="http://schemas.microsoft.com/office/2007/relationships/hdphoto" Target="../media/image9.wdp"/><Relationship Id="rId10" Type="http://schemas.openxmlformats.org/officeDocument/2006/relationships/notesSlide" Target="../notesSlides/notesSlide58.xml"/><Relationship Id="rId1" Type="http://schemas.openxmlformats.org/officeDocument/2006/relationships/image" Target="../media/image8.png"/></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59.xml"/><Relationship Id="rId7"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hyperlink" Target="http://www.moe.gov.cn/srcsite/A02/s5911/moe_621/201511/t20151119_220038.html" TargetMode="External"/><Relationship Id="rId4" Type="http://schemas.openxmlformats.org/officeDocument/2006/relationships/tags" Target="../tags/tag94.xml"/><Relationship Id="rId3" Type="http://schemas.openxmlformats.org/officeDocument/2006/relationships/image" Target="../media/image92.png"/><Relationship Id="rId2" Type="http://schemas.microsoft.com/office/2007/relationships/hdphoto" Target="../media/image9.wdp"/><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hemeOverride" Target="../theme/themeOverride4.xml"/><Relationship Id="rId3" Type="http://schemas.openxmlformats.org/officeDocument/2006/relationships/tags" Target="../tags/tag31.xml"/><Relationship Id="rId2" Type="http://schemas.microsoft.com/office/2007/relationships/hdphoto" Target="../media/image9.wdp"/><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60.xml"/><Relationship Id="rId7" Type="http://schemas.openxmlformats.org/officeDocument/2006/relationships/slideLayout" Target="../slideLayouts/slideLayout2.xml"/><Relationship Id="rId6" Type="http://schemas.openxmlformats.org/officeDocument/2006/relationships/themeOverride" Target="../theme/themeOverride37.xml"/><Relationship Id="rId5" Type="http://schemas.openxmlformats.org/officeDocument/2006/relationships/image" Target="../media/image98.png"/><Relationship Id="rId4" Type="http://schemas.openxmlformats.org/officeDocument/2006/relationships/image" Target="../media/image97.png"/><Relationship Id="rId3" Type="http://schemas.openxmlformats.org/officeDocument/2006/relationships/tags" Target="../tags/tag95.xml"/><Relationship Id="rId2" Type="http://schemas.microsoft.com/office/2007/relationships/hdphoto" Target="../media/image9.wdp"/><Relationship Id="rId1" Type="http://schemas.openxmlformats.org/officeDocument/2006/relationships/image" Target="../media/image8.png"/></Relationships>
</file>

<file path=ppt/slides/_rels/slide61.xml.rels><?xml version="1.0" encoding="UTF-8" standalone="yes"?>
<Relationships xmlns="http://schemas.openxmlformats.org/package/2006/relationships"><Relationship Id="rId8" Type="http://schemas.openxmlformats.org/officeDocument/2006/relationships/notesSlide" Target="../notesSlides/notesSlide61.xml"/><Relationship Id="rId7" Type="http://schemas.openxmlformats.org/officeDocument/2006/relationships/slideLayout" Target="../slideLayouts/slideLayout2.xml"/><Relationship Id="rId6" Type="http://schemas.openxmlformats.org/officeDocument/2006/relationships/themeOverride" Target="../theme/themeOverride38.xml"/><Relationship Id="rId5" Type="http://schemas.openxmlformats.org/officeDocument/2006/relationships/image" Target="../media/image100.png"/><Relationship Id="rId4" Type="http://schemas.openxmlformats.org/officeDocument/2006/relationships/image" Target="../media/image99.png"/><Relationship Id="rId3" Type="http://schemas.openxmlformats.org/officeDocument/2006/relationships/tags" Target="../tags/tag96.xml"/><Relationship Id="rId2" Type="http://schemas.microsoft.com/office/2007/relationships/hdphoto" Target="../media/image9.wdp"/><Relationship Id="rId1" Type="http://schemas.openxmlformats.org/officeDocument/2006/relationships/image" Target="../media/image8.png"/></Relationships>
</file>

<file path=ppt/slides/_rels/slide62.xml.rels><?xml version="1.0" encoding="UTF-8" standalone="yes"?>
<Relationships xmlns="http://schemas.openxmlformats.org/package/2006/relationships"><Relationship Id="rId8" Type="http://schemas.openxmlformats.org/officeDocument/2006/relationships/notesSlide" Target="../notesSlides/notesSlide62.xml"/><Relationship Id="rId7" Type="http://schemas.openxmlformats.org/officeDocument/2006/relationships/slideLayout" Target="../slideLayouts/slideLayout2.xml"/><Relationship Id="rId6" Type="http://schemas.openxmlformats.org/officeDocument/2006/relationships/themeOverride" Target="../theme/themeOverride39.xml"/><Relationship Id="rId5" Type="http://schemas.openxmlformats.org/officeDocument/2006/relationships/image" Target="../media/image102.png"/><Relationship Id="rId4" Type="http://schemas.openxmlformats.org/officeDocument/2006/relationships/image" Target="../media/image101.png"/><Relationship Id="rId3" Type="http://schemas.openxmlformats.org/officeDocument/2006/relationships/tags" Target="../tags/tag97.xml"/><Relationship Id="rId2" Type="http://schemas.microsoft.com/office/2007/relationships/hdphoto" Target="../media/image9.wdp"/><Relationship Id="rId1" Type="http://schemas.openxmlformats.org/officeDocument/2006/relationships/image" Target="../media/image8.png"/></Relationships>
</file>

<file path=ppt/slides/_rels/slide63.xml.rels><?xml version="1.0" encoding="UTF-8" standalone="yes"?>
<Relationships xmlns="http://schemas.openxmlformats.org/package/2006/relationships"><Relationship Id="rId9" Type="http://schemas.openxmlformats.org/officeDocument/2006/relationships/themeOverride" Target="../theme/themeOverride40.xml"/><Relationship Id="rId8" Type="http://schemas.openxmlformats.org/officeDocument/2006/relationships/image" Target="../media/image105.png"/><Relationship Id="rId7" Type="http://schemas.openxmlformats.org/officeDocument/2006/relationships/hyperlink" Target="http://www.moe.gov.cn/srcsite/A22/moe_826/201609/t20160914_281117.html" TargetMode="External"/><Relationship Id="rId6" Type="http://schemas.openxmlformats.org/officeDocument/2006/relationships/tags" Target="../tags/tag99.xml"/><Relationship Id="rId5" Type="http://schemas.openxmlformats.org/officeDocument/2006/relationships/image" Target="../media/image104.png"/><Relationship Id="rId4" Type="http://schemas.openxmlformats.org/officeDocument/2006/relationships/image" Target="../media/image103.png"/><Relationship Id="rId3" Type="http://schemas.openxmlformats.org/officeDocument/2006/relationships/tags" Target="../tags/tag98.xml"/><Relationship Id="rId2" Type="http://schemas.microsoft.com/office/2007/relationships/hdphoto" Target="../media/image9.wdp"/><Relationship Id="rId11" Type="http://schemas.openxmlformats.org/officeDocument/2006/relationships/notesSlide" Target="../notesSlides/notesSlide63.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64.xml.rels><?xml version="1.0" encoding="UTF-8" standalone="yes"?>
<Relationships xmlns="http://schemas.openxmlformats.org/package/2006/relationships"><Relationship Id="rId9" Type="http://schemas.openxmlformats.org/officeDocument/2006/relationships/notesSlide" Target="../notesSlides/notesSlide64.xml"/><Relationship Id="rId8" Type="http://schemas.openxmlformats.org/officeDocument/2006/relationships/slideLayout" Target="../slideLayouts/slideLayout2.xml"/><Relationship Id="rId7" Type="http://schemas.openxmlformats.org/officeDocument/2006/relationships/themeOverride" Target="../theme/themeOverride41.xml"/><Relationship Id="rId6" Type="http://schemas.openxmlformats.org/officeDocument/2006/relationships/hyperlink" Target="http://www.moe.gov.cn/jyb_xxgk/s5743/s5744/A22/202310/t20231009_1084652.html" TargetMode="External"/><Relationship Id="rId5" Type="http://schemas.openxmlformats.org/officeDocument/2006/relationships/image" Target="../media/image104.png"/><Relationship Id="rId4" Type="http://schemas.openxmlformats.org/officeDocument/2006/relationships/image" Target="../media/image103.png"/><Relationship Id="rId3" Type="http://schemas.openxmlformats.org/officeDocument/2006/relationships/tags" Target="../tags/tag100.xml"/><Relationship Id="rId2" Type="http://schemas.microsoft.com/office/2007/relationships/hdphoto" Target="../media/image9.wdp"/><Relationship Id="rId1" Type="http://schemas.openxmlformats.org/officeDocument/2006/relationships/image" Target="../media/image8.png"/></Relationships>
</file>

<file path=ppt/slides/_rels/slide65.xml.rels><?xml version="1.0" encoding="UTF-8" standalone="yes"?>
<Relationships xmlns="http://schemas.openxmlformats.org/package/2006/relationships"><Relationship Id="rId8" Type="http://schemas.openxmlformats.org/officeDocument/2006/relationships/notesSlide" Target="../notesSlides/notesSlide65.xml"/><Relationship Id="rId7" Type="http://schemas.openxmlformats.org/officeDocument/2006/relationships/slideLayout" Target="../slideLayouts/slideLayout2.xml"/><Relationship Id="rId6" Type="http://schemas.openxmlformats.org/officeDocument/2006/relationships/themeOverride" Target="../theme/themeOverride42.xml"/><Relationship Id="rId5" Type="http://schemas.openxmlformats.org/officeDocument/2006/relationships/image" Target="../media/image107.png"/><Relationship Id="rId4" Type="http://schemas.openxmlformats.org/officeDocument/2006/relationships/image" Target="../media/image106.png"/><Relationship Id="rId3" Type="http://schemas.openxmlformats.org/officeDocument/2006/relationships/tags" Target="../tags/tag101.xml"/><Relationship Id="rId2" Type="http://schemas.microsoft.com/office/2007/relationships/hdphoto" Target="../media/image9.wdp"/><Relationship Id="rId1" Type="http://schemas.openxmlformats.org/officeDocument/2006/relationships/image" Target="../media/image8.png"/></Relationships>
</file>

<file path=ppt/slides/_rels/slide66.xml.rels><?xml version="1.0" encoding="UTF-8" standalone="yes"?>
<Relationships xmlns="http://schemas.openxmlformats.org/package/2006/relationships"><Relationship Id="rId9" Type="http://schemas.openxmlformats.org/officeDocument/2006/relationships/image" Target="../media/image111.png"/><Relationship Id="rId8" Type="http://schemas.openxmlformats.org/officeDocument/2006/relationships/image" Target="../media/image110.png"/><Relationship Id="rId7" Type="http://schemas.openxmlformats.org/officeDocument/2006/relationships/hyperlink" Target="http://www.moe.gov.cn/srcsite/A02/s5911/moe_621/201511/t20151119_220038.html" TargetMode="External"/><Relationship Id="rId6" Type="http://schemas.openxmlformats.org/officeDocument/2006/relationships/hyperlink" Target="https://www.gov.cn/zhengce/content/2014-09/04/content_9065.htm" TargetMode="External"/><Relationship Id="rId5" Type="http://schemas.openxmlformats.org/officeDocument/2006/relationships/image" Target="../media/image109.png"/><Relationship Id="rId4" Type="http://schemas.openxmlformats.org/officeDocument/2006/relationships/image" Target="../media/image108.png"/><Relationship Id="rId3" Type="http://schemas.openxmlformats.org/officeDocument/2006/relationships/tags" Target="../tags/tag102.xml"/><Relationship Id="rId2" Type="http://schemas.microsoft.com/office/2007/relationships/hdphoto" Target="../media/image9.wdp"/><Relationship Id="rId12" Type="http://schemas.openxmlformats.org/officeDocument/2006/relationships/notesSlide" Target="../notesSlides/notesSlide66.xml"/><Relationship Id="rId11" Type="http://schemas.openxmlformats.org/officeDocument/2006/relationships/slideLayout" Target="../slideLayouts/slideLayout2.xml"/><Relationship Id="rId10" Type="http://schemas.openxmlformats.org/officeDocument/2006/relationships/themeOverride" Target="../theme/themeOverride43.xml"/><Relationship Id="rId1" Type="http://schemas.openxmlformats.org/officeDocument/2006/relationships/image" Target="../media/image8.png"/></Relationships>
</file>

<file path=ppt/slides/_rels/slide67.xml.rels><?xml version="1.0" encoding="UTF-8" standalone="yes"?>
<Relationships xmlns="http://schemas.openxmlformats.org/package/2006/relationships"><Relationship Id="rId8" Type="http://schemas.openxmlformats.org/officeDocument/2006/relationships/notesSlide" Target="../notesSlides/notesSlide67.xml"/><Relationship Id="rId7" Type="http://schemas.openxmlformats.org/officeDocument/2006/relationships/slideLayout" Target="../slideLayouts/slideLayout2.xml"/><Relationship Id="rId6" Type="http://schemas.openxmlformats.org/officeDocument/2006/relationships/themeOverride" Target="../theme/themeOverride44.xml"/><Relationship Id="rId5" Type="http://schemas.openxmlformats.org/officeDocument/2006/relationships/image" Target="../media/image113.png"/><Relationship Id="rId4" Type="http://schemas.openxmlformats.org/officeDocument/2006/relationships/image" Target="../media/image112.png"/><Relationship Id="rId3" Type="http://schemas.openxmlformats.org/officeDocument/2006/relationships/tags" Target="../tags/tag103.xml"/><Relationship Id="rId2" Type="http://schemas.microsoft.com/office/2007/relationships/hdphoto" Target="../media/image9.wdp"/><Relationship Id="rId1" Type="http://schemas.openxmlformats.org/officeDocument/2006/relationships/image" Target="../media/image8.png"/></Relationships>
</file>

<file path=ppt/slides/_rels/slide68.xml.rels><?xml version="1.0" encoding="UTF-8" standalone="yes"?>
<Relationships xmlns="http://schemas.openxmlformats.org/package/2006/relationships"><Relationship Id="rId8" Type="http://schemas.openxmlformats.org/officeDocument/2006/relationships/notesSlide" Target="../notesSlides/notesSlide68.xml"/><Relationship Id="rId7" Type="http://schemas.openxmlformats.org/officeDocument/2006/relationships/slideLayout" Target="../slideLayouts/slideLayout2.xml"/><Relationship Id="rId6" Type="http://schemas.openxmlformats.org/officeDocument/2006/relationships/themeOverride" Target="../theme/themeOverride45.xml"/><Relationship Id="rId5" Type="http://schemas.openxmlformats.org/officeDocument/2006/relationships/image" Target="../media/image113.png"/><Relationship Id="rId4" Type="http://schemas.openxmlformats.org/officeDocument/2006/relationships/image" Target="../media/image112.png"/><Relationship Id="rId3" Type="http://schemas.openxmlformats.org/officeDocument/2006/relationships/tags" Target="../tags/tag104.xml"/><Relationship Id="rId2" Type="http://schemas.microsoft.com/office/2007/relationships/hdphoto" Target="../media/image9.wdp"/><Relationship Id="rId1" Type="http://schemas.openxmlformats.org/officeDocument/2006/relationships/image" Target="../media/image8.png"/></Relationships>
</file>

<file path=ppt/slides/_rels/slide69.xml.rels><?xml version="1.0" encoding="UTF-8" standalone="yes"?>
<Relationships xmlns="http://schemas.openxmlformats.org/package/2006/relationships"><Relationship Id="rId9" Type="http://schemas.openxmlformats.org/officeDocument/2006/relationships/image" Target="../media/image52.png"/><Relationship Id="rId8" Type="http://schemas.openxmlformats.org/officeDocument/2006/relationships/image" Target="../media/image40.svg"/><Relationship Id="rId7" Type="http://schemas.openxmlformats.org/officeDocument/2006/relationships/image" Target="../media/image39.png"/><Relationship Id="rId6" Type="http://schemas.openxmlformats.org/officeDocument/2006/relationships/image" Target="../media/image28.png"/><Relationship Id="rId5" Type="http://schemas.openxmlformats.org/officeDocument/2006/relationships/image" Target="../media/image113.png"/><Relationship Id="rId4" Type="http://schemas.openxmlformats.org/officeDocument/2006/relationships/image" Target="../media/image112.png"/><Relationship Id="rId3" Type="http://schemas.openxmlformats.org/officeDocument/2006/relationships/tags" Target="../tags/tag105.xml"/><Relationship Id="rId2" Type="http://schemas.microsoft.com/office/2007/relationships/hdphoto" Target="../media/image9.wdp"/><Relationship Id="rId12" Type="http://schemas.openxmlformats.org/officeDocument/2006/relationships/notesSlide" Target="../notesSlides/notesSlide69.xml"/><Relationship Id="rId11" Type="http://schemas.openxmlformats.org/officeDocument/2006/relationships/slideLayout" Target="../slideLayouts/slideLayout2.xml"/><Relationship Id="rId10" Type="http://schemas.openxmlformats.org/officeDocument/2006/relationships/themeOverride" Target="../theme/themeOverride46.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32.xml"/><Relationship Id="rId2" Type="http://schemas.microsoft.com/office/2007/relationships/hdphoto" Target="../media/image9.wdp"/><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7" Type="http://schemas.openxmlformats.org/officeDocument/2006/relationships/notesSlide" Target="../notesSlides/notesSlide70.xml"/><Relationship Id="rId6" Type="http://schemas.openxmlformats.org/officeDocument/2006/relationships/slideLayout" Target="../slideLayouts/slideLayout2.xml"/><Relationship Id="rId5" Type="http://schemas.openxmlformats.org/officeDocument/2006/relationships/themeOverride" Target="../theme/themeOverride47.xml"/><Relationship Id="rId4" Type="http://schemas.openxmlformats.org/officeDocument/2006/relationships/image" Target="../media/image114.png"/><Relationship Id="rId3" Type="http://schemas.openxmlformats.org/officeDocument/2006/relationships/tags" Target="../tags/tag106.xml"/><Relationship Id="rId2" Type="http://schemas.microsoft.com/office/2007/relationships/hdphoto" Target="../media/image9.wdp"/><Relationship Id="rId1" Type="http://schemas.openxmlformats.org/officeDocument/2006/relationships/image" Target="../media/image8.png"/></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71.xml"/><Relationship Id="rId7"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 Id="rId3" Type="http://schemas.openxmlformats.org/officeDocument/2006/relationships/tags" Target="../tags/tag107.xml"/><Relationship Id="rId2" Type="http://schemas.microsoft.com/office/2007/relationships/hdphoto" Target="../media/image9.wdp"/><Relationship Id="rId1" Type="http://schemas.openxmlformats.org/officeDocument/2006/relationships/image" Target="../media/image8.png"/></Relationships>
</file>

<file path=ppt/slides/_rels/slide72.xml.rels><?xml version="1.0" encoding="UTF-8" standalone="yes"?>
<Relationships xmlns="http://schemas.openxmlformats.org/package/2006/relationships"><Relationship Id="rId8" Type="http://schemas.openxmlformats.org/officeDocument/2006/relationships/notesSlide" Target="../notesSlides/notesSlide72.xml"/><Relationship Id="rId7" Type="http://schemas.openxmlformats.org/officeDocument/2006/relationships/slideLayout" Target="../slideLayouts/slideLayout2.xml"/><Relationship Id="rId6" Type="http://schemas.openxmlformats.org/officeDocument/2006/relationships/themeOverride" Target="../theme/themeOverride48.xml"/><Relationship Id="rId5" Type="http://schemas.openxmlformats.org/officeDocument/2006/relationships/image" Target="../media/image119.png"/><Relationship Id="rId4" Type="http://schemas.openxmlformats.org/officeDocument/2006/relationships/image" Target="../media/image118.png"/><Relationship Id="rId3" Type="http://schemas.openxmlformats.org/officeDocument/2006/relationships/tags" Target="../tags/tag108.xml"/><Relationship Id="rId2" Type="http://schemas.microsoft.com/office/2007/relationships/hdphoto" Target="../media/image9.wdp"/><Relationship Id="rId1" Type="http://schemas.openxmlformats.org/officeDocument/2006/relationships/image" Target="../media/image8.png"/></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73.xml"/><Relationship Id="rId7" Type="http://schemas.openxmlformats.org/officeDocument/2006/relationships/slideLayout" Target="../slideLayouts/slideLayout2.xml"/><Relationship Id="rId6" Type="http://schemas.openxmlformats.org/officeDocument/2006/relationships/themeOverride" Target="../theme/themeOverride49.xml"/><Relationship Id="rId5" Type="http://schemas.openxmlformats.org/officeDocument/2006/relationships/image" Target="../media/image121.png"/><Relationship Id="rId4" Type="http://schemas.openxmlformats.org/officeDocument/2006/relationships/image" Target="../media/image120.png"/><Relationship Id="rId3" Type="http://schemas.openxmlformats.org/officeDocument/2006/relationships/tags" Target="../tags/tag109.xml"/><Relationship Id="rId2" Type="http://schemas.microsoft.com/office/2007/relationships/hdphoto" Target="../media/image9.wdp"/><Relationship Id="rId1" Type="http://schemas.openxmlformats.org/officeDocument/2006/relationships/image" Target="../media/image8.png"/></Relationships>
</file>

<file path=ppt/slides/_rels/slide74.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hyperlink" Target="https://www.gov.cn/zhuanti/2015-06/13/content_2878968.htm" TargetMode="External"/><Relationship Id="rId7" Type="http://schemas.openxmlformats.org/officeDocument/2006/relationships/image" Target="../media/image124.png"/><Relationship Id="rId6" Type="http://schemas.openxmlformats.org/officeDocument/2006/relationships/image" Target="../media/image123.png"/><Relationship Id="rId5" Type="http://schemas.openxmlformats.org/officeDocument/2006/relationships/hyperlink" Target="https://www.gov.cn/gongbao/content/2011/content_1987354.htm" TargetMode="External"/><Relationship Id="rId4" Type="http://schemas.openxmlformats.org/officeDocument/2006/relationships/image" Target="../media/image122.png"/><Relationship Id="rId3" Type="http://schemas.openxmlformats.org/officeDocument/2006/relationships/tags" Target="../tags/tag110.xml"/><Relationship Id="rId2" Type="http://schemas.microsoft.com/office/2007/relationships/hdphoto" Target="../media/image9.wdp"/><Relationship Id="rId13" Type="http://schemas.openxmlformats.org/officeDocument/2006/relationships/notesSlide" Target="../notesSlides/notesSlide74.xml"/><Relationship Id="rId12" Type="http://schemas.openxmlformats.org/officeDocument/2006/relationships/slideLayout" Target="../slideLayouts/slideLayout2.xml"/><Relationship Id="rId11" Type="http://schemas.openxmlformats.org/officeDocument/2006/relationships/themeOverride" Target="../theme/themeOverride50.xml"/><Relationship Id="rId10" Type="http://schemas.openxmlformats.org/officeDocument/2006/relationships/image" Target="../media/image40.svg"/><Relationship Id="rId1" Type="http://schemas.openxmlformats.org/officeDocument/2006/relationships/image" Target="../media/image8.png"/></Relationships>
</file>

<file path=ppt/slides/_rels/slide75.xml.rels><?xml version="1.0" encoding="UTF-8" standalone="yes"?>
<Relationships xmlns="http://schemas.openxmlformats.org/package/2006/relationships"><Relationship Id="rId7" Type="http://schemas.openxmlformats.org/officeDocument/2006/relationships/notesSlide" Target="../notesSlides/notesSlide75.xml"/><Relationship Id="rId6" Type="http://schemas.openxmlformats.org/officeDocument/2006/relationships/slideLayout" Target="../slideLayouts/slideLayout2.xml"/><Relationship Id="rId5" Type="http://schemas.openxmlformats.org/officeDocument/2006/relationships/themeOverride" Target="../theme/themeOverride51.xml"/><Relationship Id="rId4" Type="http://schemas.openxmlformats.org/officeDocument/2006/relationships/image" Target="../media/image125.png"/><Relationship Id="rId3" Type="http://schemas.openxmlformats.org/officeDocument/2006/relationships/tags" Target="../tags/tag111.xml"/><Relationship Id="rId2" Type="http://schemas.microsoft.com/office/2007/relationships/hdphoto" Target="../media/image9.wdp"/><Relationship Id="rId1" Type="http://schemas.openxmlformats.org/officeDocument/2006/relationships/image" Target="../media/image8.png"/></Relationships>
</file>

<file path=ppt/slides/_rels/slide76.xml.rels><?xml version="1.0" encoding="UTF-8" standalone="yes"?>
<Relationships xmlns="http://schemas.openxmlformats.org/package/2006/relationships"><Relationship Id="rId7" Type="http://schemas.openxmlformats.org/officeDocument/2006/relationships/notesSlide" Target="../notesSlides/notesSlide76.xml"/><Relationship Id="rId6" Type="http://schemas.openxmlformats.org/officeDocument/2006/relationships/slideLayout" Target="../slideLayouts/slideLayout2.xml"/><Relationship Id="rId5" Type="http://schemas.openxmlformats.org/officeDocument/2006/relationships/themeOverride" Target="../theme/themeOverride52.xml"/><Relationship Id="rId4" Type="http://schemas.openxmlformats.org/officeDocument/2006/relationships/tags" Target="../tags/tag112.xml"/><Relationship Id="rId3" Type="http://schemas.openxmlformats.org/officeDocument/2006/relationships/image" Target="../media/image125.png"/><Relationship Id="rId2" Type="http://schemas.microsoft.com/office/2007/relationships/hdphoto" Target="../media/image9.wdp"/><Relationship Id="rId1" Type="http://schemas.openxmlformats.org/officeDocument/2006/relationships/image" Target="../media/image8.png"/></Relationships>
</file>

<file path=ppt/slides/_rels/slide77.xml.rels><?xml version="1.0" encoding="UTF-8" standalone="yes"?>
<Relationships xmlns="http://schemas.openxmlformats.org/package/2006/relationships"><Relationship Id="rId9" Type="http://schemas.openxmlformats.org/officeDocument/2006/relationships/notesSlide" Target="../notesSlides/notesSlide77.xml"/><Relationship Id="rId8" Type="http://schemas.openxmlformats.org/officeDocument/2006/relationships/slideLayout" Target="../slideLayouts/slideLayout2.xml"/><Relationship Id="rId7" Type="http://schemas.openxmlformats.org/officeDocument/2006/relationships/themeOverride" Target="../theme/themeOverride53.xml"/><Relationship Id="rId6" Type="http://schemas.openxmlformats.org/officeDocument/2006/relationships/image" Target="../media/image127.png"/><Relationship Id="rId5" Type="http://schemas.openxmlformats.org/officeDocument/2006/relationships/hyperlink" Target="http://www.moe.gov.cn/srcsite/A02/s5911/moe_621/201705/t20170516_304735.html" TargetMode="External"/><Relationship Id="rId4" Type="http://schemas.openxmlformats.org/officeDocument/2006/relationships/image" Target="../media/image126.png"/><Relationship Id="rId3" Type="http://schemas.openxmlformats.org/officeDocument/2006/relationships/tags" Target="../tags/tag113.xml"/><Relationship Id="rId2" Type="http://schemas.microsoft.com/office/2007/relationships/hdphoto" Target="../media/image9.wdp"/><Relationship Id="rId1" Type="http://schemas.openxmlformats.org/officeDocument/2006/relationships/image" Target="../media/image8.png"/></Relationships>
</file>

<file path=ppt/slides/_rels/slide78.xml.rels><?xml version="1.0" encoding="UTF-8" standalone="yes"?>
<Relationships xmlns="http://schemas.openxmlformats.org/package/2006/relationships"><Relationship Id="rId8" Type="http://schemas.openxmlformats.org/officeDocument/2006/relationships/notesSlide" Target="../notesSlides/notesSlide78.xml"/><Relationship Id="rId7" Type="http://schemas.openxmlformats.org/officeDocument/2006/relationships/slideLayout" Target="../slideLayouts/slideLayout2.xml"/><Relationship Id="rId6" Type="http://schemas.openxmlformats.org/officeDocument/2006/relationships/themeOverride" Target="../theme/themeOverride54.xml"/><Relationship Id="rId5" Type="http://schemas.openxmlformats.org/officeDocument/2006/relationships/image" Target="../media/image28.png"/><Relationship Id="rId4" Type="http://schemas.openxmlformats.org/officeDocument/2006/relationships/image" Target="../media/image128.png"/><Relationship Id="rId3" Type="http://schemas.openxmlformats.org/officeDocument/2006/relationships/tags" Target="../tags/tag114.xml"/><Relationship Id="rId2" Type="http://schemas.microsoft.com/office/2007/relationships/hdphoto" Target="../media/image9.wdp"/><Relationship Id="rId1" Type="http://schemas.openxmlformats.org/officeDocument/2006/relationships/image" Target="../media/image8.png"/></Relationships>
</file>

<file path=ppt/slides/_rels/slide79.xml.rels><?xml version="1.0" encoding="UTF-8" standalone="yes"?>
<Relationships xmlns="http://schemas.openxmlformats.org/package/2006/relationships"><Relationship Id="rId8" Type="http://schemas.openxmlformats.org/officeDocument/2006/relationships/notesSlide" Target="../notesSlides/notesSlide79.xml"/><Relationship Id="rId7"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40.svg"/><Relationship Id="rId4" Type="http://schemas.openxmlformats.org/officeDocument/2006/relationships/image" Target="../media/image39.png"/><Relationship Id="rId3" Type="http://schemas.openxmlformats.org/officeDocument/2006/relationships/tags" Target="../tags/tag115.xml"/><Relationship Id="rId2" Type="http://schemas.microsoft.com/office/2007/relationships/hdphoto" Target="../media/image9.wdp"/><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33.xml"/><Relationship Id="rId2" Type="http://schemas.microsoft.com/office/2007/relationships/hdphoto" Target="../media/image9.wdp"/><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9" Type="http://schemas.openxmlformats.org/officeDocument/2006/relationships/hyperlink" Target="https://flk.npc.gov.cn/detail2.html?ZmY4MDgwODE2ZjNlOTc4NDAxNmY0MWU0YzA5YjAxNGI" TargetMode="External"/><Relationship Id="rId8" Type="http://schemas.openxmlformats.org/officeDocument/2006/relationships/hyperlink" Target="http://www.moe.gov.cn/jyb_sjzl/sjzl_zcfg/zcfg_jyfl/tnull_1314.html" TargetMode="External"/><Relationship Id="rId7" Type="http://schemas.openxmlformats.org/officeDocument/2006/relationships/image" Target="../media/image132.png"/><Relationship Id="rId6" Type="http://schemas.openxmlformats.org/officeDocument/2006/relationships/image" Target="../media/image131.png"/><Relationship Id="rId5" Type="http://schemas.openxmlformats.org/officeDocument/2006/relationships/hyperlink" Target="http://www.moe.gov.cn/jyb_xxgk/gk_gbgg/moe_0/moe_1443/moe_1497/tnull_23287.html" TargetMode="External"/><Relationship Id="rId4" Type="http://schemas.openxmlformats.org/officeDocument/2006/relationships/tags" Target="../tags/tag116.xml"/><Relationship Id="rId3" Type="http://schemas.openxmlformats.org/officeDocument/2006/relationships/image" Target="../media/image130.png"/><Relationship Id="rId2" Type="http://schemas.microsoft.com/office/2007/relationships/hdphoto" Target="../media/image9.wdp"/><Relationship Id="rId14" Type="http://schemas.openxmlformats.org/officeDocument/2006/relationships/notesSlide" Target="../notesSlides/notesSlide80.xml"/><Relationship Id="rId13" Type="http://schemas.openxmlformats.org/officeDocument/2006/relationships/slideLayout" Target="../slideLayouts/slideLayout2.xml"/><Relationship Id="rId12" Type="http://schemas.openxmlformats.org/officeDocument/2006/relationships/themeOverride" Target="../theme/themeOverride55.xml"/><Relationship Id="rId11" Type="http://schemas.openxmlformats.org/officeDocument/2006/relationships/image" Target="../media/image134.png"/><Relationship Id="rId10" Type="http://schemas.openxmlformats.org/officeDocument/2006/relationships/image" Target="../media/image133.png"/><Relationship Id="rId1" Type="http://schemas.openxmlformats.org/officeDocument/2006/relationships/image" Target="../media/image8.png"/></Relationships>
</file>

<file path=ppt/slides/_rels/slide81.xml.rels><?xml version="1.0" encoding="UTF-8" standalone="yes"?>
<Relationships xmlns="http://schemas.openxmlformats.org/package/2006/relationships"><Relationship Id="rId9" Type="http://schemas.openxmlformats.org/officeDocument/2006/relationships/notesSlide" Target="../notesSlides/notesSlide81.xml"/><Relationship Id="rId8" Type="http://schemas.openxmlformats.org/officeDocument/2006/relationships/slideLayout" Target="../slideLayouts/slideLayout2.xml"/><Relationship Id="rId7" Type="http://schemas.openxmlformats.org/officeDocument/2006/relationships/themeOverride" Target="../theme/themeOverride56.xml"/><Relationship Id="rId6" Type="http://schemas.openxmlformats.org/officeDocument/2006/relationships/hyperlink" Target="https://flk.npc.gov.cn/detail2.html?ZmY4MDgwODE2ZjNlOTc4NDAxNmY0MWU0YzA5YjAxNGI" TargetMode="External"/><Relationship Id="rId5" Type="http://schemas.openxmlformats.org/officeDocument/2006/relationships/hyperlink" Target="http://www.moe.gov.cn/jyb_sjzl/sjzl_zcfg/zcfg_jyfl/tnull_1314.html" TargetMode="External"/><Relationship Id="rId4" Type="http://schemas.openxmlformats.org/officeDocument/2006/relationships/image" Target="../media/image130.png"/><Relationship Id="rId3" Type="http://schemas.openxmlformats.org/officeDocument/2006/relationships/tags" Target="../tags/tag117.xml"/><Relationship Id="rId2" Type="http://schemas.microsoft.com/office/2007/relationships/hdphoto" Target="../media/image9.wdp"/><Relationship Id="rId1" Type="http://schemas.openxmlformats.org/officeDocument/2006/relationships/image" Target="../media/image8.png"/></Relationships>
</file>

<file path=ppt/slides/_rels/slide82.xml.rels><?xml version="1.0" encoding="UTF-8" standalone="yes"?>
<Relationships xmlns="http://schemas.openxmlformats.org/package/2006/relationships"><Relationship Id="rId8" Type="http://schemas.openxmlformats.org/officeDocument/2006/relationships/notesSlide" Target="../notesSlides/notesSlide82.xml"/><Relationship Id="rId7" Type="http://schemas.openxmlformats.org/officeDocument/2006/relationships/slideLayout" Target="../slideLayouts/slideLayout2.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0.png"/><Relationship Id="rId3" Type="http://schemas.openxmlformats.org/officeDocument/2006/relationships/tags" Target="../tags/tag118.xml"/><Relationship Id="rId2" Type="http://schemas.microsoft.com/office/2007/relationships/hdphoto" Target="../media/image9.wdp"/><Relationship Id="rId1" Type="http://schemas.openxmlformats.org/officeDocument/2006/relationships/image" Target="../media/image8.png"/></Relationships>
</file>

<file path=ppt/slides/_rels/slide83.xml.rels><?xml version="1.0" encoding="UTF-8" standalone="yes"?>
<Relationships xmlns="http://schemas.openxmlformats.org/package/2006/relationships"><Relationship Id="rId6" Type="http://schemas.openxmlformats.org/officeDocument/2006/relationships/notesSlide" Target="../notesSlides/notesSlide83.xml"/><Relationship Id="rId5" Type="http://schemas.openxmlformats.org/officeDocument/2006/relationships/slideLayout" Target="../slideLayouts/slideLayout2.xml"/><Relationship Id="rId4" Type="http://schemas.openxmlformats.org/officeDocument/2006/relationships/image" Target="../media/image130.png"/><Relationship Id="rId3" Type="http://schemas.openxmlformats.org/officeDocument/2006/relationships/tags" Target="../tags/tag119.xml"/><Relationship Id="rId2" Type="http://schemas.microsoft.com/office/2007/relationships/hdphoto" Target="../media/image9.wdp"/><Relationship Id="rId1" Type="http://schemas.openxmlformats.org/officeDocument/2006/relationships/image" Target="../media/image8.png"/></Relationships>
</file>

<file path=ppt/slides/_rels/slide84.xml.rels><?xml version="1.0" encoding="UTF-8" standalone="yes"?>
<Relationships xmlns="http://schemas.openxmlformats.org/package/2006/relationships"><Relationship Id="rId8" Type="http://schemas.openxmlformats.org/officeDocument/2006/relationships/notesSlide" Target="../notesSlides/notesSlide84.xml"/><Relationship Id="rId7" Type="http://schemas.openxmlformats.org/officeDocument/2006/relationships/slideLayout" Target="../slideLayouts/slideLayout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 Id="rId3" Type="http://schemas.openxmlformats.org/officeDocument/2006/relationships/tags" Target="../tags/tag120.xml"/><Relationship Id="rId2" Type="http://schemas.microsoft.com/office/2007/relationships/hdphoto" Target="../media/image9.wdp"/><Relationship Id="rId1" Type="http://schemas.openxmlformats.org/officeDocument/2006/relationships/image" Target="../media/image8.png"/></Relationships>
</file>

<file path=ppt/slides/_rels/slide85.xml.rels><?xml version="1.0" encoding="UTF-8" standalone="yes"?>
<Relationships xmlns="http://schemas.openxmlformats.org/package/2006/relationships"><Relationship Id="rId9" Type="http://schemas.openxmlformats.org/officeDocument/2006/relationships/image" Target="../media/image142.png"/><Relationship Id="rId8" Type="http://schemas.openxmlformats.org/officeDocument/2006/relationships/image" Target="../media/image141.png"/><Relationship Id="rId7" Type="http://schemas.openxmlformats.org/officeDocument/2006/relationships/image" Target="../media/image140.png"/><Relationship Id="rId6" Type="http://schemas.openxmlformats.org/officeDocument/2006/relationships/image" Target="../media/image54.png"/><Relationship Id="rId5" Type="http://schemas.openxmlformats.org/officeDocument/2006/relationships/image" Target="../media/image130.png"/><Relationship Id="rId4" Type="http://schemas.openxmlformats.org/officeDocument/2006/relationships/image" Target="../media/image135.png"/><Relationship Id="rId3" Type="http://schemas.openxmlformats.org/officeDocument/2006/relationships/tags" Target="../tags/tag121.xml"/><Relationship Id="rId2" Type="http://schemas.microsoft.com/office/2007/relationships/hdphoto" Target="../media/image9.wdp"/><Relationship Id="rId12" Type="http://schemas.openxmlformats.org/officeDocument/2006/relationships/notesSlide" Target="../notesSlides/notesSlide85.xml"/><Relationship Id="rId11" Type="http://schemas.openxmlformats.org/officeDocument/2006/relationships/slideLayout" Target="../slideLayouts/slideLayout2.xml"/><Relationship Id="rId10" Type="http://schemas.openxmlformats.org/officeDocument/2006/relationships/image" Target="../media/image143.png"/><Relationship Id="rId1" Type="http://schemas.openxmlformats.org/officeDocument/2006/relationships/image" Target="../media/image8.png"/></Relationships>
</file>

<file path=ppt/slides/_rels/slide86.xml.rels><?xml version="1.0" encoding="UTF-8" standalone="yes"?>
<Relationships xmlns="http://schemas.openxmlformats.org/package/2006/relationships"><Relationship Id="rId6" Type="http://schemas.openxmlformats.org/officeDocument/2006/relationships/notesSlide" Target="../notesSlides/notesSlide86.xml"/><Relationship Id="rId5" Type="http://schemas.openxmlformats.org/officeDocument/2006/relationships/slideLayout" Target="../slideLayouts/slideLayout2.xml"/><Relationship Id="rId4" Type="http://schemas.openxmlformats.org/officeDocument/2006/relationships/tags" Target="../tags/tag122.xml"/><Relationship Id="rId3" Type="http://schemas.openxmlformats.org/officeDocument/2006/relationships/image" Target="../media/image130.png"/><Relationship Id="rId2" Type="http://schemas.microsoft.com/office/2007/relationships/hdphoto" Target="../media/image9.wdp"/><Relationship Id="rId1" Type="http://schemas.openxmlformats.org/officeDocument/2006/relationships/image" Target="../media/image8.png"/></Relationships>
</file>

<file path=ppt/slides/_rels/slide87.xml.rels><?xml version="1.0" encoding="UTF-8" standalone="yes"?>
<Relationships xmlns="http://schemas.openxmlformats.org/package/2006/relationships"><Relationship Id="rId8" Type="http://schemas.openxmlformats.org/officeDocument/2006/relationships/notesSlide" Target="../notesSlides/notesSlide87.xml"/><Relationship Id="rId7" Type="http://schemas.openxmlformats.org/officeDocument/2006/relationships/slideLayout" Target="../slideLayouts/slideLayout2.xml"/><Relationship Id="rId6" Type="http://schemas.openxmlformats.org/officeDocument/2006/relationships/image" Target="../media/image140.png"/><Relationship Id="rId5" Type="http://schemas.openxmlformats.org/officeDocument/2006/relationships/image" Target="../media/image130.png"/><Relationship Id="rId4" Type="http://schemas.openxmlformats.org/officeDocument/2006/relationships/image" Target="../media/image144.png"/><Relationship Id="rId3" Type="http://schemas.openxmlformats.org/officeDocument/2006/relationships/tags" Target="../tags/tag123.xml"/><Relationship Id="rId2" Type="http://schemas.microsoft.com/office/2007/relationships/hdphoto" Target="../media/image9.wdp"/><Relationship Id="rId1" Type="http://schemas.openxmlformats.org/officeDocument/2006/relationships/image" Target="../media/image8.png"/></Relationships>
</file>

<file path=ppt/slides/_rels/slide88.xml.rels><?xml version="1.0" encoding="UTF-8" standalone="yes"?>
<Relationships xmlns="http://schemas.openxmlformats.org/package/2006/relationships"><Relationship Id="rId9" Type="http://schemas.openxmlformats.org/officeDocument/2006/relationships/image" Target="../media/image150.png"/><Relationship Id="rId8" Type="http://schemas.openxmlformats.org/officeDocument/2006/relationships/image" Target="../media/image149.png"/><Relationship Id="rId7" Type="http://schemas.openxmlformats.org/officeDocument/2006/relationships/image" Target="../media/image148.png"/><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 Id="rId3" Type="http://schemas.openxmlformats.org/officeDocument/2006/relationships/tags" Target="../tags/tag124.xml"/><Relationship Id="rId2" Type="http://schemas.microsoft.com/office/2007/relationships/hdphoto" Target="../media/image9.wdp"/><Relationship Id="rId13" Type="http://schemas.openxmlformats.org/officeDocument/2006/relationships/notesSlide" Target="../notesSlides/notesSlide88.xml"/><Relationship Id="rId12" Type="http://schemas.openxmlformats.org/officeDocument/2006/relationships/slideLayout" Target="../slideLayouts/slideLayout2.xml"/><Relationship Id="rId11" Type="http://schemas.openxmlformats.org/officeDocument/2006/relationships/themeOverride" Target="../theme/themeOverride57.xml"/><Relationship Id="rId10" Type="http://schemas.openxmlformats.org/officeDocument/2006/relationships/hyperlink" Target="http://www.moe.gov.cn/jyb_xxgk/gk_gbgg/moe_0/moe_1443/moe_1497/tnull_23287.html" TargetMode="External"/><Relationship Id="rId1" Type="http://schemas.openxmlformats.org/officeDocument/2006/relationships/image" Target="../media/image8.png"/></Relationships>
</file>

<file path=ppt/slides/_rels/slide89.xml.rels><?xml version="1.0" encoding="UTF-8" standalone="yes"?>
<Relationships xmlns="http://schemas.openxmlformats.org/package/2006/relationships"><Relationship Id="rId9" Type="http://schemas.openxmlformats.org/officeDocument/2006/relationships/notesSlide" Target="../notesSlides/notesSlide89.xml"/><Relationship Id="rId8" Type="http://schemas.openxmlformats.org/officeDocument/2006/relationships/slideLayout" Target="../slideLayouts/slideLayout2.xml"/><Relationship Id="rId7" Type="http://schemas.openxmlformats.org/officeDocument/2006/relationships/themeOverride" Target="../theme/themeOverride58.xml"/><Relationship Id="rId6" Type="http://schemas.openxmlformats.org/officeDocument/2006/relationships/image" Target="../media/image152.png"/><Relationship Id="rId5" Type="http://schemas.openxmlformats.org/officeDocument/2006/relationships/hyperlink" Target="https://www.gov.cn/gongbao/content/2016/content_5033907.htm" TargetMode="External"/><Relationship Id="rId4" Type="http://schemas.openxmlformats.org/officeDocument/2006/relationships/image" Target="../media/image151.png"/><Relationship Id="rId3" Type="http://schemas.openxmlformats.org/officeDocument/2006/relationships/tags" Target="../tags/tag125.xml"/><Relationship Id="rId2" Type="http://schemas.microsoft.com/office/2007/relationships/hdphoto" Target="../media/image9.wdp"/><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9" Type="http://schemas.openxmlformats.org/officeDocument/2006/relationships/hyperlink" Target="#RANGE!_Toc76977584" TargetMode="External"/><Relationship Id="rId8" Type="http://schemas.openxmlformats.org/officeDocument/2006/relationships/hyperlink" Target="#RANGE!_Toc76977583" TargetMode="External"/><Relationship Id="rId7" Type="http://schemas.openxmlformats.org/officeDocument/2006/relationships/hyperlink" Target="#RANGE!_Toc76977580" TargetMode="External"/><Relationship Id="rId6" Type="http://schemas.openxmlformats.org/officeDocument/2006/relationships/hyperlink" Target="#RANGE!_Toc76977579" TargetMode="External"/><Relationship Id="rId5" Type="http://schemas.openxmlformats.org/officeDocument/2006/relationships/hyperlink" Target="#RANGE!_Toc76977578" TargetMode="External"/><Relationship Id="rId4" Type="http://schemas.openxmlformats.org/officeDocument/2006/relationships/tags" Target="../tags/tag35.xml"/><Relationship Id="rId30" Type="http://schemas.openxmlformats.org/officeDocument/2006/relationships/notesSlide" Target="../notesSlides/notesSlide9.xml"/><Relationship Id="rId3" Type="http://schemas.openxmlformats.org/officeDocument/2006/relationships/tags" Target="../tags/tag34.xml"/><Relationship Id="rId29" Type="http://schemas.openxmlformats.org/officeDocument/2006/relationships/slideLayout" Target="../slideLayouts/slideLayout2.xml"/><Relationship Id="rId28" Type="http://schemas.openxmlformats.org/officeDocument/2006/relationships/themeOverride" Target="../theme/themeOverride5.xml"/><Relationship Id="rId27" Type="http://schemas.openxmlformats.org/officeDocument/2006/relationships/hyperlink" Target="#RANGE!_Toc76977670" TargetMode="External"/><Relationship Id="rId26" Type="http://schemas.openxmlformats.org/officeDocument/2006/relationships/hyperlink" Target="#RANGE!_Toc76977669" TargetMode="External"/><Relationship Id="rId25" Type="http://schemas.openxmlformats.org/officeDocument/2006/relationships/hyperlink" Target="#RANGE!_Toc76977668" TargetMode="External"/><Relationship Id="rId24" Type="http://schemas.openxmlformats.org/officeDocument/2006/relationships/hyperlink" Target="#RANGE!_Toc76977665" TargetMode="External"/><Relationship Id="rId23" Type="http://schemas.openxmlformats.org/officeDocument/2006/relationships/hyperlink" Target="#RANGE!_Toc76977664" TargetMode="External"/><Relationship Id="rId22" Type="http://schemas.openxmlformats.org/officeDocument/2006/relationships/hyperlink" Target="#RANGE!_Toc76977660" TargetMode="External"/><Relationship Id="rId21" Type="http://schemas.openxmlformats.org/officeDocument/2006/relationships/hyperlink" Target="#RANGE!_Toc76977659" TargetMode="External"/><Relationship Id="rId20" Type="http://schemas.openxmlformats.org/officeDocument/2006/relationships/hyperlink" Target="#RANGE!_Toc76977658" TargetMode="External"/><Relationship Id="rId2" Type="http://schemas.microsoft.com/office/2007/relationships/hdphoto" Target="../media/image9.wdp"/><Relationship Id="rId19" Type="http://schemas.openxmlformats.org/officeDocument/2006/relationships/hyperlink" Target="#RANGE!_Toc76977657" TargetMode="External"/><Relationship Id="rId18" Type="http://schemas.openxmlformats.org/officeDocument/2006/relationships/hyperlink" Target="#RANGE!_Toc76977656" TargetMode="External"/><Relationship Id="rId17" Type="http://schemas.openxmlformats.org/officeDocument/2006/relationships/tags" Target="../tags/tag36.xml"/><Relationship Id="rId16" Type="http://schemas.openxmlformats.org/officeDocument/2006/relationships/hyperlink" Target="#RANGE!_Toc76977648" TargetMode="External"/><Relationship Id="rId15" Type="http://schemas.openxmlformats.org/officeDocument/2006/relationships/hyperlink" Target="#RANGE!_Toc76977647" TargetMode="External"/><Relationship Id="rId14" Type="http://schemas.openxmlformats.org/officeDocument/2006/relationships/hyperlink" Target="#RANGE!_Toc76977646" TargetMode="External"/><Relationship Id="rId13" Type="http://schemas.openxmlformats.org/officeDocument/2006/relationships/hyperlink" Target="#RANGE!_Toc76977627" TargetMode="External"/><Relationship Id="rId12" Type="http://schemas.openxmlformats.org/officeDocument/2006/relationships/hyperlink" Target="#RANGE!_Toc76977626" TargetMode="External"/><Relationship Id="rId11" Type="http://schemas.openxmlformats.org/officeDocument/2006/relationships/hyperlink" Target="#RANGE!_Toc76977590" TargetMode="External"/><Relationship Id="rId10" Type="http://schemas.openxmlformats.org/officeDocument/2006/relationships/hyperlink" Target="#RANGE!_Toc76977589" TargetMode="External"/><Relationship Id="rId1" Type="http://schemas.openxmlformats.org/officeDocument/2006/relationships/image" Target="../media/image8.png"/></Relationships>
</file>

<file path=ppt/slides/_rels/slide9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55.png"/><Relationship Id="rId7" Type="http://schemas.openxmlformats.org/officeDocument/2006/relationships/image" Target="../media/image154.png"/><Relationship Id="rId6" Type="http://schemas.openxmlformats.org/officeDocument/2006/relationships/image" Target="../media/image153.png"/><Relationship Id="rId5" Type="http://schemas.openxmlformats.org/officeDocument/2006/relationships/image" Target="../media/image40.svg"/><Relationship Id="rId4" Type="http://schemas.openxmlformats.org/officeDocument/2006/relationships/image" Target="../media/image39.png"/><Relationship Id="rId3" Type="http://schemas.openxmlformats.org/officeDocument/2006/relationships/tags" Target="../tags/tag126.xml"/><Relationship Id="rId2" Type="http://schemas.microsoft.com/office/2007/relationships/hdphoto" Target="../media/image9.wdp"/><Relationship Id="rId10" Type="http://schemas.openxmlformats.org/officeDocument/2006/relationships/notesSlide" Target="../notesSlides/notesSlide90.xml"/><Relationship Id="rId1" Type="http://schemas.openxmlformats.org/officeDocument/2006/relationships/image" Target="../media/image8.png"/></Relationships>
</file>

<file path=ppt/slides/_rels/slide91.xml.rels><?xml version="1.0" encoding="UTF-8" standalone="yes"?>
<Relationships xmlns="http://schemas.openxmlformats.org/package/2006/relationships"><Relationship Id="rId9" Type="http://schemas.openxmlformats.org/officeDocument/2006/relationships/themeOverride" Target="../theme/themeOverride59.xml"/><Relationship Id="rId8" Type="http://schemas.openxmlformats.org/officeDocument/2006/relationships/image" Target="../media/image158.png"/><Relationship Id="rId7" Type="http://schemas.openxmlformats.org/officeDocument/2006/relationships/image" Target="../media/image157.png"/><Relationship Id="rId6" Type="http://schemas.openxmlformats.org/officeDocument/2006/relationships/hyperlink" Target="https://www.gov.cn/zhengce/zhengceku/2021-01/27/content_5583094.htm" TargetMode="External"/><Relationship Id="rId5" Type="http://schemas.openxmlformats.org/officeDocument/2006/relationships/hyperlink" Target="http://www.moe.gov.cn/jyb_xxgk/moe_1777/moe_1779/201909/t20190909_398403.html" TargetMode="External"/><Relationship Id="rId4" Type="http://schemas.openxmlformats.org/officeDocument/2006/relationships/image" Target="../media/image156.png"/><Relationship Id="rId3" Type="http://schemas.openxmlformats.org/officeDocument/2006/relationships/tags" Target="../tags/tag127.xml"/><Relationship Id="rId2" Type="http://schemas.microsoft.com/office/2007/relationships/hdphoto" Target="../media/image9.wdp"/><Relationship Id="rId11" Type="http://schemas.openxmlformats.org/officeDocument/2006/relationships/notesSlide" Target="../notesSlides/notesSlide91.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92.xml.rels><?xml version="1.0" encoding="UTF-8" standalone="yes"?>
<Relationships xmlns="http://schemas.openxmlformats.org/package/2006/relationships"><Relationship Id="rId6" Type="http://schemas.openxmlformats.org/officeDocument/2006/relationships/notesSlide" Target="../notesSlides/notesSlide92.xml"/><Relationship Id="rId5" Type="http://schemas.openxmlformats.org/officeDocument/2006/relationships/slideLayout" Target="../slideLayouts/slideLayout2.xml"/><Relationship Id="rId4" Type="http://schemas.openxmlformats.org/officeDocument/2006/relationships/image" Target="../media/image159.png"/><Relationship Id="rId3" Type="http://schemas.openxmlformats.org/officeDocument/2006/relationships/tags" Target="../tags/tag128.xml"/><Relationship Id="rId2" Type="http://schemas.microsoft.com/office/2007/relationships/hdphoto" Target="../media/image9.wdp"/><Relationship Id="rId1" Type="http://schemas.openxmlformats.org/officeDocument/2006/relationships/image" Target="../media/image8.png"/></Relationships>
</file>

<file path=ppt/slides/_rels/slide93.xml.rels><?xml version="1.0" encoding="UTF-8" standalone="yes"?>
<Relationships xmlns="http://schemas.openxmlformats.org/package/2006/relationships"><Relationship Id="rId8" Type="http://schemas.openxmlformats.org/officeDocument/2006/relationships/notesSlide" Target="../notesSlides/notesSlide93.xml"/><Relationship Id="rId7" Type="http://schemas.openxmlformats.org/officeDocument/2006/relationships/slideLayout" Target="../slideLayouts/slideLayout2.xml"/><Relationship Id="rId6" Type="http://schemas.openxmlformats.org/officeDocument/2006/relationships/themeOverride" Target="../theme/themeOverride60.xml"/><Relationship Id="rId5" Type="http://schemas.openxmlformats.org/officeDocument/2006/relationships/image" Target="../media/image161.png"/><Relationship Id="rId4" Type="http://schemas.openxmlformats.org/officeDocument/2006/relationships/image" Target="../media/image160.png"/><Relationship Id="rId3" Type="http://schemas.openxmlformats.org/officeDocument/2006/relationships/tags" Target="../tags/tag129.xml"/><Relationship Id="rId2" Type="http://schemas.microsoft.com/office/2007/relationships/hdphoto" Target="../media/image9.wdp"/><Relationship Id="rId1" Type="http://schemas.openxmlformats.org/officeDocument/2006/relationships/image" Target="../media/image8.png"/></Relationships>
</file>

<file path=ppt/slides/_rels/slide94.xml.rels><?xml version="1.0" encoding="UTF-8" standalone="yes"?>
<Relationships xmlns="http://schemas.openxmlformats.org/package/2006/relationships"><Relationship Id="rId8" Type="http://schemas.openxmlformats.org/officeDocument/2006/relationships/notesSlide" Target="../notesSlides/notesSlide94.xml"/><Relationship Id="rId7" Type="http://schemas.openxmlformats.org/officeDocument/2006/relationships/slideLayout" Target="../slideLayouts/slideLayout2.xml"/><Relationship Id="rId6" Type="http://schemas.openxmlformats.org/officeDocument/2006/relationships/themeOverride" Target="../theme/themeOverride61.xml"/><Relationship Id="rId5" Type="http://schemas.openxmlformats.org/officeDocument/2006/relationships/image" Target="../media/image163.png"/><Relationship Id="rId4" Type="http://schemas.openxmlformats.org/officeDocument/2006/relationships/image" Target="../media/image162.png"/><Relationship Id="rId3" Type="http://schemas.openxmlformats.org/officeDocument/2006/relationships/tags" Target="../tags/tag130.xml"/><Relationship Id="rId2" Type="http://schemas.microsoft.com/office/2007/relationships/hdphoto" Target="../media/image9.wdp"/><Relationship Id="rId1" Type="http://schemas.openxmlformats.org/officeDocument/2006/relationships/image" Target="../media/image8.png"/></Relationships>
</file>

<file path=ppt/slides/_rels/slide95.xml.rels><?xml version="1.0" encoding="UTF-8" standalone="yes"?>
<Relationships xmlns="http://schemas.openxmlformats.org/package/2006/relationships"><Relationship Id="rId6" Type="http://schemas.openxmlformats.org/officeDocument/2006/relationships/notesSlide" Target="../notesSlides/notesSlide95.xml"/><Relationship Id="rId5" Type="http://schemas.openxmlformats.org/officeDocument/2006/relationships/slideLayout" Target="../slideLayouts/slideLayout2.xml"/><Relationship Id="rId4" Type="http://schemas.openxmlformats.org/officeDocument/2006/relationships/themeOverride" Target="../theme/themeOverride62.xml"/><Relationship Id="rId3" Type="http://schemas.openxmlformats.org/officeDocument/2006/relationships/tags" Target="../tags/tag131.xml"/><Relationship Id="rId2" Type="http://schemas.microsoft.com/office/2007/relationships/hdphoto" Target="../media/image9.wdp"/><Relationship Id="rId1" Type="http://schemas.openxmlformats.org/officeDocument/2006/relationships/image" Target="../media/image8.png"/></Relationships>
</file>

<file path=ppt/slides/_rels/slide96.xml.rels><?xml version="1.0" encoding="UTF-8" standalone="yes"?>
<Relationships xmlns="http://schemas.openxmlformats.org/package/2006/relationships"><Relationship Id="rId8" Type="http://schemas.openxmlformats.org/officeDocument/2006/relationships/notesSlide" Target="../notesSlides/notesSlide96.xml"/><Relationship Id="rId7" Type="http://schemas.openxmlformats.org/officeDocument/2006/relationships/slideLayout" Target="../slideLayouts/slideLayout2.xml"/><Relationship Id="rId6" Type="http://schemas.openxmlformats.org/officeDocument/2006/relationships/themeOverride" Target="../theme/themeOverride63.xml"/><Relationship Id="rId5" Type="http://schemas.openxmlformats.org/officeDocument/2006/relationships/image" Target="../media/image165.png"/><Relationship Id="rId4" Type="http://schemas.openxmlformats.org/officeDocument/2006/relationships/image" Target="../media/image164.png"/><Relationship Id="rId3" Type="http://schemas.openxmlformats.org/officeDocument/2006/relationships/tags" Target="../tags/tag132.xml"/><Relationship Id="rId2" Type="http://schemas.microsoft.com/office/2007/relationships/hdphoto" Target="../media/image9.wdp"/><Relationship Id="rId1" Type="http://schemas.openxmlformats.org/officeDocument/2006/relationships/image" Target="../media/image8.png"/></Relationships>
</file>

<file path=ppt/slides/_rels/slide97.xml.rels><?xml version="1.0" encoding="UTF-8" standalone="yes"?>
<Relationships xmlns="http://schemas.openxmlformats.org/package/2006/relationships"><Relationship Id="rId9" Type="http://schemas.openxmlformats.org/officeDocument/2006/relationships/themeOverride" Target="../theme/themeOverride64.xml"/><Relationship Id="rId8" Type="http://schemas.openxmlformats.org/officeDocument/2006/relationships/image" Target="../media/image167.png"/><Relationship Id="rId7" Type="http://schemas.openxmlformats.org/officeDocument/2006/relationships/image" Target="../media/image40.svg"/><Relationship Id="rId6" Type="http://schemas.openxmlformats.org/officeDocument/2006/relationships/image" Target="../media/image39.png"/><Relationship Id="rId5" Type="http://schemas.openxmlformats.org/officeDocument/2006/relationships/hyperlink" Target="http://www.moe.gov.cn/srcsite/A07/moe_953/201906/t20190618_386287.html" TargetMode="External"/><Relationship Id="rId4" Type="http://schemas.openxmlformats.org/officeDocument/2006/relationships/tags" Target="../tags/tag133.xml"/><Relationship Id="rId3" Type="http://schemas.openxmlformats.org/officeDocument/2006/relationships/image" Target="../media/image166.png"/><Relationship Id="rId2" Type="http://schemas.microsoft.com/office/2007/relationships/hdphoto" Target="../media/image9.wdp"/><Relationship Id="rId11" Type="http://schemas.openxmlformats.org/officeDocument/2006/relationships/notesSlide" Target="../notesSlides/notesSlide97.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98.xml.rels><?xml version="1.0" encoding="UTF-8" standalone="yes"?>
<Relationships xmlns="http://schemas.openxmlformats.org/package/2006/relationships"><Relationship Id="rId7" Type="http://schemas.openxmlformats.org/officeDocument/2006/relationships/notesSlide" Target="../notesSlides/notesSlide98.xml"/><Relationship Id="rId6" Type="http://schemas.openxmlformats.org/officeDocument/2006/relationships/slideLayout" Target="../slideLayouts/slideLayout2.xml"/><Relationship Id="rId5" Type="http://schemas.openxmlformats.org/officeDocument/2006/relationships/themeOverride" Target="../theme/themeOverride65.xml"/><Relationship Id="rId4" Type="http://schemas.openxmlformats.org/officeDocument/2006/relationships/tags" Target="../tags/tag134.xml"/><Relationship Id="rId3" Type="http://schemas.openxmlformats.org/officeDocument/2006/relationships/image" Target="../media/image168.png"/><Relationship Id="rId2" Type="http://schemas.microsoft.com/office/2007/relationships/hdphoto" Target="../media/image9.wdp"/><Relationship Id="rId1" Type="http://schemas.openxmlformats.org/officeDocument/2006/relationships/image" Target="../media/image8.png"/></Relationships>
</file>

<file path=ppt/slides/_rels/slide99.xml.rels><?xml version="1.0" encoding="UTF-8" standalone="yes"?>
<Relationships xmlns="http://schemas.openxmlformats.org/package/2006/relationships"><Relationship Id="rId8" Type="http://schemas.openxmlformats.org/officeDocument/2006/relationships/notesSlide" Target="../notesSlides/notesSlide99.xml"/><Relationship Id="rId7" Type="http://schemas.openxmlformats.org/officeDocument/2006/relationships/slideLayout" Target="../slideLayouts/slideLayout2.xml"/><Relationship Id="rId6" Type="http://schemas.openxmlformats.org/officeDocument/2006/relationships/themeOverride" Target="../theme/themeOverride66.xml"/><Relationship Id="rId5" Type="http://schemas.openxmlformats.org/officeDocument/2006/relationships/image" Target="../media/image28.png"/><Relationship Id="rId4" Type="http://schemas.openxmlformats.org/officeDocument/2006/relationships/image" Target="../media/image169.png"/><Relationship Id="rId3" Type="http://schemas.openxmlformats.org/officeDocument/2006/relationships/tags" Target="../tags/tag135.xml"/><Relationship Id="rId2" Type="http://schemas.microsoft.com/office/2007/relationships/hdphoto" Target="../media/image9.wdp"/><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24" name="VCG41N1410470348" descr="雪地上&#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p:spPr>
      </p:pic>
      <p:sp>
        <p:nvSpPr>
          <p:cNvPr id="2" name="文本框 6"/>
          <p:cNvSpPr txBox="1"/>
          <p:nvPr>
            <p:custDataLst>
              <p:tags r:id="rId2"/>
            </p:custDataLst>
          </p:nvPr>
        </p:nvSpPr>
        <p:spPr>
          <a:xfrm>
            <a:off x="633041" y="2362472"/>
            <a:ext cx="10056570" cy="1938020"/>
          </a:xfrm>
          <a:prstGeom prst="rect">
            <a:avLst/>
          </a:prstGeom>
          <a:noFill/>
        </p:spPr>
        <p:txBody>
          <a:bodyPr vert="horz" wrap="square" rtlCol="0">
            <a:noAutofit/>
          </a:bodyPr>
          <a:lstStyle/>
          <a:p>
            <a:r>
              <a:rPr lang="zh-CN" altLang="en-US" sz="6000" b="1" dirty="0">
                <a:solidFill>
                  <a:schemeClr val="tx1">
                    <a:lumMod val="75000"/>
                    <a:lumOff val="25000"/>
                  </a:schemeClr>
                </a:solidFill>
                <a:latin typeface="微软雅黑" panose="020B0503020204020204" charset="-122"/>
                <a:ea typeface="微软雅黑" panose="020B0503020204020204" charset="-122"/>
              </a:rPr>
              <a:t>教育事业综合统计调查制度</a:t>
            </a:r>
            <a:endParaRPr lang="zh-CN" altLang="en-US" sz="60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1382069" y="1835300"/>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Education Statistics</a:t>
            </a:r>
            <a:endParaRPr lang="en-US" altLang="zh-CN" sz="2800" b="1" dirty="0">
              <a:solidFill>
                <a:srgbClr val="044AFA"/>
              </a:solidFill>
              <a:latin typeface="Arial" panose="020B0604020202020204" pitchFamily="34" charset="0"/>
              <a:ea typeface="+mj-ea"/>
              <a:cs typeface="Arial" panose="020B0604020202020204" pitchFamily="34" charset="0"/>
            </a:endParaRPr>
          </a:p>
        </p:txBody>
      </p:sp>
      <p:sp>
        <p:nvSpPr>
          <p:cNvPr id="7" name="文本框 6"/>
          <p:cNvSpPr txBox="1"/>
          <p:nvPr>
            <p:custDataLst>
              <p:tags r:id="rId4"/>
            </p:custDataLst>
          </p:nvPr>
        </p:nvSpPr>
        <p:spPr>
          <a:xfrm>
            <a:off x="704960" y="3388410"/>
            <a:ext cx="3999197" cy="450850"/>
          </a:xfrm>
          <a:prstGeom prst="rect">
            <a:avLst/>
          </a:prstGeom>
          <a:noFill/>
        </p:spPr>
        <p:txBody>
          <a:bodyPr vert="horz" wrap="square">
            <a:spAutoFit/>
          </a:bodyPr>
          <a:lstStyle>
            <a:defPPr>
              <a:defRPr lang="zh-CN"/>
            </a:defPPr>
            <a:lvl1pPr>
              <a:lnSpc>
                <a:spcPct val="130000"/>
              </a:lnSpc>
              <a:defRPr sz="1400">
                <a:solidFill>
                  <a:schemeClr val="bg1">
                    <a:lumMod val="50000"/>
                  </a:schemeClr>
                </a:solidFill>
                <a:latin typeface="Montserrat" panose="00000900000000000000"/>
                <a:ea typeface="MiSans Light" panose="00000400000000000000" charset="-122"/>
              </a:defRPr>
            </a:lvl1pPr>
          </a:lstStyle>
          <a:p>
            <a:pPr algn="l"/>
            <a:r>
              <a:rPr lang="zh-CN" altLang="en-US" sz="1800" b="1" dirty="0">
                <a:solidFill>
                  <a:srgbClr val="044AFA"/>
                </a:solidFill>
                <a:latin typeface="微软雅黑" panose="020B0503020204020204" charset="-122"/>
                <a:ea typeface="微软雅黑" panose="020B0503020204020204" charset="-122"/>
              </a:rPr>
              <a:t>统计报表及指标介绍</a:t>
            </a:r>
            <a:endParaRPr lang="zh-CN" altLang="en-US" sz="1800" b="1" dirty="0">
              <a:solidFill>
                <a:srgbClr val="044AFA"/>
              </a:solidFill>
              <a:latin typeface="微软雅黑" panose="020B0503020204020204" charset="-122"/>
              <a:ea typeface="微软雅黑" panose="020B0503020204020204" charset="-122"/>
            </a:endParaRPr>
          </a:p>
        </p:txBody>
      </p:sp>
      <p:cxnSp>
        <p:nvCxnSpPr>
          <p:cNvPr id="9" name="直接连接符 8"/>
          <p:cNvCxnSpPr/>
          <p:nvPr/>
        </p:nvCxnSpPr>
        <p:spPr>
          <a:xfrm>
            <a:off x="726510" y="2178967"/>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0" y="5812077"/>
            <a:ext cx="12192000" cy="1045923"/>
            <a:chOff x="0" y="5812077"/>
            <a:chExt cx="12192000" cy="1045923"/>
          </a:xfrm>
        </p:grpSpPr>
        <p:grpSp>
          <p:nvGrpSpPr>
            <p:cNvPr id="8" name="组合 7"/>
            <p:cNvGrpSpPr/>
            <p:nvPr/>
          </p:nvGrpSpPr>
          <p:grpSpPr>
            <a:xfrm>
              <a:off x="0" y="5812077"/>
              <a:ext cx="12192000" cy="1045923"/>
              <a:chOff x="0" y="5812077"/>
              <a:chExt cx="12192000" cy="1045923"/>
            </a:xfrm>
          </p:grpSpPr>
          <p:sp>
            <p:nvSpPr>
              <p:cNvPr id="36" name="矩形 35"/>
              <p:cNvSpPr/>
              <p:nvPr/>
            </p:nvSpPr>
            <p:spPr>
              <a:xfrm>
                <a:off x="0" y="5812077"/>
                <a:ext cx="12192000" cy="1045923"/>
              </a:xfrm>
              <a:prstGeom prst="rect">
                <a:avLst/>
              </a:prstGeom>
              <a:solidFill>
                <a:schemeClr val="bg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7431405" y="5999402"/>
                <a:ext cx="3375025" cy="660400"/>
              </a:xfrm>
              <a:prstGeom prst="rect">
                <a:avLst/>
              </a:prstGeom>
              <a:noFill/>
            </p:spPr>
            <p:txBody>
              <a:bodyPr wrap="square">
                <a:spAutoFit/>
              </a:bodyPr>
              <a:lstStyle/>
              <a:p>
                <a:pPr indent="0" fontAlgn="auto">
                  <a:spcAft>
                    <a:spcPts val="600"/>
                  </a:spcAft>
                </a:pPr>
                <a:r>
                  <a:rPr lang="zh-CN" altLang="en-US" sz="1600" b="1" dirty="0">
                    <a:solidFill>
                      <a:srgbClr val="44546A"/>
                    </a:solidFill>
                    <a:latin typeface="+mj-ea"/>
                    <a:ea typeface="+mj-ea"/>
                  </a:rPr>
                  <a:t>教育部发展规划司</a:t>
                </a:r>
                <a:endParaRPr lang="zh-CN" altLang="en-US" sz="1600" b="1" dirty="0">
                  <a:solidFill>
                    <a:srgbClr val="44546A"/>
                  </a:solidFill>
                  <a:latin typeface="+mj-ea"/>
                  <a:ea typeface="+mj-ea"/>
                </a:endParaRPr>
              </a:p>
              <a:p>
                <a:pPr indent="0" fontAlgn="auto">
                  <a:spcAft>
                    <a:spcPts val="600"/>
                  </a:spcAft>
                </a:pPr>
                <a:r>
                  <a:rPr lang="zh-CN" altLang="en-US" sz="1600" b="1" dirty="0">
                    <a:solidFill>
                      <a:srgbClr val="44546A"/>
                    </a:solidFill>
                    <a:latin typeface="+mj-ea"/>
                    <a:ea typeface="+mj-ea"/>
                  </a:rPr>
                  <a:t>教育部教育管理信息中心</a:t>
                </a:r>
                <a:endParaRPr lang="zh-CN" altLang="en-US" sz="1600" b="1" dirty="0">
                  <a:solidFill>
                    <a:srgbClr val="44546A"/>
                  </a:solidFill>
                  <a:latin typeface="+mj-ea"/>
                  <a:ea typeface="+mj-ea"/>
                </a:endParaRPr>
              </a:p>
            </p:txBody>
          </p:sp>
          <p:sp>
            <p:nvSpPr>
              <p:cNvPr id="35" name="文本框 34"/>
              <p:cNvSpPr txBox="1"/>
              <p:nvPr/>
            </p:nvSpPr>
            <p:spPr>
              <a:xfrm>
                <a:off x="730011" y="6145681"/>
                <a:ext cx="2642034" cy="368300"/>
              </a:xfrm>
              <a:prstGeom prst="rect">
                <a:avLst/>
              </a:prstGeom>
              <a:noFill/>
            </p:spPr>
            <p:txBody>
              <a:bodyPr vert="horz" wrap="square" rtlCol="0">
                <a:spAutoFit/>
              </a:bodyPr>
              <a:lstStyle>
                <a:defPPr>
                  <a:defRPr lang="zh-CN"/>
                </a:defPPr>
                <a:lvl1pPr>
                  <a:defRPr sz="2800">
                    <a:solidFill>
                      <a:srgbClr val="044AFA"/>
                    </a:solidFill>
                    <a:latin typeface="+mj-lt"/>
                    <a:ea typeface="+mj-ea"/>
                  </a:defRPr>
                </a:lvl1pPr>
              </a:lstStyle>
              <a:p>
                <a:r>
                  <a:rPr lang="en-US" altLang="zh-CN" sz="1800" b="1" dirty="0">
                    <a:solidFill>
                      <a:srgbClr val="44546A"/>
                    </a:solidFill>
                    <a:latin typeface="+mj-ea"/>
                    <a:cs typeface="+mj-ea"/>
                  </a:rPr>
                  <a:t>2024.07 </a:t>
                </a:r>
                <a:r>
                  <a:rPr lang="zh-CN" altLang="en-US" sz="1800" b="1" dirty="0">
                    <a:solidFill>
                      <a:srgbClr val="44546A"/>
                    </a:solidFill>
                    <a:latin typeface="+mj-ea"/>
                    <a:cs typeface="+mj-ea"/>
                  </a:rPr>
                  <a:t>云南</a:t>
                </a:r>
                <a:r>
                  <a:rPr lang="en-US" altLang="zh-CN" sz="1800" b="1" dirty="0">
                    <a:solidFill>
                      <a:srgbClr val="44546A"/>
                    </a:solidFill>
                    <a:latin typeface="+mj-ea"/>
                    <a:cs typeface="+mj-ea"/>
                  </a:rPr>
                  <a:t> </a:t>
                </a:r>
                <a:r>
                  <a:rPr lang="zh-CN" altLang="en-US" sz="1800" b="1" dirty="0">
                    <a:solidFill>
                      <a:srgbClr val="44546A"/>
                    </a:solidFill>
                    <a:latin typeface="+mj-ea"/>
                    <a:cs typeface="+mj-ea"/>
                  </a:rPr>
                  <a:t>大理</a:t>
                </a:r>
                <a:endParaRPr lang="zh-CN" altLang="en-US" sz="1800" b="1" dirty="0">
                  <a:solidFill>
                    <a:srgbClr val="44546A"/>
                  </a:solidFill>
                  <a:latin typeface="+mj-ea"/>
                  <a:cs typeface="+mj-ea"/>
                </a:endParaRPr>
              </a:p>
            </p:txBody>
          </p:sp>
          <p:pic>
            <p:nvPicPr>
              <p:cNvPr id="52" name="图形 51"/>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02657" y="6143342"/>
                <a:ext cx="187891" cy="187891"/>
              </a:xfrm>
              <a:prstGeom prst="rect">
                <a:avLst/>
              </a:prstGeom>
            </p:spPr>
          </p:pic>
          <p:pic>
            <p:nvPicPr>
              <p:cNvPr id="51" name="图形 5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805786" y="6143342"/>
                <a:ext cx="187891" cy="187891"/>
              </a:xfrm>
              <a:prstGeom prst="rect">
                <a:avLst/>
              </a:prstGeom>
            </p:spPr>
          </p:pic>
        </p:grpSp>
        <p:pic>
          <p:nvPicPr>
            <p:cNvPr id="53" name="图形 52"/>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308915" y="6143342"/>
              <a:ext cx="187891" cy="187891"/>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表号</a:t>
            </a:r>
            <a:r>
              <a:rPr lang="zh-CN" altLang="en-US" sz="3200" b="1" dirty="0">
                <a:solidFill>
                  <a:schemeClr val="tx2"/>
                </a:solidFill>
                <a:latin typeface="+mj-lt"/>
                <a:ea typeface="+mj-ea"/>
              </a:rPr>
              <a:t>规则</a:t>
            </a:r>
            <a:endParaRPr lang="zh-CN" altLang="en-US" sz="3200" b="1" dirty="0">
              <a:solidFill>
                <a:schemeClr val="tx2"/>
              </a:solidFill>
              <a:latin typeface="+mj-lt"/>
              <a:ea typeface="+mj-ea"/>
            </a:endParaRPr>
          </a:p>
        </p:txBody>
      </p:sp>
      <p:graphicFrame>
        <p:nvGraphicFramePr>
          <p:cNvPr id="94" name="表格 93"/>
          <p:cNvGraphicFramePr>
            <a:graphicFrameLocks noGrp="1"/>
          </p:cNvGraphicFramePr>
          <p:nvPr/>
        </p:nvGraphicFramePr>
        <p:xfrm>
          <a:off x="811628" y="1602786"/>
          <a:ext cx="4876165" cy="4497705"/>
        </p:xfrm>
        <a:graphic>
          <a:graphicData uri="http://schemas.openxmlformats.org/drawingml/2006/table">
            <a:tbl>
              <a:tblPr firstRow="1" firstCol="1">
                <a:tableStyleId>{9542EEF0-F22F-4947-B6B6-5F2FE78C6696}</a:tableStyleId>
              </a:tblPr>
              <a:tblGrid>
                <a:gridCol w="596900"/>
                <a:gridCol w="848995"/>
                <a:gridCol w="1520825"/>
                <a:gridCol w="1222375"/>
                <a:gridCol w="686972"/>
              </a:tblGrid>
              <a:tr h="629920">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分段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第一段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第二段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第三段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第四段</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r>
              <a:tr h="498164">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意义</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属性</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基本内容</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教育层级</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顺序号</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r>
              <a:tr h="337834">
                <a:tc rowSpan="10">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内容</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zh-CN" altLang="en-US" sz="1600" b="0" u="none" strike="noStrike" dirty="0">
                          <a:solidFill>
                            <a:srgbClr val="44546A"/>
                          </a:solidFill>
                          <a:effectLst/>
                          <a:latin typeface="微软雅黑" panose="020B0503020204020204" charset="-122"/>
                          <a:ea typeface="微软雅黑" panose="020B0503020204020204" charset="-122"/>
                        </a:rPr>
                        <a:t>教基</a:t>
                      </a:r>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1</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学校</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0</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综合</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01</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r>
              <a:tr h="337834">
                <a:tc vMerge="1">
                  <a:tcPr marL="9525" marR="9525" marT="9525" marB="0" anchor="b"/>
                </a:tc>
                <a:tc>
                  <a:txBody>
                    <a:bodyPr/>
                    <a:lstStyle/>
                    <a:p>
                      <a:pPr algn="ctr" fontAlgn="b"/>
                      <a:r>
                        <a:rPr lang="zh-CN" altLang="en-US" sz="1600" b="0" u="none" strike="noStrike">
                          <a:solidFill>
                            <a:srgbClr val="44546A"/>
                          </a:solidFill>
                          <a:effectLst/>
                          <a:latin typeface="微软雅黑" panose="020B0503020204020204" charset="-122"/>
                          <a:ea typeface="微软雅黑" panose="020B0503020204020204" charset="-122"/>
                        </a:rPr>
                        <a:t>教综</a:t>
                      </a:r>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2</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班级</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1</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基础教育</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rPr>
                        <a:t>02</a:t>
                      </a:r>
                      <a:endParaRPr lang="en-US" altLang="zh-CN"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3</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学生</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2</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职业教育</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rPr>
                        <a:t>03</a:t>
                      </a:r>
                      <a:endParaRPr lang="en-US" altLang="zh-CN"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4</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教职工</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3</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高等教育</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rPr>
                        <a:t>04</a:t>
                      </a:r>
                      <a:endParaRPr lang="en-US" altLang="zh-CN"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5</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办学条件</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05</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6</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其他</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06</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7</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县省基表</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07</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8</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统计台账</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08</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r>
              <a:tr h="337834">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9</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季报</a:t>
                      </a:r>
                      <a:endPar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09</a:t>
                      </a:r>
                      <a:endParaRPr lang="en-US" altLang="zh-CN"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r>
              <a:tr h="328861">
                <a:tc vMerge="1">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A</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基本建设投资</a:t>
                      </a:r>
                      <a:endPar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endParaRPr>
                    </a:p>
                  </a:txBody>
                  <a:tcPr marL="9525" marR="9525" marT="9525" marB="0" anchor="ctr" anchorCtr="0"/>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nchorCtr="0"/>
                </a:tc>
              </a:tr>
            </a:tbl>
          </a:graphicData>
        </a:graphic>
      </p:graphicFrame>
      <p:sp>
        <p:nvSpPr>
          <p:cNvPr id="97" name="文本框 96"/>
          <p:cNvSpPr txBox="1"/>
          <p:nvPr/>
        </p:nvSpPr>
        <p:spPr>
          <a:xfrm>
            <a:off x="7287895" y="2164080"/>
            <a:ext cx="1035050" cy="640080"/>
          </a:xfrm>
          <a:prstGeom prst="rect">
            <a:avLst/>
          </a:prstGeom>
          <a:noFill/>
        </p:spPr>
        <p:txBody>
          <a:bodyPr wrap="square" rtlCol="0">
            <a:noAutofit/>
          </a:bodyPr>
          <a:p>
            <a:r>
              <a:rPr lang="zh-CN" altLang="en-US" sz="2800" b="1" dirty="0">
                <a:solidFill>
                  <a:srgbClr val="044AFA"/>
                </a:solidFill>
                <a:latin typeface="微软雅黑" panose="020B0503020204020204" charset="-122"/>
                <a:ea typeface="微软雅黑" panose="020B0503020204020204" charset="-122"/>
                <a:cs typeface="微软雅黑" panose="020B0503020204020204" charset="-122"/>
              </a:rPr>
              <a:t>教基</a:t>
            </a:r>
            <a:endParaRPr lang="en-US" altLang="zh-CN" sz="2800"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98" name="文本框 97"/>
          <p:cNvSpPr txBox="1"/>
          <p:nvPr/>
        </p:nvSpPr>
        <p:spPr>
          <a:xfrm>
            <a:off x="6748780" y="2828290"/>
            <a:ext cx="4827270" cy="46926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第一段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为调查表属性，分为教基和教综</a:t>
            </a:r>
            <a:endParaRPr lang="zh-CN" altLang="en-US" sz="160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467090" y="2164080"/>
            <a:ext cx="483235" cy="640080"/>
          </a:xfrm>
          <a:prstGeom prst="rect">
            <a:avLst/>
          </a:prstGeom>
          <a:noFill/>
        </p:spPr>
        <p:txBody>
          <a:bodyPr wrap="square" rtlCol="0">
            <a:noAutofit/>
          </a:bodyPr>
          <a:p>
            <a:r>
              <a:rPr lang="en-US" sz="2800" b="1" dirty="0">
                <a:solidFill>
                  <a:srgbClr val="044AFA"/>
                </a:solidFill>
                <a:latin typeface="微软雅黑" panose="020B0503020204020204" charset="-122"/>
                <a:ea typeface="微软雅黑" panose="020B0503020204020204" charset="-122"/>
                <a:cs typeface="微软雅黑" panose="020B0503020204020204" charset="-122"/>
              </a:rPr>
              <a:t>1</a:t>
            </a:r>
            <a:endParaRPr lang="en-US" sz="2800"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9094470" y="2164080"/>
            <a:ext cx="483235" cy="640080"/>
          </a:xfrm>
          <a:prstGeom prst="rect">
            <a:avLst/>
          </a:prstGeom>
          <a:noFill/>
        </p:spPr>
        <p:txBody>
          <a:bodyPr wrap="square" rtlCol="0">
            <a:noAutofit/>
          </a:bodyPr>
          <a:p>
            <a:r>
              <a:rPr lang="en-US" sz="2800" b="1" dirty="0">
                <a:solidFill>
                  <a:srgbClr val="044AFA"/>
                </a:solidFill>
                <a:latin typeface="微软雅黑" panose="020B0503020204020204" charset="-122"/>
                <a:ea typeface="微软雅黑" panose="020B0503020204020204" charset="-122"/>
                <a:cs typeface="微软雅黑" panose="020B0503020204020204" charset="-122"/>
              </a:rPr>
              <a:t>1</a:t>
            </a:r>
            <a:endParaRPr lang="en-US" sz="2800"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9721850" y="2164080"/>
            <a:ext cx="828675" cy="640080"/>
          </a:xfrm>
          <a:prstGeom prst="rect">
            <a:avLst/>
          </a:prstGeom>
          <a:noFill/>
        </p:spPr>
        <p:txBody>
          <a:bodyPr wrap="square" rtlCol="0">
            <a:noAutofit/>
          </a:bodyPr>
          <a:p>
            <a:r>
              <a:rPr lang="en-US" sz="2800" b="1" dirty="0">
                <a:solidFill>
                  <a:srgbClr val="044AFA"/>
                </a:solidFill>
                <a:latin typeface="微软雅黑" panose="020B0503020204020204" charset="-122"/>
                <a:ea typeface="微软雅黑" panose="020B0503020204020204" charset="-122"/>
                <a:cs typeface="微软雅黑" panose="020B0503020204020204" charset="-122"/>
              </a:rPr>
              <a:t>02</a:t>
            </a:r>
            <a:endParaRPr lang="en-US" sz="2800" b="1" dirty="0">
              <a:solidFill>
                <a:srgbClr val="044AFA"/>
              </a:solidFill>
              <a:latin typeface="微软雅黑" panose="020B0503020204020204" charset="-122"/>
              <a:ea typeface="微软雅黑" panose="020B0503020204020204" charset="-122"/>
              <a:cs typeface="微软雅黑" panose="020B0503020204020204" charset="-122"/>
            </a:endParaRPr>
          </a:p>
        </p:txBody>
      </p:sp>
      <p:cxnSp>
        <p:nvCxnSpPr>
          <p:cNvPr id="10" name="肘形连接符 9"/>
          <p:cNvCxnSpPr>
            <a:endCxn id="97" idx="0"/>
          </p:cNvCxnSpPr>
          <p:nvPr/>
        </p:nvCxnSpPr>
        <p:spPr>
          <a:xfrm rot="10800000" flipH="1">
            <a:off x="6748780" y="2164080"/>
            <a:ext cx="1056640" cy="899160"/>
          </a:xfrm>
          <a:prstGeom prst="bentConnector4">
            <a:avLst>
              <a:gd name="adj1" fmla="val -22536"/>
              <a:gd name="adj2" fmla="val 126483"/>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sp>
        <p:nvSpPr>
          <p:cNvPr id="11" name="文本框 10"/>
          <p:cNvSpPr txBox="1"/>
          <p:nvPr/>
        </p:nvSpPr>
        <p:spPr>
          <a:xfrm>
            <a:off x="6748145" y="3321685"/>
            <a:ext cx="4888230" cy="150241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第二段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为调查表基本内容，分为</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1</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学校基本情况、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2</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班额班数情况、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3</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学生情况、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4</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教职工情况、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5</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办学条件情况、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6</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其他情况、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7</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县级、省级基表、</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8</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统计台账、</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9</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季报、</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A</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基本建设投资等十个大类</a:t>
            </a:r>
            <a:endParaRPr lang="zh-CN" altLang="en-US" sz="160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6748780" y="4848225"/>
            <a:ext cx="4886960" cy="88138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第三段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为教育层级，分为</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0</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综合、</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1</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基础教育、</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2</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职业教育、</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3</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高等教育</a:t>
            </a:r>
            <a:endParaRPr lang="zh-CN" altLang="en-US" sz="1600" dirty="0">
              <a:solidFill>
                <a:srgbClr val="44546A"/>
              </a:solidFill>
              <a:latin typeface="微软雅黑" panose="020B0503020204020204" charset="-122"/>
              <a:ea typeface="微软雅黑" panose="020B0503020204020204" charset="-122"/>
              <a:cs typeface="微软雅黑" panose="020B0503020204020204" charset="-122"/>
            </a:endParaRPr>
          </a:p>
        </p:txBody>
      </p:sp>
      <p:cxnSp>
        <p:nvCxnSpPr>
          <p:cNvPr id="13" name="肘形连接符 12"/>
          <p:cNvCxnSpPr>
            <a:stCxn id="11" idx="1"/>
            <a:endCxn id="7" idx="0"/>
          </p:cNvCxnSpPr>
          <p:nvPr/>
        </p:nvCxnSpPr>
        <p:spPr>
          <a:xfrm rot="10800000" flipH="1">
            <a:off x="6748145" y="2164080"/>
            <a:ext cx="1960880" cy="1908810"/>
          </a:xfrm>
          <a:prstGeom prst="bentConnector4">
            <a:avLst>
              <a:gd name="adj1" fmla="val -17422"/>
              <a:gd name="adj2" fmla="val 117099"/>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sp>
        <p:nvSpPr>
          <p:cNvPr id="14" name="文本框 13"/>
          <p:cNvSpPr txBox="1"/>
          <p:nvPr/>
        </p:nvSpPr>
        <p:spPr>
          <a:xfrm>
            <a:off x="6748145" y="5753735"/>
            <a:ext cx="4750435" cy="55753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第四段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为顺序号，与调查表目录保持一致</a:t>
            </a:r>
            <a:endParaRPr lang="zh-CN" altLang="en-US" sz="1600" dirty="0">
              <a:solidFill>
                <a:srgbClr val="44546A"/>
              </a:solidFill>
              <a:latin typeface="微软雅黑" panose="020B0503020204020204" charset="-122"/>
              <a:ea typeface="微软雅黑" panose="020B0503020204020204" charset="-122"/>
              <a:cs typeface="微软雅黑" panose="020B0503020204020204" charset="-122"/>
            </a:endParaRPr>
          </a:p>
        </p:txBody>
      </p:sp>
      <p:cxnSp>
        <p:nvCxnSpPr>
          <p:cNvPr id="15" name="肘形连接符 14"/>
          <p:cNvCxnSpPr>
            <a:stCxn id="12" idx="1"/>
            <a:endCxn id="8" idx="0"/>
          </p:cNvCxnSpPr>
          <p:nvPr/>
        </p:nvCxnSpPr>
        <p:spPr>
          <a:xfrm rot="10800000" flipH="1">
            <a:off x="6748780" y="2164080"/>
            <a:ext cx="2587625" cy="3124835"/>
          </a:xfrm>
          <a:prstGeom prst="bentConnector4">
            <a:avLst>
              <a:gd name="adj1" fmla="val -20564"/>
              <a:gd name="adj2" fmla="val 114671"/>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cxnSp>
        <p:nvCxnSpPr>
          <p:cNvPr id="16" name="肘形连接符 15"/>
          <p:cNvCxnSpPr>
            <a:endCxn id="9" idx="0"/>
          </p:cNvCxnSpPr>
          <p:nvPr/>
        </p:nvCxnSpPr>
        <p:spPr>
          <a:xfrm rot="10800000" flipH="1">
            <a:off x="6748145" y="2164080"/>
            <a:ext cx="3388360" cy="3868420"/>
          </a:xfrm>
          <a:prstGeom prst="bentConnector4">
            <a:avLst>
              <a:gd name="adj1" fmla="val -20052"/>
              <a:gd name="adj2" fmla="val 114510"/>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2"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1" animBg="1"/>
      <p:bldP spid="98" grpId="0" bldLvl="0" animBg="1"/>
      <p:bldP spid="11" grpId="0" bldLvl="0" animBg="1"/>
      <p:bldP spid="12" grpId="0" bldLvl="0" animBg="1"/>
      <p:bldP spid="14" grpId="2"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4063 </a:t>
            </a:r>
            <a:r>
              <a:rPr lang="zh-CN" altLang="en-US" sz="2400" b="1" dirty="0">
                <a:solidFill>
                  <a:schemeClr val="tx2"/>
                </a:solidFill>
                <a:latin typeface="+mj-ea"/>
                <a:ea typeface="+mj-ea"/>
                <a:cs typeface="+mj-ea"/>
                <a:sym typeface="+mn-ea"/>
              </a:rPr>
              <a:t>教师变动情况表（一校一报告）</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l="1706" t="20927" b="38783"/>
          <a:stretch>
            <a:fillRect/>
          </a:stretch>
        </p:blipFill>
        <p:spPr>
          <a:xfrm>
            <a:off x="1097722" y="1582408"/>
            <a:ext cx="10111491" cy="4763562"/>
          </a:xfrm>
          <a:prstGeom prst="rect">
            <a:avLst/>
          </a:prstGeom>
          <a:ln>
            <a:solidFill>
              <a:srgbClr val="44546A"/>
            </a:solidFill>
          </a:ln>
          <a:effectLst>
            <a:outerShdw blurRad="50800" dist="38100" dir="2700000" algn="tl" rotWithShape="0">
              <a:prstClr val="black">
                <a:alpha val="40000"/>
              </a:prstClr>
            </a:outerShdw>
          </a:effectLst>
        </p:spPr>
      </p:pic>
      <p:sp>
        <p:nvSpPr>
          <p:cNvPr id="12" name="矩形 11"/>
          <p:cNvSpPr/>
          <p:nvPr/>
        </p:nvSpPr>
        <p:spPr>
          <a:xfrm>
            <a:off x="795655" y="3968157"/>
            <a:ext cx="10600690" cy="2378098"/>
          </a:xfrm>
          <a:prstGeom prst="rect">
            <a:avLst/>
          </a:prstGeom>
          <a:solidFill>
            <a:schemeClr val="bg1"/>
          </a:solidFill>
          <a:ln>
            <a:solidFill>
              <a:srgbClr val="44546A"/>
            </a:solidFill>
          </a:ln>
        </p:spPr>
        <p:style>
          <a:lnRef idx="2">
            <a:schemeClr val="accent1"/>
          </a:lnRef>
          <a:fillRef idx="0">
            <a:srgbClr val="FFFFFF"/>
          </a:fillRef>
          <a:effectRef idx="0">
            <a:srgbClr val="FFFFFF"/>
          </a:effectRef>
          <a:fontRef idx="minor">
            <a:schemeClr val="tx1"/>
          </a:fontRef>
        </p:style>
        <p:txBody>
          <a:bodyPr rtlCol="0" anchor="ctr"/>
          <a:p>
            <a:pPr indent="0" algn="just" fontAlgn="auto">
              <a:lnSpc>
                <a:spcPct val="120000"/>
              </a:lnSpc>
              <a:spcBef>
                <a:spcPts val="0"/>
              </a:spcBef>
              <a:buClrTx/>
              <a:buSzTx/>
              <a:buFontTx/>
            </a:pPr>
            <a:r>
              <a:rPr lang="zh-CN" altLang="en-US" b="1">
                <a:solidFill>
                  <a:srgbClr val="FF0000"/>
                </a:solidFill>
                <a:latin typeface="微软雅黑" panose="020B0503020204020204" charset="-122"/>
                <a:ea typeface="微软雅黑" panose="020B0503020204020204" charset="-122"/>
                <a:cs typeface="+mj-ea"/>
                <a:sym typeface="+mn-ea"/>
              </a:rPr>
              <a:t>疑似错报：</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just" fontAlgn="auto">
              <a:lnSpc>
                <a:spcPct val="120000"/>
              </a:lnSpc>
              <a:spcBef>
                <a:spcPts val="0"/>
              </a:spcBef>
              <a:buChar char="•"/>
            </a:pPr>
            <a:r>
              <a:rPr lang="zh-CN" altLang="en-US">
                <a:solidFill>
                  <a:srgbClr val="044AFA"/>
                </a:solidFill>
                <a:latin typeface="+mj-ea"/>
                <a:ea typeface="+mj-ea"/>
                <a:cs typeface="+mj-ea"/>
                <a:sym typeface="+mn-ea"/>
              </a:rPr>
              <a:t>XX大学YY学院（独立学院）、</a:t>
            </a:r>
            <a:r>
              <a:rPr lang="en-US" altLang="zh-CN">
                <a:solidFill>
                  <a:srgbClr val="044AFA"/>
                </a:solidFill>
                <a:latin typeface="+mj-ea"/>
                <a:ea typeface="+mj-ea"/>
                <a:cs typeface="+mj-ea"/>
                <a:sym typeface="+mn-ea"/>
              </a:rPr>
              <a:t>*</a:t>
            </a:r>
            <a:r>
              <a:rPr lang="zh-CN" altLang="en-US">
                <a:solidFill>
                  <a:srgbClr val="044AFA"/>
                </a:solidFill>
                <a:latin typeface="+mj-ea"/>
                <a:ea typeface="+mj-ea"/>
                <a:cs typeface="+mj-ea"/>
                <a:sym typeface="+mn-ea"/>
              </a:rPr>
              <a:t>XX学校（中职）</a:t>
            </a:r>
            <a:r>
              <a:rPr lang="zh-CN" altLang="en-US">
                <a:solidFill>
                  <a:srgbClr val="044AFA"/>
                </a:solidFill>
                <a:latin typeface="+mj-ea"/>
                <a:ea typeface="+mj-ea"/>
                <a:cs typeface="+mj-ea"/>
                <a:sym typeface="+mn-ea"/>
              </a:rPr>
              <a:t>、XX学校（十二年一贯制学校）：</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教师变化原因中</a:t>
            </a:r>
            <a:r>
              <a:rPr lang="zh-CN" altLang="en-US" b="1">
                <a:solidFill>
                  <a:srgbClr val="44546A"/>
                </a:solidFill>
                <a:latin typeface="微软雅黑" panose="020B0503020204020204" charset="-122"/>
                <a:ea typeface="微软雅黑" panose="020B0503020204020204" charset="-122"/>
                <a:cs typeface="微软雅黑" panose="020B0503020204020204" charset="-122"/>
                <a:sym typeface="+mn-ea"/>
              </a:rPr>
              <a:t>“其他”较多</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，如：</a:t>
            </a:r>
            <a:r>
              <a:rPr>
                <a:solidFill>
                  <a:srgbClr val="44546A"/>
                </a:solidFill>
                <a:latin typeface="+mj-ea"/>
                <a:ea typeface="+mj-ea"/>
                <a:cs typeface="+mj-ea"/>
                <a:sym typeface="+mn-ea"/>
              </a:rPr>
              <a:t>增加专任教师数共计59人，其中“其他”</a:t>
            </a:r>
            <a:r>
              <a:rPr lang="zh-CN">
                <a:solidFill>
                  <a:srgbClr val="44546A"/>
                </a:solidFill>
                <a:latin typeface="+mj-ea"/>
                <a:ea typeface="+mj-ea"/>
                <a:cs typeface="+mj-ea"/>
                <a:sym typeface="+mn-ea"/>
              </a:rPr>
              <a:t>原因</a:t>
            </a:r>
            <a:r>
              <a:rPr>
                <a:solidFill>
                  <a:srgbClr val="44546A"/>
                </a:solidFill>
                <a:latin typeface="+mj-ea"/>
                <a:ea typeface="+mj-ea"/>
                <a:cs typeface="+mj-ea"/>
                <a:sym typeface="+mn-ea"/>
              </a:rPr>
              <a:t>32人；2022年增加专任教师数34人，其中“其他”原因30人；2021年增加专任教师数17人，其中“其他”原因6人。</a:t>
            </a:r>
            <a:endParaRPr>
              <a:solidFill>
                <a:srgbClr val="44546A"/>
              </a:solidFill>
              <a:latin typeface="+mj-ea"/>
              <a:ea typeface="+mj-ea"/>
              <a:cs typeface="+mj-ea"/>
              <a:sym typeface="+mn-ea"/>
            </a:endParaRPr>
          </a:p>
          <a:p>
            <a:pPr marL="285750" indent="-285750" algn="just" fontAlgn="auto">
              <a:lnSpc>
                <a:spcPct val="120000"/>
              </a:lnSpc>
              <a:spcBef>
                <a:spcPts val="0"/>
              </a:spcBef>
              <a:buChar char="•"/>
            </a:pPr>
            <a:r>
              <a:rPr lang="zh-CN" altLang="en-US">
                <a:solidFill>
                  <a:srgbClr val="044AFA"/>
                </a:solidFill>
                <a:latin typeface="+mj-ea"/>
                <a:ea typeface="+mj-ea"/>
                <a:cs typeface="+mj-ea"/>
                <a:sym typeface="+mn-ea"/>
              </a:rPr>
              <a:t>XX学校（十二年一贯制学校）：</a:t>
            </a:r>
            <a:r>
              <a:rPr>
                <a:solidFill>
                  <a:srgbClr val="44546A"/>
                </a:solidFill>
                <a:latin typeface="+mj-ea"/>
                <a:ea typeface="+mj-ea"/>
                <a:cs typeface="+mj-ea"/>
                <a:sym typeface="+mn-ea"/>
              </a:rPr>
              <a:t>小学</a:t>
            </a:r>
            <a:r>
              <a:rPr lang="zh-CN">
                <a:solidFill>
                  <a:srgbClr val="44546A"/>
                </a:solidFill>
                <a:latin typeface="+mj-ea"/>
                <a:ea typeface="+mj-ea"/>
                <a:cs typeface="+mj-ea"/>
                <a:sym typeface="+mn-ea"/>
              </a:rPr>
              <a:t>、初中、普通高中</a:t>
            </a:r>
            <a:r>
              <a:rPr>
                <a:solidFill>
                  <a:srgbClr val="44546A"/>
                </a:solidFill>
                <a:latin typeface="+mj-ea"/>
                <a:ea typeface="+mj-ea"/>
                <a:cs typeface="+mj-ea"/>
                <a:sym typeface="+mn-ea"/>
              </a:rPr>
              <a:t>校内变动增加7</a:t>
            </a:r>
            <a:r>
              <a:rPr lang="zh-CN">
                <a:solidFill>
                  <a:srgbClr val="44546A"/>
                </a:solidFill>
                <a:latin typeface="+mj-ea"/>
                <a:ea typeface="+mj-ea"/>
                <a:cs typeface="+mj-ea"/>
                <a:sym typeface="+mn-ea"/>
              </a:rPr>
              <a:t>、</a:t>
            </a:r>
            <a:r>
              <a:rPr lang="en-US" altLang="zh-CN">
                <a:solidFill>
                  <a:srgbClr val="44546A"/>
                </a:solidFill>
                <a:latin typeface="+mj-ea"/>
                <a:ea typeface="+mj-ea"/>
                <a:cs typeface="+mj-ea"/>
                <a:sym typeface="+mn-ea"/>
              </a:rPr>
              <a:t>13</a:t>
            </a:r>
            <a:r>
              <a:rPr lang="zh-CN" altLang="en-US">
                <a:solidFill>
                  <a:srgbClr val="44546A"/>
                </a:solidFill>
                <a:latin typeface="+mj-ea"/>
                <a:ea typeface="+mj-ea"/>
                <a:cs typeface="+mj-ea"/>
                <a:sym typeface="+mn-ea"/>
              </a:rPr>
              <a:t>、</a:t>
            </a:r>
            <a:r>
              <a:rPr lang="en-US" altLang="zh-CN">
                <a:solidFill>
                  <a:srgbClr val="44546A"/>
                </a:solidFill>
                <a:latin typeface="+mj-ea"/>
                <a:ea typeface="+mj-ea"/>
                <a:cs typeface="+mj-ea"/>
                <a:sym typeface="+mn-ea"/>
              </a:rPr>
              <a:t>21</a:t>
            </a:r>
            <a:r>
              <a:rPr>
                <a:solidFill>
                  <a:srgbClr val="44546A"/>
                </a:solidFill>
                <a:latin typeface="+mj-ea"/>
                <a:ea typeface="+mj-ea"/>
                <a:cs typeface="+mj-ea"/>
                <a:sym typeface="+mn-ea"/>
              </a:rPr>
              <a:t>人，</a:t>
            </a:r>
            <a:r>
              <a:rPr lang="zh-CN">
                <a:solidFill>
                  <a:srgbClr val="44546A"/>
                </a:solidFill>
                <a:latin typeface="+mj-ea"/>
                <a:ea typeface="+mj-ea"/>
                <a:cs typeface="+mj-ea"/>
                <a:sym typeface="+mn-ea"/>
              </a:rPr>
              <a:t>但</a:t>
            </a:r>
            <a:r>
              <a:rPr>
                <a:solidFill>
                  <a:srgbClr val="44546A"/>
                </a:solidFill>
                <a:latin typeface="+mj-ea"/>
                <a:ea typeface="+mj-ea"/>
                <a:cs typeface="+mj-ea"/>
                <a:sym typeface="+mn-ea"/>
              </a:rPr>
              <a:t>其中</a:t>
            </a:r>
            <a:r>
              <a:rPr b="1">
                <a:solidFill>
                  <a:srgbClr val="44546A"/>
                </a:solidFill>
                <a:latin typeface="+mj-ea"/>
                <a:ea typeface="+mj-ea"/>
                <a:cs typeface="+mj-ea"/>
                <a:sym typeface="+mn-ea"/>
              </a:rPr>
              <a:t>学段调整</a:t>
            </a:r>
            <a:r>
              <a:rPr lang="zh-CN">
                <a:solidFill>
                  <a:srgbClr val="44546A"/>
                </a:solidFill>
                <a:latin typeface="+mj-ea"/>
                <a:ea typeface="+mj-ea"/>
                <a:cs typeface="+mj-ea"/>
                <a:sym typeface="+mn-ea"/>
              </a:rPr>
              <a:t>均为</a:t>
            </a:r>
            <a:r>
              <a:rPr>
                <a:solidFill>
                  <a:srgbClr val="44546A"/>
                </a:solidFill>
                <a:latin typeface="+mj-ea"/>
                <a:ea typeface="+mj-ea"/>
                <a:cs typeface="+mj-ea"/>
                <a:sym typeface="+mn-ea"/>
              </a:rPr>
              <a:t>0人</a:t>
            </a:r>
            <a:endParaRPr>
              <a:solidFill>
                <a:srgbClr val="44546A"/>
              </a:solidFill>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82994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教基4159、4360 幼儿园、特殊教育、职业教育、高等学校教师分学历情况</a:t>
            </a:r>
            <a:endParaRPr lang="zh-CN" altLang="en-US" sz="2400" b="1" dirty="0">
              <a:solidFill>
                <a:schemeClr val="tx2"/>
              </a:solidFill>
              <a:latin typeface="+mj-ea"/>
              <a:ea typeface="+mj-ea"/>
              <a:cs typeface="+mj-ea"/>
              <a:sym typeface="+mn-ea"/>
            </a:endParaRPr>
          </a:p>
        </p:txBody>
      </p:sp>
      <p:sp>
        <p:nvSpPr>
          <p:cNvPr id="2" name="矩形 1"/>
          <p:cNvSpPr/>
          <p:nvPr/>
        </p:nvSpPr>
        <p:spPr>
          <a:xfrm>
            <a:off x="811513" y="1228173"/>
            <a:ext cx="10481911" cy="1450314"/>
          </a:xfrm>
          <a:prstGeom prst="rect">
            <a:avLst/>
          </a:prstGeom>
          <a:solidFill>
            <a:schemeClr val="bg1"/>
          </a:solidFill>
          <a:ln w="9525">
            <a:solidFill>
              <a:srgbClr val="44546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20000"/>
              </a:lnSpc>
              <a:spcBef>
                <a:spcPts val="600"/>
              </a:spcBef>
              <a:buClrTx/>
              <a:buSzTx/>
              <a:buFontTx/>
            </a:pPr>
            <a:r>
              <a:rPr lang="zh-CN" altLang="en-US" b="1">
                <a:solidFill>
                  <a:srgbClr val="FF0000"/>
                </a:solidFill>
                <a:latin typeface="微软雅黑" panose="020B0503020204020204" charset="-122"/>
                <a:ea typeface="微软雅黑" panose="020B0503020204020204" charset="-122"/>
                <a:cs typeface="+mj-ea"/>
                <a:sym typeface="+mn-ea"/>
              </a:rPr>
              <a:t>与历史数据无法衔接：</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a:lnSpc>
                <a:spcPct val="120000"/>
              </a:lnSpc>
              <a:buChar char="•"/>
            </a:pPr>
            <a:r>
              <a:rPr lang="zh-CN" altLang="en-US">
                <a:solidFill>
                  <a:srgbClr val="044AFA"/>
                </a:solidFill>
                <a:latin typeface="+mj-ea"/>
                <a:ea typeface="+mj-ea"/>
                <a:cs typeface="+mj-ea"/>
                <a:sym typeface="+mn-ea"/>
              </a:rPr>
              <a:t>XX学校（初级中学）：</a:t>
            </a:r>
            <a:r>
              <a:rPr>
                <a:solidFill>
                  <a:srgbClr val="44546A"/>
                </a:solidFill>
                <a:latin typeface="+mj-ea"/>
                <a:ea typeface="+mj-ea"/>
                <a:cs typeface="+mj-ea"/>
                <a:sym typeface="+mn-ea"/>
              </a:rPr>
              <a:t>2022年专任教师未定职级0人</a:t>
            </a:r>
            <a:r>
              <a:rPr lang="zh-CN" altLang="en-US">
                <a:solidFill>
                  <a:srgbClr val="44546A"/>
                </a:solidFill>
              </a:rPr>
              <a:t>，</a:t>
            </a:r>
            <a:r>
              <a:rPr>
                <a:solidFill>
                  <a:srgbClr val="44546A"/>
                </a:solidFill>
                <a:latin typeface="+mj-ea"/>
                <a:ea typeface="+mj-ea"/>
                <a:cs typeface="+mj-ea"/>
                <a:sym typeface="+mn-ea"/>
              </a:rPr>
              <a:t>2023年专任教师未定职级5人，其中女2人。</a:t>
            </a:r>
            <a:r>
              <a:rPr lang="zh-CN">
                <a:solidFill>
                  <a:srgbClr val="44546A"/>
                </a:solidFill>
                <a:latin typeface="+mj-ea"/>
                <a:ea typeface="+mj-ea"/>
                <a:cs typeface="+mj-ea"/>
                <a:sym typeface="+mn-ea"/>
              </a:rPr>
              <a:t>但</a:t>
            </a:r>
            <a:r>
              <a:rPr>
                <a:solidFill>
                  <a:srgbClr val="44546A"/>
                </a:solidFill>
                <a:latin typeface="+mj-ea"/>
                <a:ea typeface="+mj-ea"/>
                <a:cs typeface="+mj-ea"/>
                <a:sym typeface="+mn-ea"/>
              </a:rPr>
              <a:t>专任教师变动表增加专任教师5人，其中女</a:t>
            </a:r>
            <a:r>
              <a:rPr lang="zh-CN">
                <a:solidFill>
                  <a:srgbClr val="44546A"/>
                </a:solidFill>
                <a:latin typeface="+mj-ea"/>
                <a:ea typeface="+mj-ea"/>
                <a:cs typeface="+mj-ea"/>
                <a:sym typeface="+mn-ea"/>
              </a:rPr>
              <a:t>仅</a:t>
            </a:r>
            <a:r>
              <a:rPr>
                <a:solidFill>
                  <a:srgbClr val="44546A"/>
                </a:solidFill>
                <a:latin typeface="+mj-ea"/>
                <a:ea typeface="+mj-ea"/>
                <a:cs typeface="+mj-ea"/>
                <a:sym typeface="+mn-ea"/>
              </a:rPr>
              <a:t>1人。</a:t>
            </a:r>
            <a:endParaRPr lang="zh-CN" altLang="en-US">
              <a:solidFill>
                <a:srgbClr val="44546A"/>
              </a:solidFill>
              <a:latin typeface="+mj-ea"/>
              <a:ea typeface="+mj-ea"/>
              <a:cs typeface="+mj-ea"/>
              <a:sym typeface="+mn-ea"/>
            </a:endParaRPr>
          </a:p>
        </p:txBody>
      </p:sp>
      <p:pic>
        <p:nvPicPr>
          <p:cNvPr id="3" name="图片 2" descr="upload_post_object_v2_312008094"/>
          <p:cNvPicPr>
            <a:picLocks noChangeAspect="1"/>
          </p:cNvPicPr>
          <p:nvPr/>
        </p:nvPicPr>
        <p:blipFill>
          <a:blip r:embed="rId4"/>
          <a:stretch>
            <a:fillRect/>
          </a:stretch>
        </p:blipFill>
        <p:spPr>
          <a:xfrm>
            <a:off x="8093039" y="2678504"/>
            <a:ext cx="3200400" cy="4057650"/>
          </a:xfrm>
          <a:prstGeom prst="rect">
            <a:avLst/>
          </a:prstGeom>
          <a:ln>
            <a:solidFill>
              <a:srgbClr val="44546A"/>
            </a:solidFill>
          </a:ln>
        </p:spPr>
      </p:pic>
      <p:pic>
        <p:nvPicPr>
          <p:cNvPr id="6" name="图片 5" descr="upload_post_object_v2_3760880874"/>
          <p:cNvPicPr>
            <a:picLocks noChangeAspect="1"/>
          </p:cNvPicPr>
          <p:nvPr/>
        </p:nvPicPr>
        <p:blipFill>
          <a:blip r:embed="rId5"/>
          <a:stretch>
            <a:fillRect/>
          </a:stretch>
        </p:blipFill>
        <p:spPr>
          <a:xfrm>
            <a:off x="656025" y="2678504"/>
            <a:ext cx="3181350" cy="3952875"/>
          </a:xfrm>
          <a:prstGeom prst="rect">
            <a:avLst/>
          </a:prstGeom>
          <a:ln>
            <a:solidFill>
              <a:srgbClr val="44546A"/>
            </a:solidFill>
          </a:ln>
        </p:spPr>
      </p:pic>
      <p:pic>
        <p:nvPicPr>
          <p:cNvPr id="7" name="图片 6" descr="upload_post_object_v2_52813886"/>
          <p:cNvPicPr>
            <a:picLocks noChangeAspect="1"/>
          </p:cNvPicPr>
          <p:nvPr/>
        </p:nvPicPr>
        <p:blipFill>
          <a:blip r:embed="rId6"/>
          <a:srcRect l="1267" t="12784" r="4645"/>
          <a:stretch>
            <a:fillRect/>
          </a:stretch>
        </p:blipFill>
        <p:spPr>
          <a:xfrm>
            <a:off x="4125666" y="3315903"/>
            <a:ext cx="3853604" cy="2418957"/>
          </a:xfrm>
          <a:prstGeom prst="rect">
            <a:avLst/>
          </a:prstGeom>
          <a:ln>
            <a:solidFill>
              <a:srgbClr val="44546A"/>
            </a:solidFill>
          </a:ln>
        </p:spPr>
      </p:pic>
      <p:sp>
        <p:nvSpPr>
          <p:cNvPr id="9" name="矩形 8"/>
          <p:cNvSpPr/>
          <p:nvPr/>
        </p:nvSpPr>
        <p:spPr>
          <a:xfrm>
            <a:off x="811513" y="2793500"/>
            <a:ext cx="10016739" cy="838835"/>
          </a:xfrm>
          <a:prstGeom prst="rect">
            <a:avLst/>
          </a:prstGeom>
          <a:solidFill>
            <a:schemeClr val="bg1"/>
          </a:solidFill>
          <a:ln w="9525">
            <a:solidFill>
              <a:srgbClr val="44546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20000"/>
              </a:lnSpc>
              <a:spcBef>
                <a:spcPts val="600"/>
              </a:spcBef>
              <a:buClrTx/>
              <a:buSzTx/>
              <a:buFontTx/>
            </a:pPr>
            <a:r>
              <a:rPr lang="zh-CN" altLang="en-US" b="1">
                <a:solidFill>
                  <a:srgbClr val="FF0000"/>
                </a:solidFill>
                <a:latin typeface="微软雅黑" panose="020B0503020204020204" charset="-122"/>
                <a:ea typeface="微软雅黑" panose="020B0503020204020204" charset="-122"/>
                <a:cs typeface="+mj-ea"/>
                <a:sym typeface="+mn-ea"/>
              </a:rPr>
              <a:t>关联数据不匹配：</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a:lnSpc>
                <a:spcPct val="120000"/>
              </a:lnSpc>
              <a:buChar char="•"/>
            </a:pPr>
            <a:r>
              <a:rPr lang="zh-CN" altLang="en-US">
                <a:solidFill>
                  <a:srgbClr val="044AFA"/>
                </a:solidFill>
                <a:latin typeface="+mj-ea"/>
                <a:ea typeface="+mj-ea"/>
                <a:cs typeface="+mj-ea"/>
                <a:sym typeface="+mn-ea"/>
              </a:rPr>
              <a:t>XX职业学院（高职）：</a:t>
            </a:r>
            <a:r>
              <a:rPr>
                <a:solidFill>
                  <a:srgbClr val="44546A"/>
                </a:solidFill>
                <a:latin typeface="+mj-ea"/>
                <a:ea typeface="+mj-ea"/>
                <a:cs typeface="+mj-ea"/>
                <a:sym typeface="+mn-ea"/>
              </a:rPr>
              <a:t>未定职级专任教师为0，</a:t>
            </a:r>
            <a:r>
              <a:rPr lang="zh-CN">
                <a:solidFill>
                  <a:srgbClr val="44546A"/>
                </a:solidFill>
                <a:latin typeface="+mj-ea"/>
                <a:ea typeface="+mj-ea"/>
                <a:cs typeface="+mj-ea"/>
                <a:sym typeface="+mn-ea"/>
              </a:rPr>
              <a:t>变动表中</a:t>
            </a:r>
            <a:r>
              <a:rPr>
                <a:solidFill>
                  <a:srgbClr val="44546A"/>
                </a:solidFill>
                <a:latin typeface="+mj-ea"/>
                <a:ea typeface="+mj-ea"/>
                <a:cs typeface="+mj-ea"/>
                <a:sym typeface="+mn-ea"/>
              </a:rPr>
              <a:t>招聘应届毕业生49人</a:t>
            </a:r>
            <a:endParaRPr lang="zh-CN" altLang="en-US">
              <a:solidFill>
                <a:srgbClr val="44546A"/>
              </a:solidFill>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4064 </a:t>
            </a:r>
            <a:r>
              <a:rPr lang="zh-CN" altLang="en-US" sz="2400" b="1" dirty="0">
                <a:solidFill>
                  <a:schemeClr val="tx2"/>
                </a:solidFill>
                <a:latin typeface="+mj-ea"/>
                <a:ea typeface="+mj-ea"/>
                <a:cs typeface="+mj-ea"/>
                <a:sym typeface="+mn-ea"/>
              </a:rPr>
              <a:t>心理咨询工作人员（心理健康教育教师）情况</a:t>
            </a:r>
            <a:endParaRPr lang="zh-CN" altLang="en-US" sz="2400" b="1" dirty="0">
              <a:solidFill>
                <a:schemeClr val="tx2"/>
              </a:solidFill>
              <a:latin typeface="+mj-ea"/>
              <a:ea typeface="+mj-ea"/>
              <a:cs typeface="+mj-ea"/>
              <a:sym typeface="+mn-ea"/>
            </a:endParaRPr>
          </a:p>
        </p:txBody>
      </p:sp>
      <p:pic>
        <p:nvPicPr>
          <p:cNvPr id="6" name="图片 5"/>
          <p:cNvPicPr>
            <a:picLocks noChangeAspect="1"/>
          </p:cNvPicPr>
          <p:nvPr/>
        </p:nvPicPr>
        <p:blipFill>
          <a:blip r:embed="rId4"/>
          <a:srcRect t="5658"/>
          <a:stretch>
            <a:fillRect/>
          </a:stretch>
        </p:blipFill>
        <p:spPr>
          <a:xfrm>
            <a:off x="224155" y="1250950"/>
            <a:ext cx="5931535" cy="5341620"/>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6020435" y="1448435"/>
            <a:ext cx="5864860" cy="731520"/>
          </a:xfrm>
          <a:prstGeom prst="accentBorderCallout2">
            <a:avLst>
              <a:gd name="adj1" fmla="val 18750"/>
              <a:gd name="adj2" fmla="val -8333"/>
              <a:gd name="adj3" fmla="val 18760"/>
              <a:gd name="adj4" fmla="val -14463"/>
              <a:gd name="adj5" fmla="val -68576"/>
              <a:gd name="adj6" fmla="val -4265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心理咨询工作人员：</a:t>
            </a:r>
            <a:r>
              <a:rPr lang="zh-CN" altLang="en-US">
                <a:solidFill>
                  <a:srgbClr val="44546A"/>
                </a:solidFill>
                <a:latin typeface="+mj-ea"/>
                <a:ea typeface="+mj-ea"/>
                <a:sym typeface="+mn-ea"/>
              </a:rPr>
              <a:t>在高等教育学校心理健康教育机构专职从事学生心理咨询工作的人员。</a:t>
            </a:r>
            <a:endParaRPr lang="zh-CN" altLang="en-US">
              <a:solidFill>
                <a:srgbClr val="44546A"/>
              </a:solidFill>
              <a:latin typeface="+mj-ea"/>
              <a:ea typeface="+mj-ea"/>
              <a:sym typeface="+mn-ea"/>
            </a:endParaRPr>
          </a:p>
        </p:txBody>
      </p:sp>
      <p:sp>
        <p:nvSpPr>
          <p:cNvPr id="3" name="线形标注 2(带边框和强调线) 2"/>
          <p:cNvSpPr/>
          <p:nvPr/>
        </p:nvSpPr>
        <p:spPr>
          <a:xfrm>
            <a:off x="6020435" y="2310765"/>
            <a:ext cx="5864860" cy="731520"/>
          </a:xfrm>
          <a:prstGeom prst="accentBorderCallout2">
            <a:avLst>
              <a:gd name="adj1" fmla="val 18750"/>
              <a:gd name="adj2" fmla="val -8333"/>
              <a:gd name="adj3" fmla="val 18760"/>
              <a:gd name="adj4" fmla="val -14463"/>
              <a:gd name="adj5" fmla="val -184461"/>
              <a:gd name="adj6" fmla="val 146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心理健康教育教师：</a:t>
            </a:r>
            <a:r>
              <a:rPr lang="zh-CN" altLang="en-US">
                <a:solidFill>
                  <a:srgbClr val="44546A"/>
                </a:solidFill>
                <a:latin typeface="+mj-ea"/>
                <a:ea typeface="+mj-ea"/>
                <a:sym typeface="+mn-ea"/>
              </a:rPr>
              <a:t>在中小学心理健康教育机构专职从事学生心理咨询或从事心理健康教育的人员。</a:t>
            </a:r>
            <a:endParaRPr lang="zh-CN" altLang="en-US">
              <a:solidFill>
                <a:srgbClr val="44546A"/>
              </a:solidFill>
              <a:latin typeface="+mj-ea"/>
              <a:ea typeface="+mj-ea"/>
              <a:sym typeface="+mn-ea"/>
            </a:endParaRPr>
          </a:p>
        </p:txBody>
      </p:sp>
      <p:sp>
        <p:nvSpPr>
          <p:cNvPr id="5" name="线形标注 2(带边框和强调线) 4"/>
          <p:cNvSpPr/>
          <p:nvPr/>
        </p:nvSpPr>
        <p:spPr>
          <a:xfrm>
            <a:off x="6020435" y="3173095"/>
            <a:ext cx="5864860" cy="934720"/>
          </a:xfrm>
          <a:prstGeom prst="accentBorderCallout2">
            <a:avLst>
              <a:gd name="adj1" fmla="val 18750"/>
              <a:gd name="adj2" fmla="val -8333"/>
              <a:gd name="adj3" fmla="val 18760"/>
              <a:gd name="adj4" fmla="val -14463"/>
              <a:gd name="adj5" fmla="val -35258"/>
              <a:gd name="adj6" fmla="val -170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接受过专业教育：</a:t>
            </a:r>
            <a:r>
              <a:rPr lang="zh-CN" altLang="en-US">
                <a:solidFill>
                  <a:srgbClr val="44546A"/>
                </a:solidFill>
                <a:latin typeface="+mj-ea"/>
                <a:ea typeface="+mj-ea"/>
                <a:sym typeface="+mn-ea"/>
              </a:rPr>
              <a:t>心理学专业毕业或者具有心理咨询师职业资格或者接受过心理学专业培训的心理咨询工作人员。</a:t>
            </a:r>
            <a:endParaRPr lang="zh-CN" altLang="en-US">
              <a:solidFill>
                <a:srgbClr val="44546A"/>
              </a:solidFill>
              <a:latin typeface="+mj-ea"/>
              <a:ea typeface="+mj-ea"/>
              <a:sym typeface="+mn-ea"/>
            </a:endParaRPr>
          </a:p>
        </p:txBody>
      </p:sp>
      <p:sp>
        <p:nvSpPr>
          <p:cNvPr id="7" name="线形标注 2(带边框和强调线) 6"/>
          <p:cNvSpPr/>
          <p:nvPr/>
        </p:nvSpPr>
        <p:spPr>
          <a:xfrm>
            <a:off x="6020435" y="4293235"/>
            <a:ext cx="5864860" cy="405765"/>
          </a:xfrm>
          <a:prstGeom prst="accentBorderCallout2">
            <a:avLst>
              <a:gd name="adj1" fmla="val 18750"/>
              <a:gd name="adj2" fmla="val -8333"/>
              <a:gd name="adj3" fmla="val 18760"/>
              <a:gd name="adj4" fmla="val -14463"/>
              <a:gd name="adj5" fmla="val 399687"/>
              <a:gd name="adj6" fmla="val -382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按工作年限分：</a:t>
            </a:r>
            <a:r>
              <a:rPr lang="zh-CN" altLang="en-US">
                <a:solidFill>
                  <a:srgbClr val="44546A"/>
                </a:solidFill>
                <a:latin typeface="+mj-ea"/>
                <a:ea typeface="+mj-ea"/>
                <a:sym typeface="+mn-ea"/>
              </a:rPr>
              <a:t>专职从事心理咨询工作的年限。</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3" grpId="0" bldLvl="0" animBg="1"/>
      <p:bldP spid="3" grpId="1" animBg="1"/>
      <p:bldP spid="5" grpId="0" bldLvl="0" animBg="1"/>
      <p:bldP spid="5" grpId="1" animBg="1"/>
      <p:bldP spid="7" grpId="0" bldLvl="0" animBg="1"/>
      <p:bldP spid="7" grpId="1" animBg="1"/>
      <p:bldP spid="11" grpId="2" animBg="1"/>
      <p:bldP spid="3" grpId="2" animBg="1"/>
      <p:bldP spid="5" grpId="2"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4365 </a:t>
            </a:r>
            <a:r>
              <a:rPr lang="zh-CN" altLang="en-US" sz="2400" b="1" dirty="0">
                <a:solidFill>
                  <a:schemeClr val="tx2"/>
                </a:solidFill>
                <a:latin typeface="+mj-ea"/>
                <a:ea typeface="+mj-ea"/>
                <a:cs typeface="+mj-ea"/>
                <a:sym typeface="+mn-ea"/>
              </a:rPr>
              <a:t>研究生指导教师情况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rcRect t="6905"/>
          <a:stretch>
            <a:fillRect/>
          </a:stretch>
        </p:blipFill>
        <p:spPr>
          <a:xfrm>
            <a:off x="603885" y="1317625"/>
            <a:ext cx="6443980" cy="5488305"/>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5128260" y="3213735"/>
            <a:ext cx="6408420" cy="103505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博士生导师数据来源于教育部博士生导师信息采集系统。学校如对自动生成的博士生导师统计数据修正，需说明修正原因和依据。</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4366 </a:t>
            </a:r>
            <a:r>
              <a:rPr lang="zh-CN" altLang="en-US" sz="2400" b="1" dirty="0">
                <a:solidFill>
                  <a:schemeClr val="tx2"/>
                </a:solidFill>
                <a:latin typeface="+mj-ea"/>
                <a:ea typeface="+mj-ea"/>
                <a:cs typeface="+mj-ea"/>
                <a:sym typeface="+mn-ea"/>
              </a:rPr>
              <a:t>专职辅导员分年龄、专业技术职务、学历情况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t="20514"/>
          <a:stretch>
            <a:fillRect/>
          </a:stretch>
        </p:blipFill>
        <p:spPr>
          <a:xfrm>
            <a:off x="532130" y="1317625"/>
            <a:ext cx="6173470" cy="5429885"/>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5935980" y="1317625"/>
            <a:ext cx="5636895" cy="1805940"/>
          </a:xfrm>
          <a:prstGeom prst="accentBorderCallout2">
            <a:avLst>
              <a:gd name="adj1" fmla="val 18750"/>
              <a:gd name="adj2" fmla="val -8333"/>
              <a:gd name="adj3" fmla="val 18760"/>
              <a:gd name="adj4" fmla="val -14463"/>
              <a:gd name="adj5" fmla="val -24929"/>
              <a:gd name="adj6" fmla="val -5014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专职辅导员：</a:t>
            </a:r>
            <a:r>
              <a:rPr lang="zh-CN" altLang="en-US">
                <a:solidFill>
                  <a:srgbClr val="44546A"/>
                </a:solidFill>
                <a:latin typeface="+mj-ea"/>
                <a:ea typeface="+mj-ea"/>
                <a:sym typeface="+mn-ea"/>
              </a:rPr>
              <a:t>按照</a:t>
            </a:r>
            <a:r>
              <a:rPr lang="zh-CN" altLang="en-US">
                <a:solidFill>
                  <a:srgbClr val="44546A"/>
                </a:solidFill>
                <a:latin typeface="华文新魏" panose="02010800040101010101" charset="-122"/>
                <a:ea typeface="华文新魏" panose="02010800040101010101" charset="-122"/>
                <a:sym typeface="+mn-ea"/>
                <a:hlinkClick r:id="rId5"/>
              </a:rPr>
              <a:t>《普通高等学校辅导员队伍建设规定》</a:t>
            </a:r>
            <a:r>
              <a:rPr lang="zh-CN" altLang="en-US">
                <a:solidFill>
                  <a:srgbClr val="44546A"/>
                </a:solidFill>
                <a:latin typeface="+mj-ea"/>
                <a:ea typeface="+mj-ea"/>
                <a:sym typeface="+mn-ea"/>
              </a:rPr>
              <a:t>，学校聘用的在院（系）专职从事大学生日常思想政治教育工作的专职辅导员岗位人员，包括院（系）党委（党总支）副书记、学工组长、团委（团总支）书记等专职工作人员。</a:t>
            </a:r>
            <a:endParaRPr lang="zh-CN" altLang="en-US">
              <a:solidFill>
                <a:srgbClr val="44546A"/>
              </a:solidFill>
              <a:latin typeface="+mj-ea"/>
              <a:ea typeface="+mj-ea"/>
              <a:sym typeface="+mn-ea"/>
            </a:endParaRPr>
          </a:p>
        </p:txBody>
      </p:sp>
      <p:pic>
        <p:nvPicPr>
          <p:cNvPr id="2" name="图片 1"/>
          <p:cNvPicPr>
            <a:picLocks noChangeAspect="1"/>
          </p:cNvPicPr>
          <p:nvPr/>
        </p:nvPicPr>
        <p:blipFill>
          <a:blip r:embed="rId6"/>
          <a:stretch>
            <a:fillRect/>
          </a:stretch>
        </p:blipFill>
        <p:spPr>
          <a:xfrm>
            <a:off x="5116830" y="3313430"/>
            <a:ext cx="6456045" cy="2772410"/>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4067 </a:t>
            </a:r>
            <a:r>
              <a:rPr lang="zh-CN" altLang="en-US" sz="2400" b="1" dirty="0">
                <a:solidFill>
                  <a:schemeClr val="tx2"/>
                </a:solidFill>
                <a:latin typeface="+mj-ea"/>
                <a:ea typeface="+mj-ea"/>
                <a:cs typeface="+mj-ea"/>
                <a:sym typeface="+mn-ea"/>
              </a:rPr>
              <a:t>教职工其他情况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rcRect t="8108"/>
          <a:stretch>
            <a:fillRect/>
          </a:stretch>
        </p:blipFill>
        <p:spPr>
          <a:xfrm>
            <a:off x="338455" y="1263650"/>
            <a:ext cx="6177915" cy="5282565"/>
          </a:xfrm>
          <a:prstGeom prst="rect">
            <a:avLst/>
          </a:prstGeom>
          <a:ln>
            <a:solidFill>
              <a:srgbClr val="44546A"/>
            </a:solidFill>
          </a:ln>
          <a:effectLst>
            <a:outerShdw blurRad="50800" dist="38100" dir="2700000" algn="tl" rotWithShape="0">
              <a:prstClr val="black">
                <a:alpha val="40000"/>
              </a:prstClr>
            </a:outerShdw>
          </a:effectLst>
        </p:spPr>
      </p:pic>
      <p:sp>
        <p:nvSpPr>
          <p:cNvPr id="12" name="矩形 11"/>
          <p:cNvSpPr/>
          <p:nvPr/>
        </p:nvSpPr>
        <p:spPr>
          <a:xfrm>
            <a:off x="3877945" y="3258185"/>
            <a:ext cx="7333615" cy="2798279"/>
          </a:xfrm>
          <a:prstGeom prst="rect">
            <a:avLst/>
          </a:prstGeom>
          <a:solidFill>
            <a:schemeClr val="bg1"/>
          </a:solidFill>
          <a:ln w="9525">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00000"/>
              </a:lnSpc>
              <a:spcBef>
                <a:spcPts val="0"/>
              </a:spcBef>
              <a:spcAft>
                <a:spcPts val="1200"/>
              </a:spcAft>
              <a:buClrTx/>
              <a:buSzTx/>
              <a:buFontTx/>
            </a:pPr>
            <a:r>
              <a:rPr lang="zh-CN" altLang="en-US" b="1">
                <a:solidFill>
                  <a:srgbClr val="FF0000"/>
                </a:solidFill>
                <a:latin typeface="微软雅黑" panose="020B0503020204020204" charset="-122"/>
                <a:ea typeface="微软雅黑" panose="020B0503020204020204" charset="-122"/>
                <a:cs typeface="+mj-ea"/>
                <a:sym typeface="+mn-ea"/>
              </a:rPr>
              <a:t>疑似漏报：</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just" fontAlgn="auto">
              <a:lnSpc>
                <a:spcPct val="100000"/>
              </a:lnSpc>
              <a:spcBef>
                <a:spcPts val="0"/>
              </a:spcBef>
              <a:spcAft>
                <a:spcPts val="1200"/>
              </a:spcAft>
              <a:buChar char="•"/>
            </a:pPr>
            <a:r>
              <a:rPr lang="en-US" altLang="zh-CN">
                <a:solidFill>
                  <a:srgbClr val="044AFA"/>
                </a:solidFill>
                <a:latin typeface="+mj-ea"/>
                <a:ea typeface="+mj-ea"/>
                <a:cs typeface="+mj-ea"/>
                <a:sym typeface="+mn-ea"/>
              </a:rPr>
              <a:t>*</a:t>
            </a:r>
            <a:r>
              <a:rPr lang="zh-CN" altLang="en-US">
                <a:solidFill>
                  <a:srgbClr val="044AFA"/>
                </a:solidFill>
                <a:latin typeface="+mj-ea"/>
                <a:ea typeface="+mj-ea"/>
                <a:cs typeface="+mj-ea"/>
                <a:sym typeface="+mn-ea"/>
              </a:rPr>
              <a:t>XX财经学校（普通本科）</a:t>
            </a:r>
            <a:r>
              <a:rPr lang="zh-CN" altLang="en-US">
                <a:solidFill>
                  <a:srgbClr val="044AFA"/>
                </a:solidFill>
                <a:latin typeface="+mj-ea"/>
                <a:ea typeface="+mj-ea"/>
                <a:cs typeface="+mj-ea"/>
                <a:sym typeface="+mn-ea"/>
              </a:rPr>
              <a:t>：</a:t>
            </a:r>
            <a:r>
              <a:rPr>
                <a:solidFill>
                  <a:srgbClr val="44546A"/>
                </a:solidFill>
                <a:latin typeface="+mj-ea"/>
                <a:ea typeface="+mj-ea"/>
                <a:cs typeface="+mj-ea"/>
                <a:sym typeface="+mn-ea"/>
              </a:rPr>
              <a:t>中共党员134人，共青团员29人，民主党派4人，但其中专任教师中中共党员、共青团员、民主党派皆为0人</a:t>
            </a:r>
            <a:endParaRPr>
              <a:solidFill>
                <a:srgbClr val="44546A"/>
              </a:solidFill>
              <a:latin typeface="+mj-ea"/>
              <a:ea typeface="+mj-ea"/>
              <a:cs typeface="+mj-ea"/>
              <a:sym typeface="+mn-ea"/>
            </a:endParaRPr>
          </a:p>
          <a:p>
            <a:pPr marL="285750" indent="-285750" algn="just" fontAlgn="auto">
              <a:lnSpc>
                <a:spcPct val="100000"/>
              </a:lnSpc>
              <a:spcBef>
                <a:spcPts val="0"/>
              </a:spcBef>
              <a:spcAft>
                <a:spcPts val="1200"/>
              </a:spcAft>
              <a:buChar char="•"/>
            </a:pPr>
            <a:r>
              <a:rPr lang="zh-CN" altLang="en-US">
                <a:solidFill>
                  <a:srgbClr val="044AFA"/>
                </a:solidFill>
                <a:latin typeface="+mj-ea"/>
                <a:ea typeface="+mj-ea"/>
                <a:cs typeface="+mj-ea"/>
                <a:sym typeface="+mn-ea"/>
              </a:rPr>
              <a:t>XX职业教育中心（中职）：</a:t>
            </a:r>
            <a:r>
              <a:rPr lang="zh-CN">
                <a:solidFill>
                  <a:srgbClr val="44546A"/>
                </a:solidFill>
                <a:latin typeface="+mj-ea"/>
                <a:ea typeface="+mj-ea"/>
                <a:cs typeface="+mj-ea"/>
                <a:sym typeface="+mn-ea"/>
              </a:rPr>
              <a:t>过去</a:t>
            </a:r>
            <a:r>
              <a:rPr lang="en-US" altLang="zh-CN">
                <a:solidFill>
                  <a:srgbClr val="44546A"/>
                </a:solidFill>
                <a:latin typeface="+mj-ea"/>
                <a:ea typeface="+mj-ea"/>
                <a:cs typeface="+mj-ea"/>
                <a:sym typeface="+mn-ea"/>
              </a:rPr>
              <a:t>3</a:t>
            </a:r>
            <a:r>
              <a:rPr lang="zh-CN" altLang="en-US">
                <a:solidFill>
                  <a:srgbClr val="44546A"/>
                </a:solidFill>
                <a:latin typeface="+mj-ea"/>
                <a:ea typeface="+mj-ea"/>
                <a:cs typeface="+mj-ea"/>
                <a:sym typeface="+mn-ea"/>
              </a:rPr>
              <a:t>年教职工</a:t>
            </a:r>
            <a:r>
              <a:rPr>
                <a:solidFill>
                  <a:srgbClr val="44546A"/>
                </a:solidFill>
                <a:latin typeface="+mj-ea"/>
                <a:ea typeface="+mj-ea"/>
                <a:cs typeface="+mj-ea"/>
                <a:sym typeface="+mn-ea"/>
              </a:rPr>
              <a:t>29岁以下专任教师分别有33人、26人、45人，</a:t>
            </a:r>
            <a:r>
              <a:rPr lang="zh-CN">
                <a:solidFill>
                  <a:srgbClr val="44546A"/>
                </a:solidFill>
                <a:latin typeface="+mj-ea"/>
                <a:ea typeface="+mj-ea"/>
                <a:cs typeface="+mj-ea"/>
                <a:sym typeface="+mn-ea"/>
              </a:rPr>
              <a:t>但共青</a:t>
            </a:r>
            <a:r>
              <a:rPr>
                <a:solidFill>
                  <a:srgbClr val="44546A"/>
                </a:solidFill>
                <a:latin typeface="+mj-ea"/>
                <a:ea typeface="+mj-ea"/>
                <a:cs typeface="+mj-ea"/>
                <a:sym typeface="+mn-ea"/>
              </a:rPr>
              <a:t>团员</a:t>
            </a:r>
            <a:r>
              <a:rPr lang="zh-CN">
                <a:solidFill>
                  <a:srgbClr val="44546A"/>
                </a:solidFill>
                <a:latin typeface="+mj-ea"/>
                <a:ea typeface="+mj-ea"/>
                <a:cs typeface="+mj-ea"/>
                <a:sym typeface="+mn-ea"/>
              </a:rPr>
              <a:t>为</a:t>
            </a:r>
            <a:r>
              <a:rPr lang="en-US" altLang="zh-CN">
                <a:solidFill>
                  <a:srgbClr val="44546A"/>
                </a:solidFill>
                <a:latin typeface="+mj-ea"/>
                <a:ea typeface="+mj-ea"/>
                <a:cs typeface="+mj-ea"/>
                <a:sym typeface="+mn-ea"/>
              </a:rPr>
              <a:t>0</a:t>
            </a:r>
            <a:r>
              <a:rPr lang="zh-CN" altLang="en-US">
                <a:solidFill>
                  <a:srgbClr val="44546A"/>
                </a:solidFill>
                <a:latin typeface="+mj-ea"/>
                <a:ea typeface="+mj-ea"/>
                <a:cs typeface="+mj-ea"/>
                <a:sym typeface="+mn-ea"/>
              </a:rPr>
              <a:t>。2023年中共党员36人均为专任教师，行政及其他人员中党员为</a:t>
            </a:r>
            <a:r>
              <a:rPr lang="en-US" altLang="zh-CN">
                <a:solidFill>
                  <a:srgbClr val="44546A"/>
                </a:solidFill>
                <a:latin typeface="+mj-ea"/>
                <a:ea typeface="+mj-ea"/>
                <a:cs typeface="+mj-ea"/>
                <a:sym typeface="+mn-ea"/>
              </a:rPr>
              <a:t>0</a:t>
            </a:r>
            <a:endParaRPr lang="en-US" altLang="zh-CN">
              <a:solidFill>
                <a:srgbClr val="44546A"/>
              </a:solidFill>
              <a:latin typeface="+mj-ea"/>
              <a:ea typeface="+mj-ea"/>
              <a:cs typeface="+mj-ea"/>
              <a:sym typeface="+mn-ea"/>
            </a:endParaRPr>
          </a:p>
          <a:p>
            <a:pPr marL="285750" indent="-285750" algn="just" fontAlgn="auto">
              <a:lnSpc>
                <a:spcPct val="100000"/>
              </a:lnSpc>
              <a:spcBef>
                <a:spcPts val="0"/>
              </a:spcBef>
              <a:spcAft>
                <a:spcPts val="1200"/>
              </a:spcAft>
              <a:buChar char="•"/>
            </a:pPr>
            <a:r>
              <a:rPr lang="en-US" altLang="zh-CN">
                <a:solidFill>
                  <a:srgbClr val="044AFA"/>
                </a:solidFill>
                <a:latin typeface="+mj-ea"/>
                <a:ea typeface="+mj-ea"/>
                <a:cs typeface="+mj-ea"/>
                <a:sym typeface="+mn-ea"/>
              </a:rPr>
              <a:t>XX学校（中职）</a:t>
            </a:r>
            <a:r>
              <a:rPr lang="zh-CN" altLang="en-US">
                <a:solidFill>
                  <a:srgbClr val="044AFA"/>
                </a:solidFill>
                <a:latin typeface="+mj-ea"/>
                <a:ea typeface="+mj-ea"/>
                <a:cs typeface="+mj-ea"/>
                <a:sym typeface="+mn-ea"/>
              </a:rPr>
              <a:t>：</a:t>
            </a:r>
            <a:r>
              <a:rPr lang="en-US" altLang="zh-CN">
                <a:solidFill>
                  <a:srgbClr val="44546A"/>
                </a:solidFill>
                <a:latin typeface="+mj-ea"/>
                <a:ea typeface="+mj-ea"/>
                <a:cs typeface="+mj-ea"/>
                <a:sym typeface="+mn-ea"/>
              </a:rPr>
              <a:t>2021年专任教师29岁以下11人，无团员</a:t>
            </a:r>
            <a:endParaRPr lang="en-US" altLang="zh-CN">
              <a:solidFill>
                <a:srgbClr val="44546A"/>
              </a:solidFill>
              <a:latin typeface="+mj-ea"/>
              <a:ea typeface="+mj-ea"/>
              <a:cs typeface="+mj-ea"/>
              <a:sym typeface="+mn-ea"/>
            </a:endParaRPr>
          </a:p>
        </p:txBody>
      </p:sp>
      <p:sp>
        <p:nvSpPr>
          <p:cNvPr id="10" name="圆角矩形 9"/>
          <p:cNvSpPr/>
          <p:nvPr/>
        </p:nvSpPr>
        <p:spPr>
          <a:xfrm>
            <a:off x="6656070" y="1263650"/>
            <a:ext cx="4555501" cy="1708785"/>
          </a:xfrm>
          <a:prstGeom prst="roundRect">
            <a:avLst>
              <a:gd name="adj" fmla="val 976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中共党员、共青团员</a:t>
            </a:r>
            <a:r>
              <a:rPr lang="zh-CN" altLang="en-US">
                <a:solidFill>
                  <a:srgbClr val="44546A"/>
                </a:solidFill>
                <a:latin typeface="+mj-ea"/>
                <a:ea typeface="+mj-ea"/>
                <a:sym typeface="+mn-ea"/>
              </a:rPr>
              <a:t>按照人事关系和组织关系均在学校进行填报。对于既有中共党员身份又有共青团员身份的教职工按照实际要分别统计。</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2"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4068 </a:t>
            </a:r>
            <a:r>
              <a:rPr lang="zh-CN" altLang="en-US" sz="2400" b="1" dirty="0">
                <a:solidFill>
                  <a:schemeClr val="tx2"/>
                </a:solidFill>
                <a:latin typeface="+mj-ea"/>
                <a:ea typeface="+mj-ea"/>
                <a:cs typeface="+mj-ea"/>
                <a:sym typeface="+mn-ea"/>
              </a:rPr>
              <a:t>专任教师接受培训情况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691515" y="1317625"/>
            <a:ext cx="6537325" cy="5130800"/>
          </a:xfrm>
          <a:prstGeom prst="rect">
            <a:avLst/>
          </a:prstGeom>
        </p:spPr>
      </p:pic>
      <p:sp>
        <p:nvSpPr>
          <p:cNvPr id="10" name="圆角矩形 9"/>
          <p:cNvSpPr/>
          <p:nvPr/>
        </p:nvSpPr>
        <p:spPr>
          <a:xfrm>
            <a:off x="4422775" y="1501140"/>
            <a:ext cx="6953885" cy="103251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接受过培训专任教师</a:t>
            </a:r>
            <a:r>
              <a:rPr lang="zh-CN" altLang="en-US">
                <a:solidFill>
                  <a:srgbClr val="44546A"/>
                </a:solidFill>
                <a:latin typeface="+mj-ea"/>
                <a:ea typeface="+mj-ea"/>
                <a:sym typeface="+mn-ea"/>
              </a:rPr>
              <a:t>是指上学年内教师参加各级教育行政部门和学校组织的，或经教育行政部门认可企事业单位及社会团体组织的各类培训的人数。包括集中培训、远程培训和跟岗实践。</a:t>
            </a:r>
            <a:endParaRPr lang="zh-CN" altLang="en-US">
              <a:solidFill>
                <a:srgbClr val="44546A"/>
              </a:solidFill>
              <a:latin typeface="+mj-ea"/>
              <a:ea typeface="+mj-ea"/>
              <a:sym typeface="+mn-ea"/>
            </a:endParaRPr>
          </a:p>
        </p:txBody>
      </p:sp>
      <p:sp>
        <p:nvSpPr>
          <p:cNvPr id="5" name="圆角矩形 4"/>
          <p:cNvSpPr/>
          <p:nvPr/>
        </p:nvSpPr>
        <p:spPr>
          <a:xfrm>
            <a:off x="4422775" y="2654935"/>
            <a:ext cx="6953885" cy="100330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学时</a:t>
            </a:r>
            <a:r>
              <a:rPr lang="zh-CN" altLang="en-US">
                <a:solidFill>
                  <a:srgbClr val="44546A"/>
                </a:solidFill>
                <a:latin typeface="+mj-ea"/>
                <a:ea typeface="+mj-ea"/>
                <a:sym typeface="+mn-ea"/>
              </a:rPr>
              <a:t>是指参加培训完成学业，考核合格，可取得培训结业证明的每位学员的学时。可按照学时为45分钟，每天最多计8学时换算。不足45分钟不予换算学时。</a:t>
            </a:r>
            <a:endParaRPr lang="zh-CN" altLang="en-US">
              <a:solidFill>
                <a:srgbClr val="44546A"/>
              </a:solidFill>
              <a:latin typeface="+mj-ea"/>
              <a:ea typeface="+mj-ea"/>
              <a:sym typeface="+mn-ea"/>
            </a:endParaRPr>
          </a:p>
        </p:txBody>
      </p:sp>
      <p:sp>
        <p:nvSpPr>
          <p:cNvPr id="6" name="圆角矩形 5"/>
          <p:cNvSpPr/>
          <p:nvPr/>
        </p:nvSpPr>
        <p:spPr>
          <a:xfrm>
            <a:off x="4422140" y="3903345"/>
            <a:ext cx="6953885" cy="56324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专任教师接受培训情况以学校行政记录为准。</a:t>
            </a:r>
            <a:endParaRPr lang="zh-CN" altLang="en-US">
              <a:solidFill>
                <a:srgbClr val="44546A"/>
              </a:solidFill>
              <a:latin typeface="+mj-ea"/>
              <a:ea typeface="+mj-ea"/>
              <a:sym typeface="+mn-ea"/>
            </a:endParaRPr>
          </a:p>
        </p:txBody>
      </p:sp>
      <p:sp>
        <p:nvSpPr>
          <p:cNvPr id="2" name="圆角矩形 1"/>
          <p:cNvSpPr/>
          <p:nvPr/>
        </p:nvSpPr>
        <p:spPr>
          <a:xfrm>
            <a:off x="4422775" y="5918200"/>
            <a:ext cx="6954520" cy="524510"/>
          </a:xfrm>
          <a:prstGeom prst="roundRect">
            <a:avLst>
              <a:gd name="adj" fmla="val 105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同一人参加多层次培训如何统计？</a:t>
            </a:r>
            <a:endParaRPr lang="zh-CN" altLang="en-US">
              <a:solidFill>
                <a:srgbClr val="44546A"/>
              </a:solidFill>
              <a:latin typeface="+mj-ea"/>
              <a:ea typeface="+mj-ea"/>
              <a:sym typeface="+mn-ea"/>
            </a:endParaRPr>
          </a:p>
        </p:txBody>
      </p:sp>
      <p:grpSp>
        <p:nvGrpSpPr>
          <p:cNvPr id="7" name="组合 6"/>
          <p:cNvGrpSpPr/>
          <p:nvPr/>
        </p:nvGrpSpPr>
        <p:grpSpPr>
          <a:xfrm>
            <a:off x="4422775" y="4692650"/>
            <a:ext cx="6955155" cy="1106170"/>
            <a:chOff x="6965" y="7390"/>
            <a:chExt cx="10953" cy="1742"/>
          </a:xfrm>
        </p:grpSpPr>
        <p:pic>
          <p:nvPicPr>
            <p:cNvPr id="15" name="图片 14" descr="问号"/>
            <p:cNvPicPr>
              <a:picLocks noChangeAspect="1"/>
            </p:cNvPicPr>
            <p:nvPr/>
          </p:nvPicPr>
          <p:blipFill>
            <a:blip r:embed="rId5"/>
            <a:stretch>
              <a:fillRect/>
            </a:stretch>
          </p:blipFill>
          <p:spPr>
            <a:xfrm>
              <a:off x="6965" y="7390"/>
              <a:ext cx="757" cy="757"/>
            </a:xfrm>
            <a:prstGeom prst="rect">
              <a:avLst/>
            </a:prstGeom>
          </p:spPr>
        </p:pic>
        <p:sp>
          <p:nvSpPr>
            <p:cNvPr id="8" name="圆角矩形 7"/>
            <p:cNvSpPr/>
            <p:nvPr/>
          </p:nvSpPr>
          <p:spPr>
            <a:xfrm>
              <a:off x="6966" y="8334"/>
              <a:ext cx="10952" cy="799"/>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同一人参加同层次、多个项目的培训如何统计？</a:t>
              </a:r>
              <a:endParaRPr lang="zh-CN" altLang="en-US">
                <a:solidFill>
                  <a:srgbClr val="44546A"/>
                </a:solidFill>
                <a:latin typeface="+mj-ea"/>
                <a:ea typeface="+mj-ea"/>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5" grpId="0" bldLvl="0" animBg="1"/>
      <p:bldP spid="5" grpId="1" animBg="1"/>
      <p:bldP spid="6" grpId="0" bldLvl="0" animBg="1"/>
      <p:bldP spid="6" grpId="1" animBg="1"/>
      <p:bldP spid="2" grpId="0" bldLvl="0" animBg="1"/>
      <p:bldP spid="2" grpId="1" animBg="1"/>
      <p:bldP spid="10" grpId="2" animBg="1"/>
      <p:bldP spid="5" grpId="2" animBg="1"/>
      <p:bldP spid="6" grpId="2"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4068 </a:t>
            </a:r>
            <a:r>
              <a:rPr lang="zh-CN" altLang="en-US" sz="2400" b="1" dirty="0">
                <a:solidFill>
                  <a:schemeClr val="tx2"/>
                </a:solidFill>
                <a:latin typeface="+mj-ea"/>
                <a:ea typeface="+mj-ea"/>
                <a:cs typeface="+mj-ea"/>
                <a:sym typeface="+mn-ea"/>
              </a:rPr>
              <a:t>专任教师接受培训情况</a:t>
            </a:r>
            <a:endParaRPr lang="zh-CN" altLang="en-US" sz="2400" b="1" dirty="0">
              <a:solidFill>
                <a:schemeClr val="tx2"/>
              </a:solidFill>
              <a:latin typeface="+mj-ea"/>
              <a:ea typeface="+mj-ea"/>
              <a:cs typeface="+mj-ea"/>
              <a:sym typeface="+mn-ea"/>
            </a:endParaRPr>
          </a:p>
        </p:txBody>
      </p:sp>
      <p:sp>
        <p:nvSpPr>
          <p:cNvPr id="7" name="矩形 6"/>
          <p:cNvSpPr/>
          <p:nvPr/>
        </p:nvSpPr>
        <p:spPr>
          <a:xfrm>
            <a:off x="597218" y="2980392"/>
            <a:ext cx="10996295" cy="1164672"/>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0"/>
              </a:spcBef>
              <a:buClrTx/>
              <a:buSzTx/>
              <a:buFontTx/>
            </a:pPr>
            <a:r>
              <a:rPr lang="zh-CN" altLang="en-US" b="1">
                <a:solidFill>
                  <a:srgbClr val="FF0000"/>
                </a:solidFill>
                <a:latin typeface="微软雅黑" panose="020B0503020204020204" charset="-122"/>
                <a:ea typeface="微软雅黑" panose="020B0503020204020204" charset="-122"/>
                <a:cs typeface="+mj-ea"/>
                <a:sym typeface="+mn-ea"/>
              </a:rPr>
              <a:t>数据变化较大：</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fontAlgn="auto">
              <a:spcBef>
                <a:spcPts val="0"/>
              </a:spcBef>
              <a:buClrTx/>
              <a:buSzTx/>
              <a:buFontTx/>
              <a:buChar char="•"/>
            </a:pPr>
            <a:r>
              <a:rPr lang="zh-CN" altLang="en-US">
                <a:solidFill>
                  <a:srgbClr val="044AFA"/>
                </a:solidFill>
                <a:latin typeface="+mj-ea"/>
                <a:ea typeface="+mj-ea"/>
                <a:cs typeface="+mj-ea"/>
                <a:sym typeface="+mn-ea"/>
              </a:rPr>
              <a:t>XX大学附属中学：</a:t>
            </a:r>
            <a:r>
              <a:rPr>
                <a:solidFill>
                  <a:srgbClr val="44546A"/>
                </a:solidFill>
                <a:latin typeface="+mj-ea"/>
                <a:ea typeface="+mj-ea"/>
                <a:cs typeface="+mj-ea"/>
                <a:sym typeface="+mn-ea"/>
              </a:rPr>
              <a:t>2022年参加国家培训的专任教师184人，2023年为0人</a:t>
            </a:r>
            <a:r>
              <a:rPr lang="zh-CN">
                <a:solidFill>
                  <a:srgbClr val="44546A"/>
                </a:solidFill>
                <a:latin typeface="+mj-ea"/>
                <a:ea typeface="+mj-ea"/>
                <a:cs typeface="+mj-ea"/>
                <a:sym typeface="+mn-ea"/>
              </a:rPr>
              <a:t>。</a:t>
            </a:r>
            <a:endParaRPr lang="zh-CN">
              <a:solidFill>
                <a:srgbClr val="44546A"/>
              </a:solidFill>
              <a:latin typeface="+mj-ea"/>
              <a:ea typeface="+mj-ea"/>
              <a:cs typeface="+mj-ea"/>
              <a:sym typeface="+mn-ea"/>
            </a:endParaRPr>
          </a:p>
          <a:p>
            <a:pPr marL="285750" indent="-285750" algn="l">
              <a:buChar char="•"/>
            </a:pPr>
            <a:r>
              <a:rPr lang="zh-CN" altLang="en-US">
                <a:solidFill>
                  <a:srgbClr val="044AFA"/>
                </a:solidFill>
                <a:latin typeface="+mj-ea"/>
                <a:ea typeface="+mj-ea"/>
                <a:cs typeface="+mj-ea"/>
                <a:sym typeface="+mn-ea"/>
              </a:rPr>
              <a:t>XX大学：</a:t>
            </a:r>
            <a:r>
              <a:rPr>
                <a:solidFill>
                  <a:srgbClr val="44546A"/>
                </a:solidFill>
                <a:latin typeface="+mj-ea"/>
                <a:ea typeface="+mj-ea"/>
                <a:cs typeface="+mj-ea"/>
                <a:sym typeface="+mn-ea"/>
              </a:rPr>
              <a:t>2023年</a:t>
            </a:r>
            <a:r>
              <a:rPr lang="zh-CN" altLang="en-US">
                <a:solidFill>
                  <a:srgbClr val="44546A"/>
                </a:solidFill>
                <a:latin typeface="+mj-ea"/>
                <a:ea typeface="+mj-ea"/>
                <a:cs typeface="+mj-ea"/>
                <a:sym typeface="+mn-ea"/>
              </a:rPr>
              <a:t>参加</a:t>
            </a:r>
            <a:r>
              <a:rPr>
                <a:solidFill>
                  <a:srgbClr val="44546A"/>
                </a:solidFill>
                <a:latin typeface="+mj-ea"/>
                <a:ea typeface="+mj-ea"/>
                <a:cs typeface="+mj-ea"/>
                <a:sym typeface="+mn-ea"/>
              </a:rPr>
              <a:t>国家级培训项目2</a:t>
            </a:r>
            <a:r>
              <a:rPr lang="zh-CN">
                <a:solidFill>
                  <a:srgbClr val="44546A"/>
                </a:solidFill>
                <a:latin typeface="+mj-ea"/>
                <a:ea typeface="+mj-ea"/>
                <a:cs typeface="+mj-ea"/>
                <a:sym typeface="+mn-ea"/>
              </a:rPr>
              <a:t>人</a:t>
            </a:r>
            <a:r>
              <a:rPr>
                <a:solidFill>
                  <a:srgbClr val="44546A"/>
                </a:solidFill>
                <a:latin typeface="+mj-ea"/>
                <a:ea typeface="+mj-ea"/>
                <a:cs typeface="+mj-ea"/>
                <a:sym typeface="+mn-ea"/>
              </a:rPr>
              <a:t>，2022年37</a:t>
            </a:r>
            <a:r>
              <a:rPr lang="zh-CN">
                <a:solidFill>
                  <a:srgbClr val="44546A"/>
                </a:solidFill>
                <a:latin typeface="+mj-ea"/>
                <a:ea typeface="+mj-ea"/>
                <a:cs typeface="+mj-ea"/>
                <a:sym typeface="+mn-ea"/>
              </a:rPr>
              <a:t>人</a:t>
            </a:r>
            <a:r>
              <a:rPr>
                <a:solidFill>
                  <a:srgbClr val="44546A"/>
                </a:solidFill>
                <a:latin typeface="+mj-ea"/>
                <a:ea typeface="+mj-ea"/>
                <a:cs typeface="+mj-ea"/>
                <a:sym typeface="+mn-ea"/>
              </a:rPr>
              <a:t>，2021年234</a:t>
            </a:r>
            <a:r>
              <a:rPr lang="zh-CN">
                <a:solidFill>
                  <a:srgbClr val="44546A"/>
                </a:solidFill>
                <a:latin typeface="+mj-ea"/>
                <a:ea typeface="+mj-ea"/>
                <a:cs typeface="+mj-ea"/>
                <a:sym typeface="+mn-ea"/>
              </a:rPr>
              <a:t>人。</a:t>
            </a:r>
            <a:endParaRPr lang="en-US" altLang="zh-CN">
              <a:solidFill>
                <a:srgbClr val="44546A"/>
              </a:solidFill>
              <a:latin typeface="+mj-ea"/>
              <a:ea typeface="+mj-ea"/>
              <a:cs typeface="+mj-ea"/>
              <a:sym typeface="+mn-ea"/>
            </a:endParaRPr>
          </a:p>
        </p:txBody>
      </p:sp>
      <p:sp>
        <p:nvSpPr>
          <p:cNvPr id="2" name="文本框 1"/>
          <p:cNvSpPr txBox="1"/>
          <p:nvPr/>
        </p:nvSpPr>
        <p:spPr>
          <a:xfrm>
            <a:off x="597205" y="1314433"/>
            <a:ext cx="10997551" cy="1559285"/>
          </a:xfrm>
          <a:prstGeom prst="rect">
            <a:avLst/>
          </a:prstGeom>
          <a:noFill/>
        </p:spPr>
        <p:txBody>
          <a:bodyPr wrap="square" rtlCol="0" anchor="t">
            <a:noAutofit/>
          </a:bodyPr>
          <a:p>
            <a:pPr algn="l">
              <a:lnSpc>
                <a:spcPct val="120000"/>
              </a:lnSpc>
              <a:spcBef>
                <a:spcPts val="1200"/>
              </a:spcBef>
            </a:pPr>
            <a:r>
              <a:rPr lang="zh-CN" altLang="en-US" b="1">
                <a:solidFill>
                  <a:srgbClr val="FF0000"/>
                </a:solidFill>
                <a:latin typeface="微软雅黑" panose="020B0503020204020204" charset="-122"/>
                <a:ea typeface="微软雅黑" panose="020B0503020204020204" charset="-122"/>
                <a:cs typeface="+mj-ea"/>
                <a:sym typeface="+mn-ea"/>
              </a:rPr>
              <a:t>关联数据不匹配：</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a:lnSpc>
                <a:spcPct val="100000"/>
              </a:lnSpc>
              <a:buChar char="•"/>
            </a:pPr>
            <a:r>
              <a:rPr lang="en-US" altLang="zh-CN">
                <a:solidFill>
                  <a:srgbClr val="044AFA"/>
                </a:solidFill>
                <a:latin typeface="+mj-ea"/>
                <a:ea typeface="+mj-ea"/>
                <a:cs typeface="+mj-ea"/>
                <a:sym typeface="+mn-ea"/>
              </a:rPr>
              <a:t>*</a:t>
            </a:r>
            <a:r>
              <a:rPr lang="zh-CN" altLang="en-US">
                <a:solidFill>
                  <a:srgbClr val="044AFA"/>
                </a:solidFill>
                <a:latin typeface="+mj-ea"/>
                <a:ea typeface="+mj-ea"/>
                <a:cs typeface="+mj-ea"/>
                <a:sym typeface="+mn-ea"/>
              </a:rPr>
              <a:t>XX小学</a:t>
            </a:r>
            <a:r>
              <a:rPr lang="zh-CN" altLang="en-US">
                <a:solidFill>
                  <a:srgbClr val="044AFA"/>
                </a:solidFill>
                <a:latin typeface="+mj-ea"/>
                <a:ea typeface="+mj-ea"/>
                <a:cs typeface="+mj-ea"/>
                <a:sym typeface="+mn-ea"/>
              </a:rPr>
              <a:t>、XX中心学校：</a:t>
            </a:r>
            <a:r>
              <a:rPr lang="zh-CN" altLang="en-US" b="1">
                <a:solidFill>
                  <a:srgbClr val="44546A"/>
                </a:solidFill>
                <a:latin typeface="+mj-ea"/>
                <a:ea typeface="+mj-ea"/>
                <a:cs typeface="+mj-ea"/>
                <a:sym typeface="+mn-ea"/>
              </a:rPr>
              <a:t>培训机构层级</a:t>
            </a:r>
            <a:r>
              <a:rPr lang="zh-CN" altLang="en-US">
                <a:solidFill>
                  <a:srgbClr val="44546A"/>
                </a:solidFill>
                <a:latin typeface="+mj-ea"/>
                <a:ea typeface="+mj-ea"/>
                <a:cs typeface="+mj-ea"/>
                <a:sym typeface="+mn-ea"/>
              </a:rPr>
              <a:t>与</a:t>
            </a:r>
            <a:r>
              <a:rPr lang="zh-CN" altLang="en-US" b="1">
                <a:solidFill>
                  <a:srgbClr val="44546A"/>
                </a:solidFill>
                <a:latin typeface="+mj-ea"/>
                <a:ea typeface="+mj-ea"/>
                <a:cs typeface="+mj-ea"/>
                <a:sym typeface="+mn-ea"/>
              </a:rPr>
              <a:t>举办者</a:t>
            </a:r>
            <a:r>
              <a:rPr lang="zh-CN" altLang="en-US">
                <a:solidFill>
                  <a:srgbClr val="44546A"/>
                </a:solidFill>
                <a:latin typeface="+mj-ea"/>
                <a:ea typeface="+mj-ea"/>
                <a:cs typeface="+mj-ea"/>
                <a:sym typeface="+mn-ea"/>
              </a:rPr>
              <a:t>不匹配：学校</a:t>
            </a:r>
            <a:r>
              <a:rPr>
                <a:solidFill>
                  <a:srgbClr val="44546A"/>
                </a:solidFill>
                <a:latin typeface="+mj-ea"/>
                <a:ea typeface="+mj-ea"/>
                <a:cs typeface="+mj-ea"/>
                <a:sym typeface="+mn-ea"/>
              </a:rPr>
              <a:t>是县级教育部门举办的小学，但无地级、县级教师培训</a:t>
            </a:r>
            <a:r>
              <a:rPr lang="zh-CN">
                <a:solidFill>
                  <a:srgbClr val="44546A"/>
                </a:solidFill>
                <a:latin typeface="+mj-ea"/>
                <a:ea typeface="+mj-ea"/>
                <a:cs typeface="+mj-ea"/>
                <a:sym typeface="+mn-ea"/>
              </a:rPr>
              <a:t>。</a:t>
            </a:r>
            <a:endParaRPr lang="zh-CN">
              <a:solidFill>
                <a:srgbClr val="44546A"/>
              </a:solidFill>
              <a:latin typeface="+mj-ea"/>
              <a:ea typeface="+mj-ea"/>
              <a:cs typeface="+mj-ea"/>
              <a:sym typeface="+mn-ea"/>
            </a:endParaRPr>
          </a:p>
          <a:p>
            <a:pPr marL="285750" indent="-285750" algn="l">
              <a:lnSpc>
                <a:spcPct val="100000"/>
              </a:lnSpc>
              <a:buChar char="•"/>
            </a:pPr>
            <a:r>
              <a:rPr lang="en-US" altLang="zh-CN">
                <a:solidFill>
                  <a:srgbClr val="044AFA"/>
                </a:solidFill>
                <a:latin typeface="+mj-ea"/>
                <a:ea typeface="+mj-ea"/>
                <a:cs typeface="+mj-ea"/>
                <a:sym typeface="+mn-ea"/>
              </a:rPr>
              <a:t>*</a:t>
            </a:r>
            <a:r>
              <a:rPr lang="zh-CN">
                <a:solidFill>
                  <a:srgbClr val="044AFA"/>
                </a:solidFill>
                <a:latin typeface="+mj-ea"/>
                <a:ea typeface="+mj-ea"/>
                <a:cs typeface="+mj-ea"/>
                <a:sym typeface="+mn-ea"/>
              </a:rPr>
              <a:t>XX学院（普通高校）</a:t>
            </a:r>
            <a:r>
              <a:rPr lang="zh-CN">
                <a:solidFill>
                  <a:srgbClr val="044AFA"/>
                </a:solidFill>
                <a:latin typeface="+mj-ea"/>
                <a:ea typeface="+mj-ea"/>
                <a:cs typeface="+mj-ea"/>
                <a:sym typeface="+mn-ea"/>
              </a:rPr>
              <a:t>：</a:t>
            </a:r>
            <a:r>
              <a:rPr lang="zh-CN" altLang="en-US" b="1">
                <a:solidFill>
                  <a:srgbClr val="44546A"/>
                </a:solidFill>
                <a:latin typeface="+mj-ea"/>
                <a:ea typeface="+mj-ea"/>
                <a:cs typeface="+mj-ea"/>
                <a:sym typeface="+mn-ea"/>
              </a:rPr>
              <a:t>培训机构层级</a:t>
            </a:r>
            <a:r>
              <a:rPr lang="zh-CN" altLang="en-US">
                <a:solidFill>
                  <a:srgbClr val="44546A"/>
                </a:solidFill>
                <a:latin typeface="+mj-ea"/>
                <a:ea typeface="+mj-ea"/>
                <a:cs typeface="+mj-ea"/>
                <a:sym typeface="+mn-ea"/>
              </a:rPr>
              <a:t>与</a:t>
            </a:r>
            <a:r>
              <a:rPr lang="zh-CN" altLang="en-US" b="1">
                <a:solidFill>
                  <a:srgbClr val="44546A"/>
                </a:solidFill>
                <a:latin typeface="+mj-ea"/>
                <a:ea typeface="+mj-ea"/>
                <a:cs typeface="+mj-ea"/>
                <a:sym typeface="+mn-ea"/>
              </a:rPr>
              <a:t>新增专任教师</a:t>
            </a:r>
            <a:r>
              <a:rPr lang="zh-CN" altLang="en-US">
                <a:solidFill>
                  <a:srgbClr val="44546A"/>
                </a:solidFill>
                <a:latin typeface="+mj-ea"/>
                <a:ea typeface="+mj-ea"/>
                <a:cs typeface="+mj-ea"/>
                <a:sym typeface="+mn-ea"/>
              </a:rPr>
              <a:t>不匹配：近</a:t>
            </a:r>
            <a:r>
              <a:rPr lang="en-US" altLang="zh-CN">
                <a:solidFill>
                  <a:srgbClr val="44546A"/>
                </a:solidFill>
                <a:latin typeface="+mj-ea"/>
                <a:ea typeface="+mj-ea"/>
                <a:cs typeface="+mj-ea"/>
                <a:sym typeface="+mn-ea"/>
              </a:rPr>
              <a:t>3</a:t>
            </a:r>
            <a:r>
              <a:rPr lang="zh-CN" altLang="en-US">
                <a:solidFill>
                  <a:srgbClr val="44546A"/>
                </a:solidFill>
                <a:latin typeface="+mj-ea"/>
                <a:ea typeface="+mj-ea"/>
                <a:cs typeface="+mj-ea"/>
                <a:sym typeface="+mn-ea"/>
              </a:rPr>
              <a:t>年</a:t>
            </a:r>
            <a:r>
              <a:rPr lang="zh-CN">
                <a:solidFill>
                  <a:srgbClr val="44546A"/>
                </a:solidFill>
                <a:latin typeface="+mj-ea"/>
                <a:ea typeface="+mj-ea"/>
                <a:cs typeface="+mj-ea"/>
                <a:sym typeface="+mn-ea"/>
              </a:rPr>
              <a:t>新增专任教师分别为65人、57人、78人，但参加校级培训分别为16人、3人、69人。</a:t>
            </a:r>
            <a:endParaRPr lang="zh-CN" altLang="en-US" b="1">
              <a:solidFill>
                <a:srgbClr val="FF0000"/>
              </a:solidFill>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srcRect t="21123"/>
          <a:stretch>
            <a:fillRect/>
          </a:stretch>
        </p:blipFill>
        <p:spPr>
          <a:xfrm>
            <a:off x="259080" y="1317625"/>
            <a:ext cx="6200140" cy="5481955"/>
          </a:xfrm>
          <a:prstGeom prst="rect">
            <a:avLst/>
          </a:prstGeom>
          <a:ln>
            <a:solidFill>
              <a:srgbClr val="44546A"/>
            </a:solidFill>
          </a:ln>
          <a:effectLst>
            <a:outerShdw blurRad="50800" dist="38100" dir="2700000" algn="tl" rotWithShape="0">
              <a:prstClr val="black">
                <a:alpha val="40000"/>
              </a:prstClr>
            </a:outerShdw>
          </a:effectLst>
        </p:spPr>
      </p:pic>
      <p:sp>
        <p:nvSpPr>
          <p:cNvPr id="36" name="文本框 6"/>
          <p:cNvSpPr txBox="1"/>
          <p:nvPr>
            <p:custDataLst>
              <p:tags r:id="rId4"/>
            </p:custDataLst>
          </p:nvPr>
        </p:nvSpPr>
        <p:spPr>
          <a:xfrm>
            <a:off x="811530" y="524510"/>
            <a:ext cx="10481945" cy="58356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200" b="1" dirty="0">
                <a:solidFill>
                  <a:srgbClr val="044AFA"/>
                </a:solidFill>
                <a:latin typeface="+mj-ea"/>
                <a:ea typeface="+mj-ea"/>
                <a:cs typeface="+mj-ea"/>
                <a:sym typeface="+mn-ea"/>
              </a:rPr>
              <a:t>5</a:t>
            </a:r>
            <a:r>
              <a:rPr lang="en-US" altLang="zh-CN" sz="2400" b="1" dirty="0">
                <a:solidFill>
                  <a:schemeClr val="tx2"/>
                </a:solidFill>
                <a:latin typeface="+mj-ea"/>
                <a:ea typeface="+mj-ea"/>
                <a:cs typeface="+mj-ea"/>
                <a:sym typeface="+mn-ea"/>
              </a:rPr>
              <a:t>169 </a:t>
            </a:r>
            <a:r>
              <a:rPr lang="zh-CN" altLang="en-US" sz="2400" b="1" dirty="0">
                <a:solidFill>
                  <a:schemeClr val="tx2"/>
                </a:solidFill>
                <a:latin typeface="+mj-ea"/>
                <a:ea typeface="+mj-ea"/>
                <a:cs typeface="+mj-ea"/>
                <a:sym typeface="+mn-ea"/>
              </a:rPr>
              <a:t>幼儿园校舍情况</a:t>
            </a:r>
            <a:endParaRPr lang="zh-CN" altLang="en-US" sz="2400" b="1" dirty="0">
              <a:solidFill>
                <a:schemeClr val="tx2"/>
              </a:solidFill>
              <a:latin typeface="+mj-ea"/>
              <a:ea typeface="+mj-ea"/>
              <a:cs typeface="+mj-ea"/>
              <a:sym typeface="+mn-ea"/>
            </a:endParaRPr>
          </a:p>
        </p:txBody>
      </p:sp>
      <p:sp>
        <p:nvSpPr>
          <p:cNvPr id="11" name="线形标注 2(带边框和强调线) 10"/>
          <p:cNvSpPr/>
          <p:nvPr/>
        </p:nvSpPr>
        <p:spPr>
          <a:xfrm>
            <a:off x="3295015" y="1684655"/>
            <a:ext cx="8373745" cy="741680"/>
          </a:xfrm>
          <a:prstGeom prst="accentBorderCallout2">
            <a:avLst>
              <a:gd name="adj1" fmla="val 18750"/>
              <a:gd name="adj2" fmla="val -8333"/>
              <a:gd name="adj3" fmla="val 18760"/>
              <a:gd name="adj4" fmla="val -14463"/>
              <a:gd name="adj5" fmla="val -26896"/>
              <a:gd name="adj6" fmla="val -812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校舍建筑面积：</a:t>
            </a:r>
            <a:r>
              <a:rPr lang="zh-CN" altLang="en-US">
                <a:solidFill>
                  <a:srgbClr val="44546A"/>
                </a:solidFill>
                <a:latin typeface="+mj-ea"/>
                <a:ea typeface="+mj-ea"/>
                <a:sym typeface="+mn-ea"/>
              </a:rPr>
              <a:t>学校用于办学并可长期（一年以上）占有使用或拥有产权校舍的</a:t>
            </a:r>
            <a:r>
              <a:rPr lang="zh-CN" altLang="en-US" u="sng">
                <a:solidFill>
                  <a:srgbClr val="44546A"/>
                </a:solidFill>
                <a:latin typeface="+mj-ea"/>
                <a:ea typeface="+mj-ea"/>
                <a:sym typeface="+mn-ea"/>
              </a:rPr>
              <a:t>建筑面积</a:t>
            </a:r>
            <a:r>
              <a:rPr lang="zh-CN" altLang="en-US">
                <a:solidFill>
                  <a:srgbClr val="44546A"/>
                </a:solidFill>
                <a:latin typeface="+mj-ea"/>
                <a:ea typeface="+mj-ea"/>
                <a:sym typeface="+mn-ea"/>
              </a:rPr>
              <a:t>。</a:t>
            </a:r>
            <a:endParaRPr lang="zh-CN" altLang="en-US">
              <a:solidFill>
                <a:srgbClr val="44546A"/>
              </a:solidFill>
              <a:latin typeface="+mj-ea"/>
              <a:ea typeface="+mj-ea"/>
              <a:sym typeface="+mn-ea"/>
            </a:endParaRPr>
          </a:p>
        </p:txBody>
      </p:sp>
      <p:sp>
        <p:nvSpPr>
          <p:cNvPr id="12" name="线形标注 2(带边框和强调线) 11"/>
          <p:cNvSpPr/>
          <p:nvPr/>
        </p:nvSpPr>
        <p:spPr>
          <a:xfrm>
            <a:off x="3295015" y="3251835"/>
            <a:ext cx="8373745" cy="741680"/>
          </a:xfrm>
          <a:prstGeom prst="accentBorderCallout2">
            <a:avLst>
              <a:gd name="adj1" fmla="val 18750"/>
              <a:gd name="adj2" fmla="val -8333"/>
              <a:gd name="adj3" fmla="val 18760"/>
              <a:gd name="adj4" fmla="val -14463"/>
              <a:gd name="adj5" fmla="val -123030"/>
              <a:gd name="adj6" fmla="val -1937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en-US" altLang="zh-CN" b="1">
                <a:solidFill>
                  <a:srgbClr val="044AFA"/>
                </a:solidFill>
                <a:latin typeface="+mj-ea"/>
                <a:ea typeface="+mj-ea"/>
                <a:sym typeface="+mn-ea"/>
              </a:rPr>
              <a:t>C</a:t>
            </a:r>
            <a:r>
              <a:rPr lang="zh-CN" altLang="en-US" b="1">
                <a:solidFill>
                  <a:srgbClr val="044AFA"/>
                </a:solidFill>
                <a:latin typeface="+mj-ea"/>
                <a:ea typeface="+mj-ea"/>
                <a:sym typeface="+mn-ea"/>
              </a:rPr>
              <a:t>级危房：</a:t>
            </a:r>
            <a:r>
              <a:rPr lang="zh-CN" altLang="en-US">
                <a:solidFill>
                  <a:srgbClr val="44546A"/>
                </a:solidFill>
                <a:latin typeface="+mj-ea"/>
                <a:ea typeface="+mj-ea"/>
                <a:sym typeface="+mn-ea"/>
              </a:rPr>
              <a:t>根据</a:t>
            </a:r>
            <a:r>
              <a:rPr lang="zh-CN" altLang="en-US">
                <a:solidFill>
                  <a:srgbClr val="044AFA"/>
                </a:solidFill>
                <a:latin typeface="华文新魏" panose="02010800040101010101" charset="-122"/>
                <a:ea typeface="华文新魏" panose="02010800040101010101" charset="-122"/>
                <a:sym typeface="+mn-ea"/>
              </a:rPr>
              <a:t>《危险房屋鉴定标准》</a:t>
            </a:r>
            <a:r>
              <a:rPr lang="zh-CN" altLang="en-US">
                <a:solidFill>
                  <a:srgbClr val="44546A"/>
                </a:solidFill>
                <a:latin typeface="+mj-ea"/>
                <a:ea typeface="+mj-ea"/>
                <a:sym typeface="+mn-ea"/>
              </a:rPr>
              <a:t>，部分承重结构不能满足安全使用要求，房屋局部处于危险状态，构成局部危房。以相关部门出具鉴定报告为准。</a:t>
            </a:r>
            <a:endParaRPr lang="zh-CN" altLang="en-US">
              <a:solidFill>
                <a:srgbClr val="44546A"/>
              </a:solidFill>
              <a:latin typeface="+mj-ea"/>
              <a:ea typeface="+mj-ea"/>
              <a:sym typeface="+mn-ea"/>
            </a:endParaRPr>
          </a:p>
        </p:txBody>
      </p:sp>
      <p:sp>
        <p:nvSpPr>
          <p:cNvPr id="13" name="线形标注 2(带边框和强调线) 12"/>
          <p:cNvSpPr/>
          <p:nvPr/>
        </p:nvSpPr>
        <p:spPr>
          <a:xfrm>
            <a:off x="3295015" y="4077335"/>
            <a:ext cx="8373745" cy="674370"/>
          </a:xfrm>
          <a:prstGeom prst="accentBorderCallout2">
            <a:avLst>
              <a:gd name="adj1" fmla="val 18750"/>
              <a:gd name="adj2" fmla="val -8333"/>
              <a:gd name="adj3" fmla="val 18760"/>
              <a:gd name="adj4" fmla="val -14463"/>
              <a:gd name="adj5" fmla="val -207438"/>
              <a:gd name="adj6" fmla="val -1980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en-US" altLang="zh-CN" b="1">
                <a:solidFill>
                  <a:srgbClr val="044AFA"/>
                </a:solidFill>
                <a:latin typeface="+mj-ea"/>
                <a:ea typeface="+mj-ea"/>
                <a:sym typeface="+mn-ea"/>
              </a:rPr>
              <a:t>D</a:t>
            </a:r>
            <a:r>
              <a:rPr lang="zh-CN" altLang="en-US" b="1">
                <a:solidFill>
                  <a:srgbClr val="044AFA"/>
                </a:solidFill>
                <a:latin typeface="+mj-ea"/>
                <a:ea typeface="+mj-ea"/>
                <a:sym typeface="+mn-ea"/>
              </a:rPr>
              <a:t>级危房：</a:t>
            </a:r>
            <a:r>
              <a:rPr lang="zh-CN" altLang="en-US">
                <a:solidFill>
                  <a:srgbClr val="44546A"/>
                </a:solidFill>
                <a:latin typeface="+mj-ea"/>
                <a:ea typeface="+mj-ea"/>
                <a:sym typeface="+mn-ea"/>
              </a:rPr>
              <a:t>根据</a:t>
            </a:r>
            <a:r>
              <a:rPr lang="zh-CN" altLang="en-US">
                <a:solidFill>
                  <a:srgbClr val="044AFA"/>
                </a:solidFill>
                <a:latin typeface="华文新魏" panose="02010800040101010101" charset="-122"/>
                <a:ea typeface="华文新魏" panose="02010800040101010101" charset="-122"/>
                <a:sym typeface="+mn-ea"/>
              </a:rPr>
              <a:t>《危险房屋鉴定标准》</a:t>
            </a:r>
            <a:r>
              <a:rPr lang="zh-CN" altLang="en-US">
                <a:solidFill>
                  <a:srgbClr val="44546A"/>
                </a:solidFill>
                <a:latin typeface="+mj-ea"/>
                <a:ea typeface="+mj-ea"/>
                <a:sym typeface="+mn-ea"/>
              </a:rPr>
              <a:t>，承重结构已不能满足安全使用要求，房屋整体处于危险状态，构成整幢危房。以相关部门出具鉴定报告为准。</a:t>
            </a:r>
            <a:endParaRPr lang="zh-CN" altLang="en-US">
              <a:solidFill>
                <a:srgbClr val="44546A"/>
              </a:solidFill>
              <a:latin typeface="+mj-ea"/>
              <a:ea typeface="+mj-ea"/>
              <a:sym typeface="+mn-ea"/>
            </a:endParaRPr>
          </a:p>
        </p:txBody>
      </p:sp>
      <p:sp>
        <p:nvSpPr>
          <p:cNvPr id="14" name="线形标注 2(带边框和强调线) 13"/>
          <p:cNvSpPr/>
          <p:nvPr/>
        </p:nvSpPr>
        <p:spPr>
          <a:xfrm>
            <a:off x="3295015" y="4890770"/>
            <a:ext cx="7756525" cy="492125"/>
          </a:xfrm>
          <a:prstGeom prst="accentBorderCallout2">
            <a:avLst>
              <a:gd name="adj1" fmla="val 18750"/>
              <a:gd name="adj2" fmla="val -8333"/>
              <a:gd name="adj3" fmla="val 18760"/>
              <a:gd name="adj4" fmla="val -14463"/>
              <a:gd name="adj5" fmla="val -422451"/>
              <a:gd name="adj6" fmla="val -2133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租用：</a:t>
            </a:r>
            <a:r>
              <a:rPr lang="zh-CN" altLang="en-US">
                <a:solidFill>
                  <a:srgbClr val="44546A"/>
                </a:solidFill>
                <a:latin typeface="+mj-ea"/>
                <a:ea typeface="+mj-ea"/>
                <a:sym typeface="+mn-ea"/>
              </a:rPr>
              <a:t>学校用于办学并</a:t>
            </a:r>
            <a:r>
              <a:rPr lang="zh-CN" altLang="en-US" u="sng">
                <a:solidFill>
                  <a:srgbClr val="44546A"/>
                </a:solidFill>
                <a:latin typeface="+mj-ea"/>
                <a:ea typeface="+mj-ea"/>
                <a:sym typeface="+mn-ea"/>
              </a:rPr>
              <a:t>签订一年以上租用合同</a:t>
            </a:r>
            <a:r>
              <a:rPr lang="zh-CN" altLang="en-US">
                <a:solidFill>
                  <a:srgbClr val="44546A"/>
                </a:solidFill>
                <a:latin typeface="+mj-ea"/>
                <a:ea typeface="+mj-ea"/>
                <a:sym typeface="+mn-ea"/>
              </a:rPr>
              <a:t>的校舍建筑面积。</a:t>
            </a:r>
            <a:endParaRPr lang="zh-CN" altLang="en-US">
              <a:solidFill>
                <a:srgbClr val="44546A"/>
              </a:solidFill>
              <a:latin typeface="+mj-ea"/>
              <a:ea typeface="+mj-ea"/>
              <a:sym typeface="+mn-ea"/>
            </a:endParaRPr>
          </a:p>
        </p:txBody>
      </p:sp>
      <p:sp>
        <p:nvSpPr>
          <p:cNvPr id="16" name="线形标注 2(带边框和强调线) 15"/>
          <p:cNvSpPr/>
          <p:nvPr/>
        </p:nvSpPr>
        <p:spPr>
          <a:xfrm>
            <a:off x="3295015" y="5904865"/>
            <a:ext cx="8373745" cy="503555"/>
          </a:xfrm>
          <a:prstGeom prst="accentBorderCallout2">
            <a:avLst>
              <a:gd name="adj1" fmla="val 18750"/>
              <a:gd name="adj2" fmla="val -8333"/>
              <a:gd name="adj3" fmla="val 18760"/>
              <a:gd name="adj4" fmla="val -14463"/>
              <a:gd name="adj5" fmla="val 117528"/>
              <a:gd name="adj6" fmla="val -179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被外单位租（借）用：</a:t>
            </a:r>
            <a:r>
              <a:rPr lang="zh-CN" altLang="en-US">
                <a:solidFill>
                  <a:srgbClr val="44546A"/>
                </a:solidFill>
                <a:latin typeface="+mj-ea"/>
                <a:ea typeface="+mj-ea"/>
                <a:sym typeface="+mn-ea"/>
              </a:rPr>
              <a:t>被外单位</a:t>
            </a:r>
            <a:r>
              <a:rPr lang="zh-CN" altLang="en-US" u="sng">
                <a:solidFill>
                  <a:srgbClr val="44546A"/>
                </a:solidFill>
                <a:latin typeface="+mj-ea"/>
                <a:ea typeface="+mj-ea"/>
                <a:sym typeface="+mn-ea"/>
              </a:rPr>
              <a:t>租用或借用一年以上</a:t>
            </a:r>
            <a:r>
              <a:rPr lang="zh-CN" altLang="en-US">
                <a:solidFill>
                  <a:srgbClr val="44546A"/>
                </a:solidFill>
                <a:latin typeface="+mj-ea"/>
                <a:ea typeface="+mj-ea"/>
                <a:sym typeface="+mn-ea"/>
              </a:rPr>
              <a:t>的面积。</a:t>
            </a:r>
            <a:endParaRPr lang="zh-CN" altLang="en-US">
              <a:solidFill>
                <a:srgbClr val="44546A"/>
              </a:solidFill>
              <a:latin typeface="+mj-ea"/>
              <a:ea typeface="+mj-ea"/>
              <a:sym typeface="+mn-ea"/>
            </a:endParaRPr>
          </a:p>
        </p:txBody>
      </p:sp>
      <p:sp>
        <p:nvSpPr>
          <p:cNvPr id="10" name="圆角矩形 9"/>
          <p:cNvSpPr/>
          <p:nvPr/>
        </p:nvSpPr>
        <p:spPr>
          <a:xfrm>
            <a:off x="3295015" y="2449195"/>
            <a:ext cx="8374380" cy="7092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包括政府、集体、个人专为办学提供的校舍和学校为办学租借的校舍，不包括尚未竣工的在建工程或已竣工未交付使用的校舍、临时搭建棚舍。</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xit" presetSubtype="0" fill="hold" grpId="2" nodeType="withEffect">
                                  <p:stCondLst>
                                    <p:cond delay="0"/>
                                  </p:stCondLst>
                                  <p:childTnLst>
                                    <p:set>
                                      <p:cBhvr>
                                        <p:cTn id="36"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2" grpId="0" bldLvl="0" animBg="1"/>
      <p:bldP spid="12" grpId="1" animBg="1"/>
      <p:bldP spid="13" grpId="0" bldLvl="0" animBg="1"/>
      <p:bldP spid="13" grpId="1" animBg="1"/>
      <p:bldP spid="14" grpId="0" bldLvl="0" animBg="1"/>
      <p:bldP spid="14" grpId="1" animBg="1"/>
      <p:bldP spid="16" grpId="0" bldLvl="0" animBg="1"/>
      <p:bldP spid="16" grpId="1" animBg="1"/>
      <p:bldP spid="14" grpId="2" bldLvl="0" animBg="1"/>
      <p:bldP spid="12" grpId="2" bldLvl="0" animBg="1"/>
      <p:bldP spid="11" grpId="2" bldLvl="0" animBg="1"/>
      <p:bldP spid="13" grpId="2" bldLvl="0" animBg="1"/>
      <p:bldP spid="10" grpId="0" bldLvl="0" animBg="1"/>
      <p:bldP spid="10" grpId="1" animBg="1"/>
      <p:bldP spid="10" grpId="2" bldLvl="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srcRect t="21123"/>
          <a:stretch>
            <a:fillRect/>
          </a:stretch>
        </p:blipFill>
        <p:spPr>
          <a:xfrm>
            <a:off x="259080" y="1317625"/>
            <a:ext cx="6200140" cy="5481955"/>
          </a:xfrm>
          <a:prstGeom prst="rect">
            <a:avLst/>
          </a:prstGeom>
          <a:ln>
            <a:solidFill>
              <a:srgbClr val="44546A"/>
            </a:solidFill>
          </a:ln>
          <a:effectLst>
            <a:outerShdw blurRad="50800" dist="38100" dir="2700000" algn="tl" rotWithShape="0">
              <a:prstClr val="black">
                <a:alpha val="40000"/>
              </a:prstClr>
            </a:outerShdw>
          </a:effectLst>
        </p:spPr>
      </p:pic>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5169 </a:t>
            </a:r>
            <a:r>
              <a:rPr lang="zh-CN" altLang="en-US" sz="2400" b="1" dirty="0">
                <a:solidFill>
                  <a:schemeClr val="tx2"/>
                </a:solidFill>
                <a:latin typeface="+mj-ea"/>
                <a:ea typeface="+mj-ea"/>
                <a:cs typeface="+mj-ea"/>
                <a:sym typeface="+mn-ea"/>
              </a:rPr>
              <a:t>幼儿园校舍情况</a:t>
            </a:r>
            <a:endParaRPr lang="zh-CN" altLang="en-US" sz="2400" b="1" dirty="0">
              <a:solidFill>
                <a:schemeClr val="tx2"/>
              </a:solidFill>
              <a:latin typeface="+mj-ea"/>
              <a:ea typeface="+mj-ea"/>
              <a:cs typeface="+mj-ea"/>
              <a:sym typeface="+mn-ea"/>
            </a:endParaRPr>
          </a:p>
        </p:txBody>
      </p:sp>
      <p:sp>
        <p:nvSpPr>
          <p:cNvPr id="5" name="圆角矩形 4"/>
          <p:cNvSpPr/>
          <p:nvPr/>
        </p:nvSpPr>
        <p:spPr>
          <a:xfrm>
            <a:off x="3103245" y="1993265"/>
            <a:ext cx="8477250" cy="77406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教学及辅助用房</a:t>
            </a:r>
            <a:r>
              <a:rPr lang="zh-CN" altLang="en-US">
                <a:solidFill>
                  <a:srgbClr val="44546A"/>
                </a:solidFill>
                <a:latin typeface="+mj-ea"/>
                <a:ea typeface="+mj-ea"/>
                <a:sym typeface="+mn-ea"/>
              </a:rPr>
              <a:t>是指</a:t>
            </a:r>
            <a:r>
              <a:rPr lang="zh-CN" altLang="en-US">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《幼儿园建设标准》（建标175-2016）</a:t>
            </a:r>
            <a:r>
              <a:rPr lang="zh-CN" altLang="en-US">
                <a:solidFill>
                  <a:srgbClr val="44546A"/>
                </a:solidFill>
                <a:latin typeface="+mj-ea"/>
                <a:ea typeface="+mj-ea"/>
                <a:sym typeface="+mn-ea"/>
              </a:rPr>
              <a:t>中的幼儿活动用房，包括班级活动单元和综合活动室。</a:t>
            </a:r>
            <a:endParaRPr lang="zh-CN" altLang="en-US">
              <a:solidFill>
                <a:srgbClr val="44546A"/>
              </a:solidFill>
              <a:latin typeface="+mj-ea"/>
              <a:ea typeface="+mj-ea"/>
              <a:sym typeface="+mn-ea"/>
            </a:endParaRPr>
          </a:p>
        </p:txBody>
      </p:sp>
      <p:sp>
        <p:nvSpPr>
          <p:cNvPr id="6" name="圆角矩形 5"/>
          <p:cNvSpPr/>
          <p:nvPr/>
        </p:nvSpPr>
        <p:spPr>
          <a:xfrm>
            <a:off x="3102610" y="2892425"/>
            <a:ext cx="8477250" cy="97472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班级活动单元</a:t>
            </a:r>
            <a:r>
              <a:rPr lang="zh-CN" altLang="en-US">
                <a:solidFill>
                  <a:srgbClr val="44546A"/>
                </a:solidFill>
                <a:latin typeface="+mj-ea"/>
                <a:ea typeface="+mj-ea"/>
                <a:sym typeface="+mn-ea"/>
              </a:rPr>
              <a:t>是指供幼儿分班进行室内游戏、活动、进餐、睡眠、清洁卫生的用房，由活动室、寝室、卫生间、衣帽储藏室等组成，每班为一个单元。</a:t>
            </a:r>
            <a:r>
              <a:rPr lang="zh-CN" altLang="en-US" u="sng">
                <a:solidFill>
                  <a:srgbClr val="44546A"/>
                </a:solidFill>
                <a:latin typeface="+mj-ea"/>
                <a:ea typeface="+mj-ea"/>
                <a:sym typeface="+mn-ea"/>
              </a:rPr>
              <a:t>其中，活动室和寝室共用的，将数据填报到活动室中。</a:t>
            </a:r>
            <a:endParaRPr lang="zh-CN" altLang="en-US" u="sng">
              <a:solidFill>
                <a:srgbClr val="44546A"/>
              </a:solidFill>
              <a:latin typeface="+mj-ea"/>
              <a:ea typeface="+mj-ea"/>
              <a:sym typeface="+mn-ea"/>
            </a:endParaRPr>
          </a:p>
        </p:txBody>
      </p:sp>
      <p:sp>
        <p:nvSpPr>
          <p:cNvPr id="2" name="圆角矩形 1"/>
          <p:cNvSpPr/>
          <p:nvPr/>
        </p:nvSpPr>
        <p:spPr>
          <a:xfrm>
            <a:off x="3102610" y="3950970"/>
            <a:ext cx="8477250" cy="7092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综合活动室</a:t>
            </a:r>
            <a:r>
              <a:rPr lang="zh-CN" altLang="en-US">
                <a:solidFill>
                  <a:srgbClr val="44546A"/>
                </a:solidFill>
                <a:latin typeface="+mj-ea"/>
                <a:ea typeface="+mj-ea"/>
                <a:sym typeface="+mn-ea"/>
              </a:rPr>
              <a:t>是指供幼儿分班或集体开展音乐、舞蹈、体育活动和大型游戏、集会、亲子活动、科学育儿指导活动的用房。</a:t>
            </a:r>
            <a:endParaRPr lang="zh-CN" altLang="en-US">
              <a:solidFill>
                <a:srgbClr val="44546A"/>
              </a:solidFill>
              <a:latin typeface="+mj-ea"/>
              <a:ea typeface="+mj-ea"/>
              <a:sym typeface="+mn-ea"/>
            </a:endParaRPr>
          </a:p>
        </p:txBody>
      </p:sp>
      <p:pic>
        <p:nvPicPr>
          <p:cNvPr id="3" name="图片 2"/>
          <p:cNvPicPr>
            <a:picLocks noChangeAspect="1"/>
          </p:cNvPicPr>
          <p:nvPr/>
        </p:nvPicPr>
        <p:blipFill>
          <a:blip r:embed="rId6"/>
          <a:stretch>
            <a:fillRect/>
          </a:stretch>
        </p:blipFill>
        <p:spPr>
          <a:xfrm>
            <a:off x="4542790" y="2857500"/>
            <a:ext cx="6612890" cy="3255010"/>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3"/>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2" grpId="0" bldLvl="0" animBg="1"/>
      <p:bldP spid="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表例说明</a:t>
            </a:r>
            <a:endParaRPr lang="zh-CN" altLang="en-US" sz="3200" b="1" dirty="0">
              <a:solidFill>
                <a:schemeClr val="tx2"/>
              </a:solidFill>
              <a:latin typeface="+mj-lt"/>
              <a:ea typeface="+mj-ea"/>
            </a:endParaRPr>
          </a:p>
        </p:txBody>
      </p:sp>
      <p:pic>
        <p:nvPicPr>
          <p:cNvPr id="2" name="图片 1"/>
          <p:cNvPicPr>
            <a:picLocks noChangeAspect="1"/>
          </p:cNvPicPr>
          <p:nvPr/>
        </p:nvPicPr>
        <p:blipFill>
          <a:blip r:embed="rId4"/>
          <a:srcRect t="33661" r="619" b="1433"/>
          <a:stretch>
            <a:fillRect/>
          </a:stretch>
        </p:blipFill>
        <p:spPr>
          <a:xfrm>
            <a:off x="566420" y="1375410"/>
            <a:ext cx="11139805" cy="5157470"/>
          </a:xfrm>
          <a:prstGeom prst="rect">
            <a:avLst/>
          </a:prstGeom>
          <a:ln>
            <a:solidFill>
              <a:srgbClr val="44546A"/>
            </a:solidFill>
          </a:ln>
          <a:effectLst>
            <a:outerShdw blurRad="50800" dist="38100" dir="2700000" algn="tl" rotWithShape="0">
              <a:prstClr val="black">
                <a:alpha val="40000"/>
              </a:prstClr>
            </a:outerShdw>
          </a:effectLst>
        </p:spPr>
      </p:pic>
      <p:sp>
        <p:nvSpPr>
          <p:cNvPr id="6" name="矩形 5"/>
          <p:cNvSpPr/>
          <p:nvPr/>
        </p:nvSpPr>
        <p:spPr>
          <a:xfrm>
            <a:off x="6591300" y="3339465"/>
            <a:ext cx="3531235" cy="611505"/>
          </a:xfrm>
          <a:prstGeom prst="rect">
            <a:avLst/>
          </a:prstGeom>
          <a:noFill/>
          <a:ln w="38100">
            <a:solidFill>
              <a:srgbClr val="044AFA"/>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6591300" y="4177030"/>
            <a:ext cx="3365500" cy="44386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44546A"/>
                </a:solidFill>
                <a:latin typeface="+mj-ea"/>
                <a:ea typeface="+mj-ea"/>
                <a:sym typeface="+mn-ea"/>
              </a:rPr>
              <a:t>“—”</a:t>
            </a:r>
            <a:r>
              <a:rPr lang="zh-CN" altLang="en-US">
                <a:solidFill>
                  <a:srgbClr val="44546A"/>
                </a:solidFill>
                <a:latin typeface="+mj-ea"/>
                <a:ea typeface="+mj-ea"/>
                <a:sym typeface="+mn-ea"/>
              </a:rPr>
              <a:t>表示无需填报</a:t>
            </a:r>
            <a:r>
              <a:rPr lang="zh-CN" altLang="en-US">
                <a:solidFill>
                  <a:srgbClr val="44546A"/>
                </a:solidFill>
                <a:latin typeface="+mj-ea"/>
                <a:ea typeface="+mj-ea"/>
                <a:sym typeface="+mn-ea"/>
              </a:rPr>
              <a:t>该项数据</a:t>
            </a:r>
            <a:endParaRPr lang="zh-CN" altLang="en-US">
              <a:solidFill>
                <a:srgbClr val="44546A"/>
              </a:solidFill>
              <a:latin typeface="+mj-ea"/>
              <a:ea typeface="+mj-ea"/>
              <a:sym typeface="+mn-ea"/>
            </a:endParaRPr>
          </a:p>
        </p:txBody>
      </p:sp>
      <p:sp>
        <p:nvSpPr>
          <p:cNvPr id="8" name="矩形 7"/>
          <p:cNvSpPr/>
          <p:nvPr/>
        </p:nvSpPr>
        <p:spPr>
          <a:xfrm>
            <a:off x="983615" y="2796540"/>
            <a:ext cx="1221740" cy="611505"/>
          </a:xfrm>
          <a:prstGeom prst="rect">
            <a:avLst/>
          </a:prstGeom>
          <a:noFill/>
          <a:ln w="38100">
            <a:solidFill>
              <a:srgbClr val="044AFA"/>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983615" y="3634105"/>
            <a:ext cx="3511550" cy="44386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44546A"/>
                </a:solidFill>
                <a:latin typeface="+mj-ea"/>
                <a:ea typeface="+mj-ea"/>
                <a:sym typeface="+mn-ea"/>
              </a:rPr>
              <a:t>“</a:t>
            </a:r>
            <a:r>
              <a:rPr lang="en-US" altLang="zh-CN" b="1">
                <a:solidFill>
                  <a:srgbClr val="44546A"/>
                </a:solidFill>
                <a:latin typeface="+mj-ea"/>
                <a:ea typeface="+mj-ea"/>
                <a:sym typeface="+mn-ea"/>
              </a:rPr>
              <a:t>#</a:t>
            </a:r>
            <a:r>
              <a:rPr lang="zh-CN" altLang="en-US" b="1">
                <a:solidFill>
                  <a:srgbClr val="44546A"/>
                </a:solidFill>
                <a:latin typeface="+mj-ea"/>
                <a:ea typeface="+mj-ea"/>
                <a:sym typeface="+mn-ea"/>
              </a:rPr>
              <a:t>”</a:t>
            </a:r>
            <a:r>
              <a:rPr lang="zh-CN" altLang="en-US">
                <a:solidFill>
                  <a:srgbClr val="44546A"/>
                </a:solidFill>
                <a:latin typeface="+mj-ea"/>
                <a:ea typeface="+mj-ea"/>
                <a:sym typeface="+mn-ea"/>
              </a:rPr>
              <a:t>表示该指标其中的主要项</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bldLvl="0" animBg="1"/>
      <p:bldP spid="7" grpId="1" animBg="1"/>
      <p:bldP spid="6" grpId="1" animBg="1"/>
      <p:bldP spid="9" grpId="0" bldLvl="0" animBg="1"/>
      <p:bldP spid="8" grpId="0" bldLvl="0" animBg="1"/>
      <p:bldP spid="9" grpId="1" animBg="1"/>
      <p:bldP spid="8" grpId="1"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srcRect t="21123"/>
          <a:stretch>
            <a:fillRect/>
          </a:stretch>
        </p:blipFill>
        <p:spPr>
          <a:xfrm>
            <a:off x="259080" y="1317625"/>
            <a:ext cx="6200140" cy="5481955"/>
          </a:xfrm>
          <a:prstGeom prst="rect">
            <a:avLst/>
          </a:prstGeom>
          <a:ln>
            <a:solidFill>
              <a:srgbClr val="44546A"/>
            </a:solidFill>
          </a:ln>
          <a:effectLst>
            <a:outerShdw blurRad="50800" dist="38100" dir="2700000" algn="tl" rotWithShape="0">
              <a:prstClr val="black">
                <a:alpha val="40000"/>
              </a:prstClr>
            </a:outerShdw>
          </a:effectLst>
        </p:spPr>
      </p:pic>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5169 </a:t>
            </a:r>
            <a:r>
              <a:rPr lang="zh-CN" altLang="en-US" sz="2400" b="1" dirty="0">
                <a:solidFill>
                  <a:schemeClr val="tx2"/>
                </a:solidFill>
                <a:latin typeface="+mj-ea"/>
                <a:ea typeface="+mj-ea"/>
                <a:cs typeface="+mj-ea"/>
                <a:sym typeface="+mn-ea"/>
              </a:rPr>
              <a:t>幼儿园校舍情况</a:t>
            </a:r>
            <a:endParaRPr lang="zh-CN" altLang="en-US" sz="2400" dirty="0">
              <a:solidFill>
                <a:schemeClr val="tx2"/>
              </a:solidFill>
              <a:latin typeface="+mj-lt"/>
              <a:ea typeface="+mj-ea"/>
              <a:sym typeface="+mn-ea"/>
            </a:endParaRPr>
          </a:p>
        </p:txBody>
      </p:sp>
      <p:sp>
        <p:nvSpPr>
          <p:cNvPr id="10" name="圆角矩形 9"/>
          <p:cNvSpPr/>
          <p:nvPr/>
        </p:nvSpPr>
        <p:spPr>
          <a:xfrm>
            <a:off x="2899410" y="2973070"/>
            <a:ext cx="8477250" cy="7092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办公室</a:t>
            </a:r>
            <a:r>
              <a:rPr lang="zh-CN" altLang="en-US">
                <a:solidFill>
                  <a:srgbClr val="44546A"/>
                </a:solidFill>
                <a:latin typeface="+mj-ea"/>
                <a:ea typeface="+mj-ea"/>
                <a:sym typeface="+mn-ea"/>
              </a:rPr>
              <a:t>是指供幼儿园教师和管理人员办公、教研、会议、接待、阅览、存储资料使用。</a:t>
            </a:r>
            <a:endParaRPr lang="zh-CN" altLang="en-US">
              <a:solidFill>
                <a:srgbClr val="44546A"/>
              </a:solidFill>
              <a:latin typeface="+mj-ea"/>
              <a:ea typeface="+mj-ea"/>
              <a:sym typeface="+mn-ea"/>
            </a:endParaRPr>
          </a:p>
        </p:txBody>
      </p:sp>
      <p:sp>
        <p:nvSpPr>
          <p:cNvPr id="5" name="圆角矩形 4"/>
          <p:cNvSpPr/>
          <p:nvPr/>
        </p:nvSpPr>
        <p:spPr>
          <a:xfrm>
            <a:off x="2898775" y="3717925"/>
            <a:ext cx="8477250" cy="50165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保健观察室</a:t>
            </a:r>
            <a:r>
              <a:rPr lang="zh-CN" altLang="en-US">
                <a:solidFill>
                  <a:srgbClr val="44546A"/>
                </a:solidFill>
                <a:latin typeface="+mj-ea"/>
                <a:ea typeface="+mj-ea"/>
                <a:sym typeface="+mn-ea"/>
              </a:rPr>
              <a:t>是指供卫生保健人员开展卫生保健工作使用。</a:t>
            </a:r>
            <a:endParaRPr lang="zh-CN" altLang="en-US">
              <a:solidFill>
                <a:srgbClr val="44546A"/>
              </a:solidFill>
              <a:latin typeface="+mj-ea"/>
              <a:ea typeface="+mj-ea"/>
              <a:sym typeface="+mn-ea"/>
            </a:endParaRPr>
          </a:p>
        </p:txBody>
      </p:sp>
      <p:sp>
        <p:nvSpPr>
          <p:cNvPr id="6" name="圆角矩形 5"/>
          <p:cNvSpPr/>
          <p:nvPr/>
        </p:nvSpPr>
        <p:spPr>
          <a:xfrm>
            <a:off x="2898775" y="4255135"/>
            <a:ext cx="8477250" cy="77597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生活用房</a:t>
            </a:r>
            <a:r>
              <a:rPr lang="zh-CN" altLang="en-US">
                <a:solidFill>
                  <a:srgbClr val="44546A"/>
                </a:solidFill>
                <a:latin typeface="+mj-ea"/>
                <a:ea typeface="+mj-ea"/>
                <a:sym typeface="+mn-ea"/>
              </a:rPr>
              <a:t>是指</a:t>
            </a:r>
            <a:r>
              <a:rPr lang="zh-CN" altLang="en-US">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《幼儿园建设标准》（建标175-2016）</a:t>
            </a:r>
            <a:r>
              <a:rPr lang="zh-CN" altLang="en-US">
                <a:solidFill>
                  <a:srgbClr val="44546A"/>
                </a:solidFill>
                <a:latin typeface="+mj-ea"/>
                <a:ea typeface="+mj-ea"/>
                <a:sym typeface="+mn-ea"/>
              </a:rPr>
              <a:t>中的附属用房，包括厨房、配电室、门卫收发室、储藏室、教职工卫生间、教师值班室、集中浴室。</a:t>
            </a:r>
            <a:endParaRPr lang="zh-CN" altLang="en-US">
              <a:solidFill>
                <a:srgbClr val="44546A"/>
              </a:solidFill>
              <a:latin typeface="+mj-ea"/>
              <a:ea typeface="+mj-ea"/>
              <a:sym typeface="+mn-ea"/>
            </a:endParaRPr>
          </a:p>
        </p:txBody>
      </p:sp>
      <p:sp>
        <p:nvSpPr>
          <p:cNvPr id="2" name="圆角矩形 1"/>
          <p:cNvSpPr/>
          <p:nvPr/>
        </p:nvSpPr>
        <p:spPr>
          <a:xfrm>
            <a:off x="2898775" y="5066665"/>
            <a:ext cx="8477250" cy="47371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其他用房</a:t>
            </a:r>
            <a:r>
              <a:rPr lang="zh-CN" altLang="en-US">
                <a:solidFill>
                  <a:srgbClr val="44546A"/>
                </a:solidFill>
                <a:latin typeface="+mj-ea"/>
                <a:ea typeface="+mj-ea"/>
                <a:sym typeface="+mn-ea"/>
              </a:rPr>
              <a:t>包括被外单位租（借）用面积。</a:t>
            </a:r>
            <a:endParaRPr lang="zh-CN" altLang="en-US">
              <a:solidFill>
                <a:srgbClr val="44546A"/>
              </a:solidFill>
              <a:latin typeface="+mj-ea"/>
              <a:ea typeface="+mj-ea"/>
              <a:sym typeface="+mn-ea"/>
            </a:endParaRPr>
          </a:p>
        </p:txBody>
      </p:sp>
      <p:sp>
        <p:nvSpPr>
          <p:cNvPr id="7" name="圆角矩形 6"/>
          <p:cNvSpPr/>
          <p:nvPr/>
        </p:nvSpPr>
        <p:spPr>
          <a:xfrm>
            <a:off x="2899410" y="6085205"/>
            <a:ext cx="8477250" cy="47371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门厅、楼梯、走廊等公共面积按照功能类型比例分摊。</a:t>
            </a:r>
            <a:endParaRPr lang="zh-CN" altLang="en-US">
              <a:solidFill>
                <a:srgbClr val="44546A"/>
              </a:solidFill>
              <a:latin typeface="+mj-ea"/>
              <a:ea typeface="+mj-ea"/>
              <a:sym typeface="+mn-ea"/>
            </a:endParaRPr>
          </a:p>
        </p:txBody>
      </p:sp>
      <p:sp>
        <p:nvSpPr>
          <p:cNvPr id="8" name="圆角矩形 7"/>
          <p:cNvSpPr/>
          <p:nvPr/>
        </p:nvSpPr>
        <p:spPr>
          <a:xfrm>
            <a:off x="2899410" y="2228215"/>
            <a:ext cx="8477250" cy="7092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行政办公用房</a:t>
            </a:r>
            <a:r>
              <a:rPr lang="zh-CN" altLang="en-US">
                <a:solidFill>
                  <a:srgbClr val="44546A"/>
                </a:solidFill>
                <a:latin typeface="+mj-ea"/>
                <a:ea typeface="+mj-ea"/>
                <a:sym typeface="+mn-ea"/>
              </a:rPr>
              <a:t>是指</a:t>
            </a:r>
            <a:r>
              <a:rPr lang="zh-CN" altLang="en-US">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《幼儿园建设标准》（建标175-2016）</a:t>
            </a:r>
            <a:r>
              <a:rPr lang="zh-CN" altLang="en-US">
                <a:solidFill>
                  <a:srgbClr val="44546A"/>
                </a:solidFill>
                <a:latin typeface="+mj-ea"/>
                <a:ea typeface="+mj-ea"/>
                <a:sym typeface="+mn-ea"/>
              </a:rPr>
              <a:t>中的服务用房，包括办公室、保健观察室、晨检接待厅、隔离室、洗涤消毒用房等。</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5" grpId="0" bldLvl="0" animBg="1"/>
      <p:bldP spid="5" grpId="1" animBg="1"/>
      <p:bldP spid="6" grpId="0" bldLvl="0" animBg="1"/>
      <p:bldP spid="6" grpId="1" animBg="1"/>
      <p:bldP spid="2" grpId="0" bldLvl="0" animBg="1"/>
      <p:bldP spid="2" grpId="1" animBg="1"/>
      <p:bldP spid="7" grpId="0" bldLvl="0" animBg="1"/>
      <p:bldP spid="7" grpId="1" animBg="1"/>
      <p:bldP spid="8" grpId="0" bldLvl="0" animBg="1"/>
      <p:bldP spid="8" grpId="1"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5170 </a:t>
            </a:r>
            <a:r>
              <a:rPr lang="zh-CN" altLang="en-US" sz="2400" b="1" dirty="0">
                <a:solidFill>
                  <a:schemeClr val="tx2"/>
                </a:solidFill>
                <a:latin typeface="+mj-ea"/>
                <a:ea typeface="+mj-ea"/>
                <a:cs typeface="+mj-ea"/>
                <a:sym typeface="+mn-ea"/>
              </a:rPr>
              <a:t>中小学校舍情况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151130" y="1151255"/>
            <a:ext cx="5834380" cy="5634990"/>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2466975" y="1175385"/>
            <a:ext cx="9242425" cy="60007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普通教室</a:t>
            </a:r>
            <a:r>
              <a:rPr lang="zh-CN" altLang="en-US" sz="1600">
                <a:solidFill>
                  <a:srgbClr val="44546A"/>
                </a:solidFill>
                <a:latin typeface="+mj-ea"/>
                <a:ea typeface="+mj-ea"/>
                <a:sym typeface="+mn-ea"/>
              </a:rPr>
              <a:t>是指主要用于理论课程教学，是学生在校学习的主要空间。包括考虑生源变化和开设选修课需要配置的机动教室。</a:t>
            </a:r>
            <a:endParaRPr lang="zh-CN" altLang="en-US" sz="1600">
              <a:solidFill>
                <a:srgbClr val="44546A"/>
              </a:solidFill>
              <a:latin typeface="+mj-ea"/>
              <a:ea typeface="+mj-ea"/>
              <a:sym typeface="+mn-ea"/>
            </a:endParaRPr>
          </a:p>
        </p:txBody>
      </p:sp>
      <p:sp>
        <p:nvSpPr>
          <p:cNvPr id="5" name="圆角矩形 4"/>
          <p:cNvSpPr/>
          <p:nvPr/>
        </p:nvSpPr>
        <p:spPr>
          <a:xfrm>
            <a:off x="2466975" y="1900555"/>
            <a:ext cx="9242425" cy="71183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专用教室</a:t>
            </a:r>
            <a:r>
              <a:rPr lang="zh-CN" altLang="en-US" sz="1600">
                <a:solidFill>
                  <a:srgbClr val="44546A"/>
                </a:solidFill>
                <a:latin typeface="+mj-ea"/>
                <a:ea typeface="+mj-ea"/>
                <a:sym typeface="+mn-ea"/>
              </a:rPr>
              <a:t>包括科学教室、理化生实验室、史地教室、劳动技术教室、信息技术教室、通用技术教室、音乐教室、美术教室、书法教室、舞蹈教室、语言教室、创新实验室、录播教室、资源教室等。</a:t>
            </a:r>
            <a:endParaRPr lang="zh-CN" altLang="en-US" sz="1600">
              <a:solidFill>
                <a:srgbClr val="44546A"/>
              </a:solidFill>
              <a:latin typeface="+mj-ea"/>
              <a:ea typeface="+mj-ea"/>
              <a:sym typeface="+mn-ea"/>
            </a:endParaRPr>
          </a:p>
        </p:txBody>
      </p:sp>
      <p:sp>
        <p:nvSpPr>
          <p:cNvPr id="6" name="圆角矩形 5"/>
          <p:cNvSpPr/>
          <p:nvPr/>
        </p:nvSpPr>
        <p:spPr>
          <a:xfrm>
            <a:off x="2466975" y="2737485"/>
            <a:ext cx="9242425" cy="67627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理化生实验室</a:t>
            </a:r>
            <a:r>
              <a:rPr lang="zh-CN" altLang="en-US" sz="1600">
                <a:solidFill>
                  <a:srgbClr val="44546A"/>
                </a:solidFill>
                <a:latin typeface="+mj-ea"/>
                <a:ea typeface="+mj-ea"/>
                <a:sym typeface="+mn-ea"/>
              </a:rPr>
              <a:t>是指用于中学物理、化学和生物课进行理论联系实际的实验、演示和操作使用的专用教室。</a:t>
            </a:r>
            <a:endParaRPr lang="zh-CN" altLang="en-US" sz="1600">
              <a:solidFill>
                <a:srgbClr val="44546A"/>
              </a:solidFill>
              <a:latin typeface="+mj-ea"/>
              <a:ea typeface="+mj-ea"/>
              <a:sym typeface="+mn-ea"/>
            </a:endParaRPr>
          </a:p>
        </p:txBody>
      </p:sp>
      <p:sp>
        <p:nvSpPr>
          <p:cNvPr id="3" name="圆角矩形 2"/>
          <p:cNvSpPr/>
          <p:nvPr/>
        </p:nvSpPr>
        <p:spPr>
          <a:xfrm>
            <a:off x="2466975" y="3538855"/>
            <a:ext cx="9242425" cy="69405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公共教学用房</a:t>
            </a:r>
            <a:r>
              <a:rPr lang="zh-CN" altLang="en-US" sz="1600">
                <a:solidFill>
                  <a:srgbClr val="44546A"/>
                </a:solidFill>
                <a:latin typeface="+mj-ea"/>
                <a:ea typeface="+mj-ea"/>
                <a:sym typeface="+mn-ea"/>
              </a:rPr>
              <a:t>包括多功能报告厅、图书阅览室、学生活动室、心理辅导室、德育展览室、体质测试室、室内体育用房、体育器材室、安全体验教室、校园电视台、室内游泳池。</a:t>
            </a:r>
            <a:endParaRPr lang="zh-CN" altLang="en-US" sz="1600">
              <a:solidFill>
                <a:srgbClr val="44546A"/>
              </a:solidFill>
              <a:latin typeface="+mj-ea"/>
              <a:ea typeface="+mj-ea"/>
              <a:sym typeface="+mn-ea"/>
            </a:endParaRPr>
          </a:p>
        </p:txBody>
      </p:sp>
      <p:sp>
        <p:nvSpPr>
          <p:cNvPr id="12" name="文本框 11"/>
          <p:cNvSpPr txBox="1"/>
          <p:nvPr/>
        </p:nvSpPr>
        <p:spPr>
          <a:xfrm>
            <a:off x="2468880" y="3449320"/>
            <a:ext cx="9241155" cy="772160"/>
          </a:xfrm>
          <a:prstGeom prst="rect">
            <a:avLst/>
          </a:prstGeom>
          <a:solidFill>
            <a:srgbClr val="FFFFFF">
              <a:alpha val="100000"/>
            </a:srgbClr>
          </a:solidFill>
          <a:ln>
            <a:solidFill>
              <a:srgbClr val="44546A"/>
            </a:solidFill>
          </a:ln>
        </p:spPr>
        <p:txBody>
          <a:bodyPr wrap="square" rtlCol="0" anchor="t">
            <a:noAutofit/>
          </a:bodyPr>
          <a:p>
            <a:pPr marL="285750" indent="-285750" algn="l">
              <a:lnSpc>
                <a:spcPct val="110000"/>
              </a:lnSpc>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*XX学校（十二年一贯制学校）</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的</a:t>
            </a:r>
            <a:r>
              <a:rPr lang="zh-CN" altLang="en-US" b="1">
                <a:solidFill>
                  <a:srgbClr val="44546A"/>
                </a:solidFill>
                <a:latin typeface="微软雅黑" panose="020B0503020204020204" charset="-122"/>
                <a:ea typeface="微软雅黑" panose="020B0503020204020204" charset="-122"/>
                <a:cs typeface="微软雅黑" panose="020B0503020204020204" charset="-122"/>
                <a:sym typeface="+mn-ea"/>
              </a:rPr>
              <a:t>图书阅览室面</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积与</a:t>
            </a:r>
            <a:r>
              <a:rPr lang="zh-CN" altLang="en-US" b="1">
                <a:solidFill>
                  <a:srgbClr val="44546A"/>
                </a:solidFill>
                <a:latin typeface="微软雅黑" panose="020B0503020204020204" charset="-122"/>
                <a:ea typeface="微软雅黑" panose="020B0503020204020204" charset="-122"/>
                <a:cs typeface="微软雅黑" panose="020B0503020204020204" charset="-122"/>
                <a:sym typeface="+mn-ea"/>
              </a:rPr>
              <a:t>图书数量</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不匹配：</a:t>
            </a:r>
            <a:r>
              <a:rPr>
                <a:solidFill>
                  <a:srgbClr val="44546A"/>
                </a:solidFill>
                <a:latin typeface="微软雅黑" panose="020B0503020204020204" charset="-122"/>
                <a:ea typeface="微软雅黑" panose="020B0503020204020204" charset="-122"/>
                <a:cs typeface="微软雅黑" panose="020B0503020204020204" charset="-122"/>
                <a:sym typeface="+mn-ea"/>
              </a:rPr>
              <a:t>图书阅览室面积0平方米，</a:t>
            </a:r>
            <a:r>
              <a:rPr lang="zh-CN">
                <a:solidFill>
                  <a:srgbClr val="44546A"/>
                </a:solidFill>
                <a:latin typeface="微软雅黑" panose="020B0503020204020204" charset="-122"/>
                <a:ea typeface="微软雅黑" panose="020B0503020204020204" charset="-122"/>
                <a:cs typeface="微软雅黑" panose="020B0503020204020204" charset="-122"/>
                <a:sym typeface="+mn-ea"/>
              </a:rPr>
              <a:t>但有</a:t>
            </a:r>
            <a:r>
              <a:rPr>
                <a:solidFill>
                  <a:srgbClr val="44546A"/>
                </a:solidFill>
                <a:latin typeface="微软雅黑" panose="020B0503020204020204" charset="-122"/>
                <a:ea typeface="微软雅黑" panose="020B0503020204020204" charset="-122"/>
                <a:cs typeface="微软雅黑" panose="020B0503020204020204" charset="-122"/>
                <a:sym typeface="+mn-ea"/>
              </a:rPr>
              <a:t>图书125370册</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2466975" y="4358005"/>
            <a:ext cx="9242425" cy="62865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sz="1600" b="1">
                <a:solidFill>
                  <a:srgbClr val="044AFA"/>
                </a:solidFill>
                <a:latin typeface="+mj-ea"/>
                <a:ea typeface="+mj-ea"/>
                <a:sym typeface="+mn-ea"/>
              </a:rPr>
              <a:t>图书阅览室</a:t>
            </a:r>
            <a:r>
              <a:rPr lang="zh-CN" altLang="en-US" sz="1600">
                <a:solidFill>
                  <a:srgbClr val="44546A"/>
                </a:solidFill>
                <a:latin typeface="+mj-ea"/>
                <a:ea typeface="+mj-ea"/>
                <a:sym typeface="+mn-ea"/>
              </a:rPr>
              <a:t>是指主要用于师生获取和阅读信息资源的公共教学用房，主要包括藏书、阅览和管理三部分用房。</a:t>
            </a:r>
            <a:endParaRPr lang="zh-CN" altLang="en-US" sz="1600">
              <a:solidFill>
                <a:srgbClr val="44546A"/>
              </a:solidFill>
              <a:latin typeface="+mj-ea"/>
              <a:ea typeface="+mj-ea"/>
              <a:sym typeface="+mn-ea"/>
            </a:endParaRPr>
          </a:p>
        </p:txBody>
      </p:sp>
      <p:sp>
        <p:nvSpPr>
          <p:cNvPr id="14" name="圆角矩形 13"/>
          <p:cNvSpPr/>
          <p:nvPr/>
        </p:nvSpPr>
        <p:spPr>
          <a:xfrm>
            <a:off x="2467610" y="5111750"/>
            <a:ext cx="9242425" cy="65913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室内体育用房</a:t>
            </a:r>
            <a:r>
              <a:rPr lang="zh-CN" altLang="en-US" sz="1600">
                <a:solidFill>
                  <a:srgbClr val="44546A"/>
                </a:solidFill>
                <a:latin typeface="+mj-ea"/>
                <a:ea typeface="+mj-ea"/>
                <a:sym typeface="+mn-ea"/>
              </a:rPr>
              <a:t>是指主要用于学生上体育课、舞蹈课、锻炼身体和开展室内文体活动使用的公共教学用房。不包括体育器材室和室内游泳池。</a:t>
            </a:r>
            <a:endParaRPr lang="zh-CN" altLang="en-US" sz="1600">
              <a:solidFill>
                <a:srgbClr val="44546A"/>
              </a:solidFill>
              <a:latin typeface="+mj-ea"/>
              <a:ea typeface="+mj-ea"/>
              <a:sym typeface="+mn-ea"/>
            </a:endParaRPr>
          </a:p>
        </p:txBody>
      </p:sp>
      <p:sp>
        <p:nvSpPr>
          <p:cNvPr id="16" name="圆角矩形 15"/>
          <p:cNvSpPr/>
          <p:nvPr/>
        </p:nvSpPr>
        <p:spPr>
          <a:xfrm>
            <a:off x="2467610" y="5895975"/>
            <a:ext cx="9242425" cy="881380"/>
          </a:xfrm>
          <a:prstGeom prst="roundRect">
            <a:avLst>
              <a:gd name="adj" fmla="val 1186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sz="1600" b="1">
                <a:solidFill>
                  <a:srgbClr val="044AFA"/>
                </a:solidFill>
                <a:latin typeface="+mj-ea"/>
                <a:ea typeface="+mj-ea"/>
                <a:sym typeface="+mn-ea"/>
              </a:rPr>
              <a:t>心理辅导室</a:t>
            </a:r>
            <a:r>
              <a:rPr lang="zh-CN" altLang="en-US" sz="1600">
                <a:solidFill>
                  <a:srgbClr val="44546A"/>
                </a:solidFill>
                <a:latin typeface="+mj-ea"/>
                <a:ea typeface="+mj-ea"/>
                <a:sym typeface="+mn-ea"/>
              </a:rPr>
              <a:t>是指心理健康教育教师开展个别辅导和团体辅导，帮助学生疏导与解决学习、生活、自我意识、情绪调适、人际交往和升学就业中出现的心理行为问题，排解心理困扰和防范心理障碍的专门场所。主要包括个别辅导室、团队活动室、办公接待区。</a:t>
            </a:r>
            <a:endParaRPr lang="zh-CN" altLang="en-US" sz="1600">
              <a:solidFill>
                <a:srgbClr val="44546A"/>
              </a:solidFill>
              <a:latin typeface="+mj-ea"/>
              <a:ea typeface="+mj-ea"/>
              <a:sym typeface="+mn-ea"/>
            </a:endParaRPr>
          </a:p>
        </p:txBody>
      </p:sp>
      <p:sp>
        <p:nvSpPr>
          <p:cNvPr id="11" name="文本框 10"/>
          <p:cNvSpPr txBox="1"/>
          <p:nvPr/>
        </p:nvSpPr>
        <p:spPr>
          <a:xfrm>
            <a:off x="2468880" y="5116830"/>
            <a:ext cx="9241155" cy="700405"/>
          </a:xfrm>
          <a:prstGeom prst="rect">
            <a:avLst/>
          </a:prstGeom>
          <a:solidFill>
            <a:srgbClr val="FFFFFF">
              <a:alpha val="100000"/>
            </a:srgbClr>
          </a:solidFill>
          <a:ln>
            <a:solidFill>
              <a:srgbClr val="44546A"/>
            </a:solidFill>
          </a:ln>
        </p:spPr>
        <p:txBody>
          <a:bodyPr wrap="square" rtlCol="0" anchor="t">
            <a:spAutoFit/>
          </a:bodyPr>
          <a:p>
            <a:pPr marL="285750" indent="-285750" algn="just">
              <a:lnSpc>
                <a:spcPct val="110000"/>
              </a:lnSpc>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XX九年制学校</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心理咨询工作人员与心理辅导室不匹配：</a:t>
            </a:r>
            <a:r>
              <a:rPr>
                <a:solidFill>
                  <a:srgbClr val="44546A"/>
                </a:solidFill>
                <a:latin typeface="微软雅黑" panose="020B0503020204020204" charset="-122"/>
                <a:ea typeface="微软雅黑" panose="020B0503020204020204" charset="-122"/>
                <a:cs typeface="微软雅黑" panose="020B0503020204020204" charset="-122"/>
                <a:sym typeface="+mn-ea"/>
              </a:rPr>
              <a:t>有1名工作年限21年以上</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的</a:t>
            </a:r>
            <a:r>
              <a:rPr>
                <a:solidFill>
                  <a:srgbClr val="44546A"/>
                </a:solidFill>
                <a:latin typeface="微软雅黑" panose="020B0503020204020204" charset="-122"/>
                <a:ea typeface="微软雅黑" panose="020B0503020204020204" charset="-122"/>
                <a:cs typeface="微软雅黑" panose="020B0503020204020204" charset="-122"/>
                <a:sym typeface="+mn-ea"/>
              </a:rPr>
              <a:t>正高级心理咨询工作人员，但心理辅导室</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面积为 </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0</a:t>
            </a:r>
            <a:endParaRPr lang="zh-CN" altLang="en-US">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14"/>
                                        </p:tgtEl>
                                        <p:attrNameLst>
                                          <p:attrName>style.visibility</p:attrName>
                                        </p:attrNameLst>
                                      </p:cBhvr>
                                      <p:to>
                                        <p:strVal val="hidden"/>
                                      </p:to>
                                    </p:set>
                                  </p:childTnLst>
                                </p:cTn>
                              </p:par>
                              <p:par>
                                <p:cTn id="25" presetID="1" presetClass="exit" presetSubtype="0" fill="hold" grpId="2"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par>
                                <p:cTn id="27" presetID="1" presetClass="exit" presetSubtype="0" fill="hold" grpId="2"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 presetClass="exit" presetSubtype="0" fill="hold" grpId="2" nodeType="withEffect">
                                  <p:stCondLst>
                                    <p:cond delay="0"/>
                                  </p:stCondLst>
                                  <p:childTnLst>
                                    <p:set>
                                      <p:cBhvr>
                                        <p:cTn id="30" dur="1" fill="hold">
                                          <p:stCondLst>
                                            <p:cond delay="0"/>
                                          </p:stCondLst>
                                        </p:cTn>
                                        <p:tgtEl>
                                          <p:spTgt spid="5"/>
                                        </p:tgtEl>
                                        <p:attrNameLst>
                                          <p:attrName>style.visibility</p:attrName>
                                        </p:attrNameLst>
                                      </p:cBhvr>
                                      <p:to>
                                        <p:strVal val="hidden"/>
                                      </p:to>
                                    </p:set>
                                  </p:childTnLst>
                                </p:cTn>
                              </p:par>
                              <p:par>
                                <p:cTn id="31" presetID="1" presetClass="exit" presetSubtype="0" fill="hold" grpId="2" nodeType="withEffect">
                                  <p:stCondLst>
                                    <p:cond delay="0"/>
                                  </p:stCondLst>
                                  <p:childTnLst>
                                    <p:set>
                                      <p:cBhvr>
                                        <p:cTn id="32" dur="1" fill="hold">
                                          <p:stCondLst>
                                            <p:cond delay="0"/>
                                          </p:stCondLst>
                                        </p:cTn>
                                        <p:tgtEl>
                                          <p:spTgt spid="10"/>
                                        </p:tgtEl>
                                        <p:attrNameLst>
                                          <p:attrName>style.visibility</p:attrName>
                                        </p:attrNameLst>
                                      </p:cBhvr>
                                      <p:to>
                                        <p:strVal val="hidden"/>
                                      </p:to>
                                    </p:set>
                                  </p:childTnLst>
                                </p:cTn>
                              </p:par>
                              <p:par>
                                <p:cTn id="33" presetID="1" presetClass="exit" presetSubtype="0" fill="hold" grpId="2" nodeType="withEffect">
                                  <p:stCondLst>
                                    <p:cond delay="0"/>
                                  </p:stCondLst>
                                  <p:childTnLst>
                                    <p:set>
                                      <p:cBhvr>
                                        <p:cTn id="34" dur="1" fill="hold">
                                          <p:stCondLst>
                                            <p:cond delay="0"/>
                                          </p:stCondLst>
                                        </p:cTn>
                                        <p:tgtEl>
                                          <p:spTgt spid="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grpId="3"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xit" presetSubtype="0" fill="hold" grpId="2" nodeType="withEffect">
                                  <p:stCondLst>
                                    <p:cond delay="0"/>
                                  </p:stCondLst>
                                  <p:childTnLst>
                                    <p:set>
                                      <p:cBhvr>
                                        <p:cTn id="42" dur="1" fill="hold">
                                          <p:stCondLst>
                                            <p:cond delay="0"/>
                                          </p:stCondLst>
                                        </p:cTn>
                                        <p:tgtEl>
                                          <p:spTgt spid="13"/>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5" grpId="0" bldLvl="0" animBg="1"/>
      <p:bldP spid="5" grpId="1" animBg="1"/>
      <p:bldP spid="6" grpId="0" bldLvl="0" animBg="1"/>
      <p:bldP spid="6" grpId="1" animBg="1"/>
      <p:bldP spid="3" grpId="0" bldLvl="0" animBg="1"/>
      <p:bldP spid="3" grpId="1" animBg="1"/>
      <p:bldP spid="12" grpId="0" bldLvl="0" animBg="1"/>
      <p:bldP spid="11" grpId="0" bldLvl="0" animBg="1"/>
      <p:bldP spid="13" grpId="0" bldLvl="0" animBg="1"/>
      <p:bldP spid="13" grpId="1" animBg="1"/>
      <p:bldP spid="14" grpId="0" bldLvl="0" animBg="1"/>
      <p:bldP spid="14" grpId="1" animBg="1"/>
      <p:bldP spid="16" grpId="0" bldLvl="0" animBg="1"/>
      <p:bldP spid="16" grpId="1" animBg="1"/>
      <p:bldP spid="14" grpId="2" animBg="1"/>
      <p:bldP spid="16" grpId="2" animBg="1"/>
      <p:bldP spid="6" grpId="2" animBg="1"/>
      <p:bldP spid="5" grpId="2" animBg="1"/>
      <p:bldP spid="10" grpId="2" animBg="1"/>
      <p:bldP spid="3" grpId="2" animBg="1"/>
      <p:bldP spid="16" grpId="3" animBg="1"/>
      <p:bldP spid="13" grpId="2" animBg="1"/>
      <p:bldP spid="12" grpId="1"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5170 </a:t>
            </a:r>
            <a:r>
              <a:rPr lang="zh-CN" altLang="en-US" sz="2400" b="1" dirty="0">
                <a:solidFill>
                  <a:schemeClr val="tx2"/>
                </a:solidFill>
                <a:latin typeface="+mj-ea"/>
                <a:ea typeface="+mj-ea"/>
                <a:cs typeface="+mj-ea"/>
                <a:sym typeface="+mn-ea"/>
              </a:rPr>
              <a:t>中小学校舍情况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4"/>
          <a:stretch>
            <a:fillRect/>
          </a:stretch>
        </p:blipFill>
        <p:spPr>
          <a:xfrm>
            <a:off x="151130" y="1151255"/>
            <a:ext cx="5834380" cy="5634990"/>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2593340" y="1151255"/>
            <a:ext cx="9242425" cy="57594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行政办公用房</a:t>
            </a:r>
            <a:r>
              <a:rPr lang="zh-CN" altLang="en-US" sz="1600">
                <a:solidFill>
                  <a:srgbClr val="44546A"/>
                </a:solidFill>
                <a:latin typeface="+mj-ea"/>
                <a:ea typeface="+mj-ea"/>
                <a:sym typeface="+mn-ea"/>
              </a:rPr>
              <a:t>包括行政办公室、教师办公室、网络控制室、安防监控室、广播室、卫生保健室、会议接待室等。</a:t>
            </a:r>
            <a:endParaRPr lang="zh-CN" altLang="en-US" sz="1600">
              <a:solidFill>
                <a:srgbClr val="44546A"/>
              </a:solidFill>
              <a:latin typeface="+mj-ea"/>
              <a:ea typeface="+mj-ea"/>
              <a:sym typeface="+mn-ea"/>
            </a:endParaRPr>
          </a:p>
        </p:txBody>
      </p:sp>
      <p:sp>
        <p:nvSpPr>
          <p:cNvPr id="5" name="圆角矩形 4"/>
          <p:cNvSpPr/>
          <p:nvPr/>
        </p:nvSpPr>
        <p:spPr>
          <a:xfrm>
            <a:off x="2593975" y="1835785"/>
            <a:ext cx="9242425" cy="86042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教师办公室</a:t>
            </a:r>
            <a:r>
              <a:rPr lang="zh-CN" altLang="en-US" sz="1600">
                <a:solidFill>
                  <a:srgbClr val="44546A"/>
                </a:solidFill>
                <a:latin typeface="+mj-ea"/>
                <a:ea typeface="+mj-ea"/>
                <a:sym typeface="+mn-ea"/>
              </a:rPr>
              <a:t>是指主要用于教师备课、教学研究、批改学生作业、教学答疑和师生交流的办公用房。不包括书记室、校长室、党支部、政教（德育）处、教导处、总务处、团支部（少先队）室、财务室、接待室、档案室和文印室等行政办公用房。</a:t>
            </a:r>
            <a:endParaRPr lang="zh-CN" altLang="en-US" sz="1600">
              <a:solidFill>
                <a:srgbClr val="44546A"/>
              </a:solidFill>
              <a:latin typeface="+mj-ea"/>
              <a:ea typeface="+mj-ea"/>
              <a:sym typeface="+mn-ea"/>
            </a:endParaRPr>
          </a:p>
        </p:txBody>
      </p:sp>
      <p:sp>
        <p:nvSpPr>
          <p:cNvPr id="6" name="圆角矩形 5"/>
          <p:cNvSpPr/>
          <p:nvPr/>
        </p:nvSpPr>
        <p:spPr>
          <a:xfrm>
            <a:off x="2593340" y="2804795"/>
            <a:ext cx="9242425" cy="65595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生活用房</a:t>
            </a:r>
            <a:r>
              <a:rPr lang="zh-CN" altLang="en-US" sz="1600">
                <a:solidFill>
                  <a:srgbClr val="44546A"/>
                </a:solidFill>
                <a:latin typeface="+mj-ea"/>
                <a:ea typeface="+mj-ea"/>
                <a:sym typeface="+mn-ea"/>
              </a:rPr>
              <a:t>包括厨房及教职工餐厅、总务仓库、传达值宿室、设备用房、卫生间、学生餐厅、学生宿舍、单身教师周转宿舍、教工值班宿舍、开水房、学生浴室、室外厕所、地下停车库等。</a:t>
            </a:r>
            <a:endParaRPr lang="zh-CN" altLang="en-US" sz="1600">
              <a:solidFill>
                <a:srgbClr val="44546A"/>
              </a:solidFill>
              <a:latin typeface="+mj-ea"/>
              <a:ea typeface="+mj-ea"/>
              <a:sym typeface="+mn-ea"/>
            </a:endParaRPr>
          </a:p>
        </p:txBody>
      </p:sp>
      <p:sp>
        <p:nvSpPr>
          <p:cNvPr id="3" name="圆角矩形 2"/>
          <p:cNvSpPr/>
          <p:nvPr/>
        </p:nvSpPr>
        <p:spPr>
          <a:xfrm>
            <a:off x="2593975" y="4146550"/>
            <a:ext cx="9242425" cy="43815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sz="1600" b="1">
                <a:solidFill>
                  <a:srgbClr val="044AFA"/>
                </a:solidFill>
                <a:latin typeface="+mj-ea"/>
                <a:ea typeface="+mj-ea"/>
                <a:sym typeface="+mn-ea"/>
              </a:rPr>
              <a:t>教工值班宿舍</a:t>
            </a:r>
            <a:r>
              <a:rPr lang="zh-CN" altLang="en-US" sz="1600">
                <a:solidFill>
                  <a:srgbClr val="44546A"/>
                </a:solidFill>
                <a:latin typeface="+mj-ea"/>
                <a:ea typeface="+mj-ea"/>
                <a:sym typeface="+mn-ea"/>
              </a:rPr>
              <a:t>主要用于寄宿制学校的教工值班使用。</a:t>
            </a:r>
            <a:endParaRPr lang="zh-CN" altLang="en-US" sz="1600">
              <a:solidFill>
                <a:srgbClr val="44546A"/>
              </a:solidFill>
              <a:latin typeface="+mj-ea"/>
              <a:ea typeface="+mj-ea"/>
              <a:sym typeface="+mn-ea"/>
            </a:endParaRPr>
          </a:p>
        </p:txBody>
      </p:sp>
      <p:sp>
        <p:nvSpPr>
          <p:cNvPr id="7" name="圆角矩形 6"/>
          <p:cNvSpPr/>
          <p:nvPr/>
        </p:nvSpPr>
        <p:spPr>
          <a:xfrm>
            <a:off x="2593975" y="3569335"/>
            <a:ext cx="9242425" cy="46863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教师周转宿舍</a:t>
            </a:r>
            <a:r>
              <a:rPr lang="zh-CN" altLang="en-US" sz="1600">
                <a:solidFill>
                  <a:srgbClr val="44546A"/>
                </a:solidFill>
                <a:latin typeface="+mj-ea"/>
                <a:ea typeface="+mj-ea"/>
                <a:sym typeface="+mn-ea"/>
              </a:rPr>
              <a:t>主要供新进学校单身青年教师，尤其是农村学校单身青年教师过渡周转使用。</a:t>
            </a:r>
            <a:endParaRPr lang="zh-CN" altLang="en-US" sz="1600">
              <a:solidFill>
                <a:srgbClr val="44546A"/>
              </a:solidFill>
              <a:latin typeface="+mj-ea"/>
              <a:ea typeface="+mj-ea"/>
              <a:sym typeface="+mn-ea"/>
            </a:endParaRPr>
          </a:p>
        </p:txBody>
      </p:sp>
      <p:sp>
        <p:nvSpPr>
          <p:cNvPr id="8" name="圆角矩形 7"/>
          <p:cNvSpPr/>
          <p:nvPr/>
        </p:nvSpPr>
        <p:spPr>
          <a:xfrm>
            <a:off x="2593975" y="4693285"/>
            <a:ext cx="9242425" cy="42100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厕所</a:t>
            </a:r>
            <a:r>
              <a:rPr lang="zh-CN" altLang="en-US" sz="1600">
                <a:solidFill>
                  <a:srgbClr val="44546A"/>
                </a:solidFill>
                <a:latin typeface="+mj-ea"/>
                <a:ea typeface="+mj-ea"/>
                <a:sym typeface="+mn-ea"/>
              </a:rPr>
              <a:t>是指用于教职工及学生如厕，包括室内卫生间和室外厕所。</a:t>
            </a:r>
            <a:endParaRPr lang="zh-CN" altLang="en-US" sz="1600">
              <a:solidFill>
                <a:srgbClr val="44546A"/>
              </a:solidFill>
              <a:latin typeface="+mj-ea"/>
              <a:ea typeface="+mj-ea"/>
              <a:sym typeface="+mn-ea"/>
            </a:endParaRPr>
          </a:p>
        </p:txBody>
      </p:sp>
      <p:grpSp>
        <p:nvGrpSpPr>
          <p:cNvPr id="17" name="组合 16"/>
          <p:cNvGrpSpPr/>
          <p:nvPr/>
        </p:nvGrpSpPr>
        <p:grpSpPr>
          <a:xfrm>
            <a:off x="6964680" y="4911090"/>
            <a:ext cx="4871085" cy="1106805"/>
            <a:chOff x="5650" y="7390"/>
            <a:chExt cx="7671" cy="1743"/>
          </a:xfrm>
        </p:grpSpPr>
        <p:pic>
          <p:nvPicPr>
            <p:cNvPr id="18" name="图片 17" descr="问号"/>
            <p:cNvPicPr>
              <a:picLocks noChangeAspect="1"/>
            </p:cNvPicPr>
            <p:nvPr/>
          </p:nvPicPr>
          <p:blipFill>
            <a:blip r:embed="rId5"/>
            <a:stretch>
              <a:fillRect/>
            </a:stretch>
          </p:blipFill>
          <p:spPr>
            <a:xfrm>
              <a:off x="5650" y="7390"/>
              <a:ext cx="757" cy="757"/>
            </a:xfrm>
            <a:prstGeom prst="rect">
              <a:avLst/>
            </a:prstGeom>
          </p:spPr>
        </p:pic>
        <p:sp>
          <p:nvSpPr>
            <p:cNvPr id="19" name="圆角矩形 18"/>
            <p:cNvSpPr/>
            <p:nvPr/>
          </p:nvSpPr>
          <p:spPr>
            <a:xfrm>
              <a:off x="5650" y="8334"/>
              <a:ext cx="7671" cy="799"/>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小学科学实验室属于</a:t>
              </a:r>
              <a:r>
                <a:rPr lang="zh-CN" altLang="en-US">
                  <a:solidFill>
                    <a:srgbClr val="44546A"/>
                  </a:solidFill>
                  <a:latin typeface="+mj-ea"/>
                  <a:ea typeface="+mj-ea"/>
                  <a:sym typeface="+mn-ea"/>
                </a:rPr>
                <a:t>哪一类？</a:t>
              </a:r>
              <a:endParaRPr lang="zh-CN" altLang="en-US">
                <a:solidFill>
                  <a:srgbClr val="44546A"/>
                </a:solidFill>
                <a:latin typeface="+mj-ea"/>
                <a:ea typeface="+mj-ea"/>
                <a:sym typeface="+mn-ea"/>
              </a:endParaRPr>
            </a:p>
          </p:txBody>
        </p:sp>
      </p:grpSp>
      <p:sp>
        <p:nvSpPr>
          <p:cNvPr id="20" name="圆角矩形 19"/>
          <p:cNvSpPr/>
          <p:nvPr/>
        </p:nvSpPr>
        <p:spPr>
          <a:xfrm>
            <a:off x="6964680" y="6136640"/>
            <a:ext cx="4871085" cy="50736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行政办公用房改为教室，应该如何</a:t>
            </a:r>
            <a:r>
              <a:rPr lang="zh-CN" altLang="en-US">
                <a:solidFill>
                  <a:srgbClr val="44546A"/>
                </a:solidFill>
                <a:latin typeface="+mj-ea"/>
                <a:ea typeface="+mj-ea"/>
                <a:sym typeface="+mn-ea"/>
              </a:rPr>
              <a:t>填写？</a:t>
            </a:r>
            <a:endParaRPr lang="zh-CN" altLang="en-US">
              <a:solidFill>
                <a:srgbClr val="44546A"/>
              </a:solidFill>
              <a:latin typeface="+mj-ea"/>
              <a:ea typeface="+mj-ea"/>
              <a:sym typeface="+mn-ea"/>
            </a:endParaRPr>
          </a:p>
        </p:txBody>
      </p:sp>
      <p:sp>
        <p:nvSpPr>
          <p:cNvPr id="11" name="文本框 10"/>
          <p:cNvSpPr txBox="1"/>
          <p:nvPr/>
        </p:nvSpPr>
        <p:spPr>
          <a:xfrm>
            <a:off x="2594610" y="3372485"/>
            <a:ext cx="9241790" cy="645160"/>
          </a:xfrm>
          <a:prstGeom prst="rect">
            <a:avLst/>
          </a:prstGeom>
          <a:solidFill>
            <a:srgbClr val="FFFFFF">
              <a:alpha val="100000"/>
            </a:srgbClr>
          </a:solidFill>
          <a:ln>
            <a:solidFill>
              <a:srgbClr val="44546A"/>
            </a:solidFill>
          </a:ln>
        </p:spPr>
        <p:txBody>
          <a:bodyPr wrap="square" rtlCol="0" anchor="t">
            <a:spAutoFit/>
          </a:bodyPr>
          <a:p>
            <a:pPr marL="285750" indent="-285750">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XX中学（高级中学）</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的学校</a:t>
            </a:r>
            <a:r>
              <a:rPr lang="zh-CN" altLang="en-US" b="1">
                <a:solidFill>
                  <a:srgbClr val="44546A"/>
                </a:solidFill>
                <a:latin typeface="微软雅黑" panose="020B0503020204020204" charset="-122"/>
                <a:ea typeface="微软雅黑" panose="020B0503020204020204" charset="-122"/>
                <a:cs typeface="微软雅黑" panose="020B0503020204020204" charset="-122"/>
                <a:sym typeface="+mn-ea"/>
              </a:rPr>
              <a:t>教工值班宿舍面积</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与</a:t>
            </a:r>
            <a:r>
              <a:rPr lang="zh-CN" altLang="en-US" b="1">
                <a:solidFill>
                  <a:srgbClr val="44546A"/>
                </a:solidFill>
                <a:latin typeface="微软雅黑" panose="020B0503020204020204" charset="-122"/>
                <a:ea typeface="微软雅黑" panose="020B0503020204020204" charset="-122"/>
                <a:cs typeface="微软雅黑" panose="020B0503020204020204" charset="-122"/>
                <a:sym typeface="+mn-ea"/>
              </a:rPr>
              <a:t>在校寄宿生</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不匹配：</a:t>
            </a:r>
            <a:r>
              <a:rPr>
                <a:solidFill>
                  <a:srgbClr val="44546A"/>
                </a:solidFill>
                <a:latin typeface="微软雅黑" panose="020B0503020204020204" charset="-122"/>
                <a:ea typeface="微软雅黑" panose="020B0503020204020204" charset="-122"/>
                <a:cs typeface="微软雅黑" panose="020B0503020204020204" charset="-122"/>
                <a:sym typeface="+mn-ea"/>
              </a:rPr>
              <a:t>教工值班宿舍</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面积为 </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0</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，但有471名寄宿生</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2594610" y="1893570"/>
            <a:ext cx="9241155" cy="700405"/>
          </a:xfrm>
          <a:prstGeom prst="rect">
            <a:avLst/>
          </a:prstGeom>
          <a:solidFill>
            <a:srgbClr val="FFFFFF">
              <a:alpha val="100000"/>
            </a:srgbClr>
          </a:solidFill>
          <a:ln w="12700">
            <a:solidFill>
              <a:srgbClr val="44546A"/>
            </a:solidFill>
          </a:ln>
        </p:spPr>
        <p:txBody>
          <a:bodyPr wrap="square" rtlCol="0" anchor="t">
            <a:spAutoFit/>
          </a:bodyPr>
          <a:p>
            <a:pPr marL="285750" indent="-285750" algn="l">
              <a:lnSpc>
                <a:spcPct val="110000"/>
              </a:lnSpc>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XX中心学校</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的</a:t>
            </a:r>
            <a:r>
              <a:rPr lang="zh-CN" altLang="en-US" b="1">
                <a:solidFill>
                  <a:srgbClr val="44546A"/>
                </a:solidFill>
                <a:latin typeface="微软雅黑" panose="020B0503020204020204" charset="-122"/>
                <a:ea typeface="微软雅黑" panose="020B0503020204020204" charset="-122"/>
                <a:cs typeface="微软雅黑" panose="020B0503020204020204" charset="-122"/>
                <a:sym typeface="+mn-ea"/>
              </a:rPr>
              <a:t>学生宿舍面积</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与</a:t>
            </a:r>
            <a:r>
              <a:rPr lang="zh-CN" altLang="en-US" b="1">
                <a:solidFill>
                  <a:srgbClr val="44546A"/>
                </a:solidFill>
                <a:latin typeface="微软雅黑" panose="020B0503020204020204" charset="-122"/>
                <a:ea typeface="微软雅黑" panose="020B0503020204020204" charset="-122"/>
                <a:cs typeface="微软雅黑" panose="020B0503020204020204" charset="-122"/>
                <a:sym typeface="+mn-ea"/>
              </a:rPr>
              <a:t>寄宿生数</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不匹配：学生宿舍面积</a:t>
            </a:r>
            <a:r>
              <a:rPr>
                <a:solidFill>
                  <a:srgbClr val="44546A"/>
                </a:solidFill>
                <a:latin typeface="微软雅黑" panose="020B0503020204020204" charset="-122"/>
                <a:ea typeface="微软雅黑" panose="020B0503020204020204" charset="-122"/>
                <a:cs typeface="微软雅黑" panose="020B0503020204020204" charset="-122"/>
                <a:sym typeface="+mn-ea"/>
              </a:rPr>
              <a:t>2746平方米，但学校无寄宿生</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2595245" y="2799080"/>
            <a:ext cx="9241155" cy="474980"/>
          </a:xfrm>
          <a:prstGeom prst="rect">
            <a:avLst/>
          </a:prstGeom>
          <a:solidFill>
            <a:srgbClr val="FFFFFF">
              <a:alpha val="100000"/>
            </a:srgbClr>
          </a:solidFill>
          <a:ln>
            <a:solidFill>
              <a:srgbClr val="44546A"/>
            </a:solidFill>
          </a:ln>
        </p:spPr>
        <p:txBody>
          <a:bodyPr wrap="square" rtlCol="0" anchor="t">
            <a:noAutofit/>
          </a:bodyPr>
          <a:p>
            <a:pPr marL="285750" indent="-285750" algn="l">
              <a:buChar char="•"/>
            </a:pPr>
            <a:r>
              <a:rPr lang="zh-CN" altLang="en-US">
                <a:solidFill>
                  <a:srgbClr val="044AFA"/>
                </a:solidFill>
                <a:latin typeface="+mj-ea"/>
                <a:ea typeface="+mj-ea"/>
                <a:cs typeface="+mj-ea"/>
                <a:sym typeface="+mn-ea"/>
              </a:rPr>
              <a:t>XX九年制学校：</a:t>
            </a:r>
            <a:r>
              <a:rPr>
                <a:solidFill>
                  <a:srgbClr val="44546A"/>
                </a:solidFill>
                <a:latin typeface="+mj-ea"/>
                <a:ea typeface="+mj-ea"/>
                <a:cs typeface="+mj-ea"/>
                <a:sym typeface="+mn-ea"/>
              </a:rPr>
              <a:t>新增校舍中</a:t>
            </a:r>
            <a:r>
              <a:rPr lang="zh-CN" altLang="en-US">
                <a:solidFill>
                  <a:srgbClr val="44546A"/>
                </a:solidFill>
                <a:latin typeface="+mj-ea"/>
                <a:ea typeface="+mj-ea"/>
                <a:cs typeface="+mj-ea"/>
                <a:sym typeface="+mn-ea"/>
              </a:rPr>
              <a:t>其他用房过大，达</a:t>
            </a:r>
            <a:r>
              <a:rPr>
                <a:solidFill>
                  <a:srgbClr val="44546A"/>
                </a:solidFill>
                <a:latin typeface="+mj-ea"/>
                <a:ea typeface="+mj-ea"/>
                <a:cs typeface="+mj-ea"/>
                <a:sym typeface="+mn-ea"/>
              </a:rPr>
              <a:t>4559.50平方米</a:t>
            </a:r>
            <a:endParaRPr lang="zh-CN" altLang="en-US">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2"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2"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2"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2"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xit" presetSubtype="0" fill="hold" grpId="3"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3"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xit" presetSubtype="0" fill="hold" grpId="3"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 presetClass="exit" presetSubtype="0" fill="hold" grpId="3" nodeType="withEffect">
                                  <p:stCondLst>
                                    <p:cond delay="0"/>
                                  </p:stCondLst>
                                  <p:childTnLst>
                                    <p:set>
                                      <p:cBhvr>
                                        <p:cTn id="28" dur="1" fill="hold">
                                          <p:stCondLst>
                                            <p:cond delay="0"/>
                                          </p:stCondLst>
                                        </p:cTn>
                                        <p:tgtEl>
                                          <p:spTgt spid="5"/>
                                        </p:tgtEl>
                                        <p:attrNameLst>
                                          <p:attrName>style.visibility</p:attrName>
                                        </p:attrNameLst>
                                      </p:cBhvr>
                                      <p:to>
                                        <p:strVal val="hidden"/>
                                      </p:to>
                                    </p:set>
                                  </p:childTnLst>
                                </p:cTn>
                              </p:par>
                              <p:par>
                                <p:cTn id="29" presetID="1" presetClass="exit" presetSubtype="0" fill="hold" grpId="3"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11"/>
                                        </p:tgtEl>
                                        <p:attrNameLst>
                                          <p:attrName>style.visibility</p:attrName>
                                        </p:attrNameLst>
                                      </p:cBhvr>
                                      <p:to>
                                        <p:strVal val="hidden"/>
                                      </p:to>
                                    </p:set>
                                  </p:childTnLst>
                                </p:cTn>
                              </p:par>
                              <p:par>
                                <p:cTn id="39" presetID="1" presetClass="exit" presetSubtype="0" fill="hold" grpId="3" nodeType="withEffect">
                                  <p:stCondLst>
                                    <p:cond delay="0"/>
                                  </p:stCondLst>
                                  <p:childTnLst>
                                    <p:set>
                                      <p:cBhvr>
                                        <p:cTn id="40" dur="1" fill="hold">
                                          <p:stCondLst>
                                            <p:cond delay="0"/>
                                          </p:stCondLst>
                                        </p:cTn>
                                        <p:tgtEl>
                                          <p:spTgt spid="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ntr" presetSubtype="0" fill="hold" grpId="2"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9"/>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5" grpId="1" animBg="1"/>
      <p:bldP spid="6" grpId="1" animBg="1"/>
      <p:bldP spid="3" grpId="1" animBg="1"/>
      <p:bldP spid="7" grpId="1" animBg="1"/>
      <p:bldP spid="8" grpId="1" animBg="1"/>
      <p:bldP spid="20" grpId="1" animBg="1"/>
      <p:bldP spid="8" grpId="2" animBg="1"/>
      <p:bldP spid="3" grpId="2" animBg="1"/>
      <p:bldP spid="7" grpId="2" animBg="1"/>
      <p:bldP spid="6" grpId="2" animBg="1"/>
      <p:bldP spid="5" grpId="2" animBg="1"/>
      <p:bldP spid="10" grpId="2" animBg="1"/>
      <p:bldP spid="20" grpId="2" bldLvl="0" animBg="1"/>
      <p:bldP spid="11" grpId="0" bldLvl="0" animBg="1"/>
      <p:bldP spid="8" grpId="3" animBg="1"/>
      <p:bldP spid="7" grpId="3" animBg="1"/>
      <p:bldP spid="6" grpId="3" animBg="1"/>
      <p:bldP spid="5" grpId="3" animBg="1"/>
      <p:bldP spid="10" grpId="3" animBg="1"/>
      <p:bldP spid="9" grpId="0" animBg="1"/>
      <p:bldP spid="12" grpId="0" bldLvl="0" animBg="1"/>
      <p:bldP spid="11" grpId="1" animBg="1"/>
      <p:bldP spid="3" grpId="3" animBg="1"/>
      <p:bldP spid="9" grpId="1" animBg="1"/>
      <p:bldP spid="12" grpId="1" bldLvl="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5171 </a:t>
            </a:r>
            <a:r>
              <a:rPr lang="zh-CN" altLang="en-US" sz="2400" b="1" dirty="0">
                <a:solidFill>
                  <a:schemeClr val="tx2"/>
                </a:solidFill>
                <a:latin typeface="+mj-ea"/>
                <a:ea typeface="+mj-ea"/>
                <a:cs typeface="+mj-ea"/>
                <a:sym typeface="+mn-ea"/>
              </a:rPr>
              <a:t>特殊教育学校校舍情况</a:t>
            </a:r>
            <a:endParaRPr lang="zh-CN" altLang="en-US" sz="2400" b="1" dirty="0">
              <a:solidFill>
                <a:schemeClr val="tx2"/>
              </a:solidFill>
              <a:latin typeface="+mj-ea"/>
              <a:ea typeface="+mj-ea"/>
              <a:cs typeface="+mj-ea"/>
              <a:sym typeface="+mn-ea"/>
            </a:endParaRPr>
          </a:p>
        </p:txBody>
      </p:sp>
      <p:pic>
        <p:nvPicPr>
          <p:cNvPr id="9" name="图片 8"/>
          <p:cNvPicPr>
            <a:picLocks noChangeAspect="1"/>
          </p:cNvPicPr>
          <p:nvPr/>
        </p:nvPicPr>
        <p:blipFill>
          <a:blip r:embed="rId4"/>
          <a:srcRect t="1530"/>
          <a:stretch>
            <a:fillRect/>
          </a:stretch>
        </p:blipFill>
        <p:spPr>
          <a:xfrm>
            <a:off x="180340" y="1317625"/>
            <a:ext cx="6039485" cy="5354320"/>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2622550" y="1678305"/>
            <a:ext cx="9242425" cy="7092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教学及辅助用房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rPr>
              <a:t>《特殊教育学校建设标准》（建标156-2011）</a:t>
            </a:r>
            <a:r>
              <a:rPr lang="zh-CN" altLang="en-US" sz="1600">
                <a:solidFill>
                  <a:srgbClr val="44546A"/>
                </a:solidFill>
                <a:latin typeface="+mj-ea"/>
                <a:ea typeface="+mj-ea"/>
                <a:sym typeface="+mn-ea"/>
              </a:rPr>
              <a:t>中的教学及教学辅助用房和公共活动及康复用房。包括普通教室、专用教室和公用活动及康复用房。</a:t>
            </a:r>
            <a:endParaRPr lang="zh-CN" altLang="en-US" sz="1600">
              <a:solidFill>
                <a:srgbClr val="44546A"/>
              </a:solidFill>
              <a:latin typeface="+mj-ea"/>
              <a:ea typeface="+mj-ea"/>
              <a:sym typeface="+mn-ea"/>
            </a:endParaRPr>
          </a:p>
        </p:txBody>
      </p:sp>
      <p:sp>
        <p:nvSpPr>
          <p:cNvPr id="5" name="圆角矩形 4"/>
          <p:cNvSpPr/>
          <p:nvPr/>
        </p:nvSpPr>
        <p:spPr>
          <a:xfrm>
            <a:off x="2622550" y="2493645"/>
            <a:ext cx="9242425" cy="4660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普通教室</a:t>
            </a:r>
            <a:r>
              <a:rPr lang="zh-CN" altLang="en-US" sz="1600">
                <a:solidFill>
                  <a:srgbClr val="44546A"/>
                </a:solidFill>
                <a:latin typeface="+mj-ea"/>
                <a:ea typeface="+mj-ea"/>
                <a:sym typeface="+mn-ea"/>
              </a:rPr>
              <a:t>是指学生在校学习的主要活动空间。</a:t>
            </a:r>
            <a:endParaRPr lang="zh-CN" altLang="en-US" sz="1600">
              <a:solidFill>
                <a:srgbClr val="44546A"/>
              </a:solidFill>
              <a:latin typeface="+mj-ea"/>
              <a:ea typeface="+mj-ea"/>
              <a:sym typeface="+mn-ea"/>
            </a:endParaRPr>
          </a:p>
        </p:txBody>
      </p:sp>
      <p:sp>
        <p:nvSpPr>
          <p:cNvPr id="6" name="圆角矩形 5"/>
          <p:cNvSpPr/>
          <p:nvPr/>
        </p:nvSpPr>
        <p:spPr>
          <a:xfrm>
            <a:off x="2622550" y="3065780"/>
            <a:ext cx="9242425" cy="90233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专用教室</a:t>
            </a:r>
            <a:r>
              <a:rPr lang="zh-CN" altLang="en-US" sz="1600">
                <a:solidFill>
                  <a:srgbClr val="44546A"/>
                </a:solidFill>
                <a:latin typeface="+mj-ea"/>
                <a:ea typeface="+mj-ea"/>
                <a:sym typeface="+mn-ea"/>
              </a:rPr>
              <a:t>包括计算机教室、美工教室及教具室、劳技教室、语言教室、直观教室、音乐教室、乐器室、实验室、仪器与准备室、生活与劳动教室、地理教室、小琴房、语训小教室、律动教室及辅房、心理疏导个训室、家政训练教室、情景教室等。</a:t>
            </a:r>
            <a:endParaRPr lang="zh-CN" altLang="en-US" sz="1600">
              <a:solidFill>
                <a:srgbClr val="44546A"/>
              </a:solidFill>
              <a:latin typeface="+mj-ea"/>
              <a:ea typeface="+mj-ea"/>
              <a:sym typeface="+mn-ea"/>
            </a:endParaRPr>
          </a:p>
        </p:txBody>
      </p:sp>
      <p:pic>
        <p:nvPicPr>
          <p:cNvPr id="2" name="图片 1"/>
          <p:cNvPicPr>
            <a:picLocks noChangeAspect="1"/>
          </p:cNvPicPr>
          <p:nvPr/>
        </p:nvPicPr>
        <p:blipFill>
          <a:blip r:embed="rId6"/>
          <a:stretch>
            <a:fillRect/>
          </a:stretch>
        </p:blipFill>
        <p:spPr>
          <a:xfrm>
            <a:off x="4174612" y="2938744"/>
            <a:ext cx="7403465" cy="3733165"/>
          </a:xfrm>
          <a:prstGeom prst="rect">
            <a:avLst/>
          </a:prstGeom>
          <a:ln>
            <a:solidFill>
              <a:srgbClr val="44546A"/>
            </a:solidFill>
          </a:ln>
        </p:spPr>
      </p:pic>
      <p:sp>
        <p:nvSpPr>
          <p:cNvPr id="3" name="圆角矩形 2"/>
          <p:cNvSpPr/>
          <p:nvPr/>
        </p:nvSpPr>
        <p:spPr>
          <a:xfrm>
            <a:off x="2622550" y="4074160"/>
            <a:ext cx="9242425" cy="66167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公共活动及康复用房</a:t>
            </a:r>
            <a:r>
              <a:rPr lang="zh-CN" altLang="en-US" sz="1600">
                <a:solidFill>
                  <a:srgbClr val="44546A"/>
                </a:solidFill>
                <a:latin typeface="+mj-ea"/>
                <a:ea typeface="+mj-ea"/>
                <a:sym typeface="+mn-ea"/>
              </a:rPr>
              <a:t>包括图书阅览室、多功能教室、电教器材室、体育康复训练室、体育器材室、风雨操场、心理咨询室、视力检测室、听力检测室、耳模制作室、感觉统合训练室等。</a:t>
            </a:r>
            <a:endParaRPr lang="zh-CN" altLang="en-US" sz="1600">
              <a:solidFill>
                <a:srgbClr val="44546A"/>
              </a:solidFill>
              <a:latin typeface="+mj-ea"/>
              <a:ea typeface="+mj-ea"/>
              <a:sym typeface="+mn-ea"/>
            </a:endParaRPr>
          </a:p>
        </p:txBody>
      </p:sp>
      <p:sp>
        <p:nvSpPr>
          <p:cNvPr id="7" name="圆角矩形 6"/>
          <p:cNvSpPr/>
          <p:nvPr/>
        </p:nvSpPr>
        <p:spPr>
          <a:xfrm>
            <a:off x="2622550" y="4841875"/>
            <a:ext cx="9242425" cy="4800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图书阅览室</a:t>
            </a:r>
            <a:r>
              <a:rPr lang="zh-CN" altLang="en-US" sz="1600">
                <a:solidFill>
                  <a:srgbClr val="44546A"/>
                </a:solidFill>
                <a:latin typeface="+mj-ea"/>
                <a:ea typeface="+mj-ea"/>
                <a:sym typeface="+mn-ea"/>
              </a:rPr>
              <a:t>包括藏书室和阅览室。藏书室应与阅览室配套设置，或将两空间合并设计，便于开架阅览。</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2"/>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5" grpId="0" bldLvl="0" animBg="1"/>
      <p:bldP spid="5" grpId="1" animBg="1"/>
      <p:bldP spid="6" grpId="0" bldLvl="0" animBg="1"/>
      <p:bldP spid="6" grpId="1" animBg="1"/>
      <p:bldP spid="3" grpId="0" bldLvl="0" animBg="1"/>
      <p:bldP spid="3" grpId="1" animBg="1"/>
      <p:bldP spid="7" grpId="0" bldLvl="0" animBg="1"/>
      <p:bldP spid="7" grpId="1"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5171 </a:t>
            </a:r>
            <a:r>
              <a:rPr lang="zh-CN" altLang="en-US" sz="2400" b="1" dirty="0">
                <a:solidFill>
                  <a:schemeClr val="tx2"/>
                </a:solidFill>
                <a:latin typeface="+mj-ea"/>
                <a:ea typeface="+mj-ea"/>
                <a:cs typeface="+mj-ea"/>
                <a:sym typeface="+mn-ea"/>
              </a:rPr>
              <a:t>特殊教育学校校舍情况</a:t>
            </a:r>
            <a:endParaRPr lang="zh-CN" altLang="en-US" sz="2400" dirty="0">
              <a:solidFill>
                <a:schemeClr val="tx2"/>
              </a:solidFill>
              <a:latin typeface="+mj-lt"/>
              <a:ea typeface="+mj-ea"/>
              <a:sym typeface="+mn-ea"/>
            </a:endParaRPr>
          </a:p>
        </p:txBody>
      </p:sp>
      <p:pic>
        <p:nvPicPr>
          <p:cNvPr id="9" name="图片 8"/>
          <p:cNvPicPr>
            <a:picLocks noChangeAspect="1"/>
          </p:cNvPicPr>
          <p:nvPr/>
        </p:nvPicPr>
        <p:blipFill>
          <a:blip r:embed="rId4"/>
          <a:srcRect t="1530"/>
          <a:stretch>
            <a:fillRect/>
          </a:stretch>
        </p:blipFill>
        <p:spPr>
          <a:xfrm>
            <a:off x="180340" y="1317625"/>
            <a:ext cx="6039485" cy="5354320"/>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2515870" y="2945765"/>
            <a:ext cx="9242425" cy="95250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行政办公用房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rPr>
              <a:t>《特殊教育学校建设标准》（建标156-2011）</a:t>
            </a:r>
            <a:r>
              <a:rPr lang="zh-CN" altLang="en-US" sz="1600">
                <a:solidFill>
                  <a:srgbClr val="44546A"/>
                </a:solidFill>
                <a:latin typeface="+mj-ea"/>
                <a:ea typeface="+mj-ea"/>
                <a:sym typeface="+mn-ea"/>
              </a:rPr>
              <a:t>中的办公用房，包括行政办公室、教师办公室、会议接待室、广播及社团办公室、卫生保健室、总务贮藏室、电木工修理间、门卫值班室、配电室、员工休息室等。</a:t>
            </a:r>
            <a:endParaRPr lang="zh-CN" altLang="en-US" sz="1600">
              <a:solidFill>
                <a:srgbClr val="44546A"/>
              </a:solidFill>
              <a:latin typeface="+mj-ea"/>
              <a:ea typeface="+mj-ea"/>
              <a:sym typeface="+mn-ea"/>
            </a:endParaRPr>
          </a:p>
        </p:txBody>
      </p:sp>
      <p:sp>
        <p:nvSpPr>
          <p:cNvPr id="5" name="圆角矩形 4"/>
          <p:cNvSpPr/>
          <p:nvPr/>
        </p:nvSpPr>
        <p:spPr>
          <a:xfrm>
            <a:off x="2515870" y="4067810"/>
            <a:ext cx="9242425" cy="67945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教师办公室</a:t>
            </a:r>
            <a:r>
              <a:rPr lang="zh-CN" altLang="en-US" sz="1600">
                <a:solidFill>
                  <a:srgbClr val="44546A"/>
                </a:solidFill>
                <a:latin typeface="+mj-ea"/>
                <a:ea typeface="+mj-ea"/>
                <a:sym typeface="+mn-ea"/>
              </a:rPr>
              <a:t>是特殊教育学校教师备课、进行教学研究和批改学生作业的主要空间，并兼作教师答疑、师生对话使用。</a:t>
            </a:r>
            <a:endParaRPr lang="zh-CN" altLang="en-US" sz="1600">
              <a:solidFill>
                <a:srgbClr val="44546A"/>
              </a:solidFill>
              <a:latin typeface="+mj-ea"/>
              <a:ea typeface="+mj-ea"/>
              <a:sym typeface="+mn-ea"/>
            </a:endParaRPr>
          </a:p>
        </p:txBody>
      </p:sp>
      <p:sp>
        <p:nvSpPr>
          <p:cNvPr id="6" name="圆角矩形 5"/>
          <p:cNvSpPr/>
          <p:nvPr/>
        </p:nvSpPr>
        <p:spPr>
          <a:xfrm>
            <a:off x="2515870" y="4916805"/>
            <a:ext cx="9242425" cy="76771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生活用房</a:t>
            </a:r>
            <a:r>
              <a:rPr lang="zh-CN" altLang="en-US" sz="1600">
                <a:solidFill>
                  <a:srgbClr val="44546A"/>
                </a:solidFill>
                <a:latin typeface="+mj-ea"/>
                <a:ea typeface="+mj-ea"/>
                <a:sym typeface="+mn-ea"/>
              </a:rPr>
              <a:t>包括学生宿舍、学生食堂、学生浴室、学生厕所、教工厕所、单身教工宿舍、教工食堂、锅炉房、开水房、自备车车库、司机休息室以及采暖、通风和给排水设备用房等。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5" grpId="0" bldLvl="0" animBg="1"/>
      <p:bldP spid="5" grpId="1" animBg="1"/>
      <p:bldP spid="6" grpId="0" bldLvl="0" animBg="1"/>
      <p:bldP spid="6" grpId="1"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5272 </a:t>
            </a:r>
            <a:r>
              <a:rPr lang="zh-CN" altLang="en-US" sz="2400" b="1" dirty="0">
                <a:solidFill>
                  <a:schemeClr val="tx2"/>
                </a:solidFill>
                <a:latin typeface="+mj-ea"/>
                <a:ea typeface="+mj-ea"/>
                <a:cs typeface="+mj-ea"/>
                <a:sym typeface="+mn-ea"/>
              </a:rPr>
              <a:t>中等职业学校校舍情况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292100" y="1317625"/>
            <a:ext cx="5765800" cy="5431155"/>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2692400" y="3967480"/>
            <a:ext cx="8895080" cy="410210"/>
          </a:xfrm>
          <a:prstGeom prst="accentBorderCallout2">
            <a:avLst>
              <a:gd name="adj1" fmla="val 18750"/>
              <a:gd name="adj2" fmla="val -8333"/>
              <a:gd name="adj3" fmla="val -285758"/>
              <a:gd name="adj4" fmla="val -12050"/>
              <a:gd name="adj5" fmla="val -488080"/>
              <a:gd name="adj6" fmla="val 1688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正在施工校舍建筑面积：</a:t>
            </a:r>
            <a:r>
              <a:rPr lang="zh-CN" altLang="en-US" sz="1600">
                <a:solidFill>
                  <a:srgbClr val="44546A"/>
                </a:solidFill>
                <a:latin typeface="+mj-ea"/>
                <a:ea typeface="+mj-ea"/>
                <a:sym typeface="+mn-ea"/>
              </a:rPr>
              <a:t>学校投资建设尚未竣工的在建工程或已竣工未交付使用的校舍建筑面积。</a:t>
            </a:r>
            <a:endParaRPr lang="zh-CN" altLang="en-US" sz="1600">
              <a:solidFill>
                <a:srgbClr val="44546A"/>
              </a:solidFill>
              <a:latin typeface="+mj-ea"/>
              <a:ea typeface="+mj-ea"/>
              <a:sym typeface="+mn-ea"/>
            </a:endParaRPr>
          </a:p>
        </p:txBody>
      </p:sp>
      <p:sp>
        <p:nvSpPr>
          <p:cNvPr id="12" name="线形标注 2(带边框和强调线) 11"/>
          <p:cNvSpPr/>
          <p:nvPr/>
        </p:nvSpPr>
        <p:spPr>
          <a:xfrm>
            <a:off x="2693035" y="5483860"/>
            <a:ext cx="8895080" cy="410210"/>
          </a:xfrm>
          <a:prstGeom prst="accentBorderCallout2">
            <a:avLst>
              <a:gd name="adj1" fmla="val 18750"/>
              <a:gd name="adj2" fmla="val -8333"/>
              <a:gd name="adj3" fmla="val -536377"/>
              <a:gd name="adj4" fmla="val -16162"/>
              <a:gd name="adj5" fmla="val -854024"/>
              <a:gd name="adj6" fmla="val 2788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独立使用：</a:t>
            </a:r>
            <a:r>
              <a:rPr lang="zh-CN" altLang="en-US" sz="1600">
                <a:solidFill>
                  <a:srgbClr val="44546A"/>
                </a:solidFill>
                <a:latin typeface="+mj-ea"/>
                <a:ea typeface="+mj-ea"/>
                <a:sym typeface="+mn-ea"/>
              </a:rPr>
              <a:t>学校独立享用政府或社会提供的非学校产权办学资源。</a:t>
            </a:r>
            <a:endParaRPr lang="zh-CN" altLang="en-US" sz="1600">
              <a:solidFill>
                <a:srgbClr val="44546A"/>
              </a:solidFill>
              <a:latin typeface="+mj-ea"/>
              <a:ea typeface="+mj-ea"/>
              <a:sym typeface="+mn-ea"/>
            </a:endParaRPr>
          </a:p>
        </p:txBody>
      </p:sp>
      <p:sp>
        <p:nvSpPr>
          <p:cNvPr id="13" name="线形标注 2(带边框和强调线) 12"/>
          <p:cNvSpPr/>
          <p:nvPr/>
        </p:nvSpPr>
        <p:spPr>
          <a:xfrm>
            <a:off x="2693035" y="6242050"/>
            <a:ext cx="8895080" cy="410210"/>
          </a:xfrm>
          <a:prstGeom prst="accentBorderCallout2">
            <a:avLst>
              <a:gd name="adj1" fmla="val 18750"/>
              <a:gd name="adj2" fmla="val -8333"/>
              <a:gd name="adj3" fmla="val -687770"/>
              <a:gd name="adj4" fmla="val -18003"/>
              <a:gd name="adj5" fmla="val -1059907"/>
              <a:gd name="adj6" fmla="val 3468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共同使用：</a:t>
            </a:r>
            <a:r>
              <a:rPr lang="zh-CN" altLang="en-US" sz="1600">
                <a:solidFill>
                  <a:srgbClr val="44546A"/>
                </a:solidFill>
                <a:latin typeface="+mj-ea"/>
                <a:ea typeface="+mj-ea"/>
                <a:sym typeface="+mn-ea"/>
              </a:rPr>
              <a:t>本校与其他学校共享政府或社会提供的非学校产权办学资源。</a:t>
            </a:r>
            <a:endParaRPr lang="zh-CN" altLang="en-US" sz="1600">
              <a:solidFill>
                <a:srgbClr val="44546A"/>
              </a:solidFill>
              <a:latin typeface="+mj-ea"/>
              <a:ea typeface="+mj-ea"/>
              <a:sym typeface="+mn-ea"/>
            </a:endParaRPr>
          </a:p>
        </p:txBody>
      </p:sp>
      <p:sp>
        <p:nvSpPr>
          <p:cNvPr id="7" name="线形标注 2(带边框和强调线) 6"/>
          <p:cNvSpPr/>
          <p:nvPr/>
        </p:nvSpPr>
        <p:spPr>
          <a:xfrm>
            <a:off x="2693670" y="4725670"/>
            <a:ext cx="8895080" cy="410210"/>
          </a:xfrm>
          <a:prstGeom prst="accentBorderCallout2">
            <a:avLst>
              <a:gd name="adj1" fmla="val 18750"/>
              <a:gd name="adj2" fmla="val -8333"/>
              <a:gd name="adj3" fmla="val -402941"/>
              <a:gd name="adj4" fmla="val -14363"/>
              <a:gd name="adj5" fmla="val -663312"/>
              <a:gd name="adj6" fmla="val 2277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非学校产权校舍建筑面积：</a:t>
            </a:r>
            <a:r>
              <a:rPr lang="zh-CN" altLang="en-US" sz="1600">
                <a:solidFill>
                  <a:srgbClr val="44546A"/>
                </a:solidFill>
                <a:latin typeface="+mj-ea"/>
                <a:ea typeface="+mj-ea"/>
                <a:sym typeface="+mn-ea"/>
              </a:rPr>
              <a:t>学校独立使用或共同使用的不属于学校产权的校舍建筑面积。</a:t>
            </a:r>
            <a:endParaRPr lang="zh-CN" altLang="en-US" sz="1600">
              <a:solidFill>
                <a:srgbClr val="44546A"/>
              </a:solidFill>
              <a:latin typeface="+mj-ea"/>
              <a:ea typeface="+mj-ea"/>
              <a:sym typeface="+mn-ea"/>
            </a:endParaRPr>
          </a:p>
        </p:txBody>
      </p:sp>
      <p:sp>
        <p:nvSpPr>
          <p:cNvPr id="3" name="圆角矩形 2"/>
          <p:cNvSpPr/>
          <p:nvPr/>
        </p:nvSpPr>
        <p:spPr>
          <a:xfrm>
            <a:off x="2692400" y="2961005"/>
            <a:ext cx="8895715" cy="807085"/>
          </a:xfrm>
          <a:prstGeom prst="roundRect">
            <a:avLst>
              <a:gd name="adj" fmla="val 895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学校产权校舍建筑面积</a:t>
            </a:r>
            <a:r>
              <a:rPr lang="zh-CN" altLang="en-US" sz="1600">
                <a:solidFill>
                  <a:srgbClr val="44546A"/>
                </a:solidFill>
                <a:latin typeface="+mj-ea"/>
                <a:ea typeface="+mj-ea"/>
                <a:sym typeface="+mn-ea"/>
              </a:rPr>
              <a:t>是指学校拥有产权，已交付使用的校舍建筑面积。不包括尚未竣工的在建工程或已竣工未交付使用校舍、租借用校舍、临时搭建棚舍的建筑面积。</a:t>
            </a:r>
            <a:endParaRPr lang="zh-CN" altLang="en-US" sz="1600">
              <a:solidFill>
                <a:srgbClr val="44546A"/>
              </a:solidFill>
              <a:latin typeface="+mj-ea"/>
              <a:ea typeface="+mj-ea"/>
              <a:sym typeface="+mn-ea"/>
            </a:endParaRPr>
          </a:p>
        </p:txBody>
      </p:sp>
      <p:sp>
        <p:nvSpPr>
          <p:cNvPr id="5" name="矩形 4"/>
          <p:cNvSpPr/>
          <p:nvPr>
            <p:custDataLst>
              <p:tags r:id="rId5"/>
            </p:custDataLst>
          </p:nvPr>
        </p:nvSpPr>
        <p:spPr>
          <a:xfrm>
            <a:off x="2693670" y="3335020"/>
            <a:ext cx="8894445" cy="632460"/>
          </a:xfrm>
          <a:prstGeom prst="rect">
            <a:avLst/>
          </a:prstGeom>
          <a:solidFill>
            <a:schemeClr val="bg1"/>
          </a:solidFill>
          <a:ln>
            <a:solidFill>
              <a:srgbClr val="44546A"/>
            </a:solidFill>
          </a:ln>
        </p:spPr>
        <p:style>
          <a:lnRef idx="3">
            <a:schemeClr val="accent1"/>
          </a:lnRef>
          <a:fillRef idx="0">
            <a:srgbClr val="FFFFFF"/>
          </a:fillRef>
          <a:effectRef idx="0">
            <a:srgbClr val="FFFFFF"/>
          </a:effectRef>
          <a:fontRef idx="minor">
            <a:schemeClr val="tx1"/>
          </a:fontRef>
        </p:style>
        <p:txBody>
          <a:bodyPr rtlCol="0" anchor="ctr"/>
          <a:p>
            <a:pPr indent="0" algn="l">
              <a:buNone/>
            </a:pPr>
            <a:r>
              <a:rPr lang="zh-CN" altLang="en-US">
                <a:solidFill>
                  <a:srgbClr val="044AFA"/>
                </a:solidFill>
                <a:latin typeface="+mj-ea"/>
                <a:ea typeface="+mj-ea"/>
                <a:cs typeface="+mj-ea"/>
                <a:sym typeface="+mn-ea"/>
              </a:rPr>
              <a:t>XX职业技术学院（高职）：</a:t>
            </a:r>
            <a:r>
              <a:rPr>
                <a:solidFill>
                  <a:srgbClr val="44546A"/>
                </a:solidFill>
                <a:latin typeface="+mj-ea"/>
                <a:ea typeface="+mj-ea"/>
                <a:cs typeface="+mj-ea"/>
                <a:sym typeface="+mn-ea"/>
              </a:rPr>
              <a:t>三年均存在D级危房，2023年又新增D级危房268.32平方米</a:t>
            </a:r>
            <a:endParaRPr lang="zh-CN">
              <a:solidFill>
                <a:srgbClr val="44546A"/>
              </a:solidFill>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xit" presetSubtype="0" fill="hold" grpId="2" nodeType="withEffect">
                                  <p:stCondLst>
                                    <p:cond delay="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2" grpId="0" bldLvl="0" animBg="1"/>
      <p:bldP spid="12" grpId="1" animBg="1"/>
      <p:bldP spid="13" grpId="0" bldLvl="0" animBg="1"/>
      <p:bldP spid="13" grpId="1" animBg="1"/>
      <p:bldP spid="12" grpId="2" bldLvl="0" animBg="1"/>
      <p:bldP spid="11" grpId="2" bldLvl="0" animBg="1"/>
      <p:bldP spid="7" grpId="0" bldLvl="0" animBg="1"/>
      <p:bldP spid="7" grpId="1" animBg="1"/>
      <p:bldP spid="7" grpId="2" bldLvl="0" animBg="1"/>
      <p:bldP spid="3" grpId="0" bldLvl="0" animBg="1"/>
      <p:bldP spid="3" grpId="1" animBg="1"/>
      <p:bldP spid="3" grpId="2" bldLvl="0" animBg="1"/>
      <p:bldP spid="5" grpId="0" bldLvl="0" animBg="1"/>
      <p:bldP spid="13" grpId="2"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5272 </a:t>
            </a:r>
            <a:r>
              <a:rPr lang="zh-CN" altLang="en-US" sz="2400" b="1" dirty="0">
                <a:solidFill>
                  <a:schemeClr val="tx2"/>
                </a:solidFill>
                <a:latin typeface="+mj-ea"/>
                <a:ea typeface="+mj-ea"/>
                <a:cs typeface="+mj-ea"/>
                <a:sym typeface="+mn-ea"/>
              </a:rPr>
              <a:t>中等职业学校校舍情况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4"/>
          <a:stretch>
            <a:fillRect/>
          </a:stretch>
        </p:blipFill>
        <p:spPr>
          <a:xfrm>
            <a:off x="292100" y="1317625"/>
            <a:ext cx="5765800" cy="5431155"/>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2710180" y="1101725"/>
            <a:ext cx="9242425" cy="89344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sz="1600" b="1">
                <a:solidFill>
                  <a:srgbClr val="044AFA"/>
                </a:solidFill>
                <a:latin typeface="+mj-ea"/>
                <a:ea typeface="+mj-ea"/>
                <a:sym typeface="+mn-ea"/>
              </a:rPr>
              <a:t>教学及辅助用房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《中等职业学校建设标准》（建标192-2018）</a:t>
            </a:r>
            <a:r>
              <a:rPr lang="zh-CN" altLang="en-US" sz="1600">
                <a:solidFill>
                  <a:srgbClr val="44546A"/>
                </a:solidFill>
                <a:latin typeface="+mj-ea"/>
                <a:ea typeface="+mj-ea"/>
                <a:sym typeface="+mn-ea"/>
              </a:rPr>
              <a:t>教学实训用房、教学辅助及行政管理用房中的教学辅助用房。包括普通教室、合班教室、基础课实验室、实训用房；教学辅助及行政管理用房中的图书阅览室、心理咨询室、风雨操场。</a:t>
            </a:r>
            <a:endParaRPr lang="zh-CN" altLang="en-US" sz="1600">
              <a:solidFill>
                <a:srgbClr val="44546A"/>
              </a:solidFill>
              <a:latin typeface="+mj-ea"/>
              <a:ea typeface="+mj-ea"/>
              <a:sym typeface="+mn-ea"/>
            </a:endParaRPr>
          </a:p>
        </p:txBody>
      </p:sp>
      <p:sp>
        <p:nvSpPr>
          <p:cNvPr id="5" name="圆角矩形 4"/>
          <p:cNvSpPr/>
          <p:nvPr/>
        </p:nvSpPr>
        <p:spPr>
          <a:xfrm>
            <a:off x="2710815" y="2112010"/>
            <a:ext cx="9242425" cy="4660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sz="1600" b="1">
                <a:solidFill>
                  <a:srgbClr val="044AFA"/>
                </a:solidFill>
                <a:latin typeface="+mj-ea"/>
                <a:ea typeface="+mj-ea"/>
                <a:sym typeface="+mn-ea"/>
              </a:rPr>
              <a:t>普通教室</a:t>
            </a:r>
            <a:r>
              <a:rPr lang="zh-CN" altLang="en-US" sz="1600">
                <a:solidFill>
                  <a:srgbClr val="44546A"/>
                </a:solidFill>
                <a:latin typeface="+mj-ea"/>
                <a:ea typeface="+mj-ea"/>
                <a:sym typeface="+mn-ea"/>
              </a:rPr>
              <a:t>是指单班教室，供班级上课及开展活动的用房。</a:t>
            </a:r>
            <a:endParaRPr lang="zh-CN" altLang="en-US" sz="1600">
              <a:solidFill>
                <a:srgbClr val="44546A"/>
              </a:solidFill>
              <a:latin typeface="+mj-ea"/>
              <a:ea typeface="+mj-ea"/>
              <a:sym typeface="+mn-ea"/>
            </a:endParaRPr>
          </a:p>
        </p:txBody>
      </p:sp>
      <p:sp>
        <p:nvSpPr>
          <p:cNvPr id="6" name="圆角矩形 5"/>
          <p:cNvSpPr/>
          <p:nvPr/>
        </p:nvSpPr>
        <p:spPr>
          <a:xfrm>
            <a:off x="2710180" y="2694940"/>
            <a:ext cx="9242425" cy="39306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合班教室</a:t>
            </a:r>
            <a:r>
              <a:rPr lang="zh-CN" altLang="en-US" sz="1600">
                <a:solidFill>
                  <a:srgbClr val="44546A"/>
                </a:solidFill>
                <a:latin typeface="+mj-ea"/>
                <a:ea typeface="+mj-ea"/>
                <a:sym typeface="+mn-ea"/>
              </a:rPr>
              <a:t>是指两个班及以上开展教学及活动的用房，包括阶梯教室，多媒体教室等。</a:t>
            </a:r>
            <a:endParaRPr lang="zh-CN" altLang="en-US" sz="1600">
              <a:solidFill>
                <a:srgbClr val="44546A"/>
              </a:solidFill>
              <a:latin typeface="+mj-ea"/>
              <a:ea typeface="+mj-ea"/>
              <a:sym typeface="+mn-ea"/>
            </a:endParaRPr>
          </a:p>
        </p:txBody>
      </p:sp>
      <p:sp>
        <p:nvSpPr>
          <p:cNvPr id="3" name="圆角矩形 2"/>
          <p:cNvSpPr/>
          <p:nvPr/>
        </p:nvSpPr>
        <p:spPr>
          <a:xfrm>
            <a:off x="2710180" y="3204845"/>
            <a:ext cx="9242425" cy="43307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基础课实验室</a:t>
            </a:r>
            <a:r>
              <a:rPr lang="zh-CN" altLang="en-US" sz="1600">
                <a:solidFill>
                  <a:srgbClr val="44546A"/>
                </a:solidFill>
                <a:latin typeface="+mj-ea"/>
                <a:ea typeface="+mj-ea"/>
                <a:sym typeface="+mn-ea"/>
              </a:rPr>
              <a:t>是指开设物理、化学、生物实验课的用房。</a:t>
            </a:r>
            <a:endParaRPr lang="zh-CN" altLang="en-US" sz="1600">
              <a:solidFill>
                <a:srgbClr val="44546A"/>
              </a:solidFill>
              <a:latin typeface="+mj-ea"/>
              <a:ea typeface="+mj-ea"/>
              <a:sym typeface="+mn-ea"/>
            </a:endParaRPr>
          </a:p>
        </p:txBody>
      </p:sp>
      <p:sp>
        <p:nvSpPr>
          <p:cNvPr id="8" name="圆角矩形 7"/>
          <p:cNvSpPr/>
          <p:nvPr/>
        </p:nvSpPr>
        <p:spPr>
          <a:xfrm>
            <a:off x="2710815" y="3754755"/>
            <a:ext cx="9242425" cy="6705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实训用房</a:t>
            </a:r>
            <a:r>
              <a:rPr lang="zh-CN" altLang="en-US" sz="1600">
                <a:solidFill>
                  <a:srgbClr val="44546A"/>
                </a:solidFill>
                <a:latin typeface="+mj-ea"/>
                <a:ea typeface="+mj-ea"/>
                <a:sym typeface="+mn-ea"/>
              </a:rPr>
              <a:t>是指培养学生专业技术和工作技能的用房，包括专业实验室、植物种植及动物养殖用房、实训厂房、服务技能培训用房等。</a:t>
            </a:r>
            <a:endParaRPr lang="zh-CN" altLang="en-US" sz="1600">
              <a:solidFill>
                <a:srgbClr val="44546A"/>
              </a:solidFill>
              <a:latin typeface="+mj-ea"/>
              <a:ea typeface="+mj-ea"/>
              <a:sym typeface="+mn-ea"/>
            </a:endParaRPr>
          </a:p>
        </p:txBody>
      </p:sp>
      <p:sp>
        <p:nvSpPr>
          <p:cNvPr id="9" name="圆角矩形 8"/>
          <p:cNvSpPr/>
          <p:nvPr/>
        </p:nvSpPr>
        <p:spPr>
          <a:xfrm>
            <a:off x="2710180" y="4542155"/>
            <a:ext cx="9242425" cy="65278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sz="1600" b="1">
                <a:solidFill>
                  <a:srgbClr val="044AFA"/>
                </a:solidFill>
                <a:latin typeface="+mj-ea"/>
                <a:ea typeface="+mj-ea"/>
                <a:sym typeface="+mn-ea"/>
              </a:rPr>
              <a:t>图书阅览室</a:t>
            </a:r>
            <a:r>
              <a:rPr lang="zh-CN" altLang="en-US" sz="1600">
                <a:solidFill>
                  <a:srgbClr val="44546A"/>
                </a:solidFill>
                <a:latin typeface="+mj-ea"/>
                <a:ea typeface="+mj-ea"/>
                <a:sym typeface="+mn-ea"/>
              </a:rPr>
              <a:t>包括学生阅览室、教师阅览室、特种阅览室、报刊阅览室、书库、办公用房、图书目录查询及出纳用房等。</a:t>
            </a:r>
            <a:endParaRPr lang="zh-CN" altLang="en-US" sz="1600">
              <a:solidFill>
                <a:srgbClr val="44546A"/>
              </a:solidFill>
              <a:latin typeface="+mj-ea"/>
              <a:ea typeface="+mj-ea"/>
              <a:sym typeface="+mn-ea"/>
            </a:endParaRPr>
          </a:p>
        </p:txBody>
      </p:sp>
      <p:sp>
        <p:nvSpPr>
          <p:cNvPr id="14" name="圆角矩形 13"/>
          <p:cNvSpPr/>
          <p:nvPr/>
        </p:nvSpPr>
        <p:spPr>
          <a:xfrm>
            <a:off x="2710815" y="5835650"/>
            <a:ext cx="9242425" cy="81597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风雨操场</a:t>
            </a:r>
            <a:r>
              <a:rPr lang="zh-CN" altLang="en-US" sz="1600">
                <a:solidFill>
                  <a:srgbClr val="44546A"/>
                </a:solidFill>
                <a:latin typeface="+mj-ea"/>
                <a:ea typeface="+mj-ea"/>
                <a:sym typeface="+mn-ea"/>
              </a:rPr>
              <a:t>是培养学生体能和健康的生活情趣的场所，内设一个篮球场，并附设体质测试用房及必要的体育器械库、体育教研室、更衣室、厕所、浴室等用房；风雨操场应综合利用，兼有集会演出的功能；可在风雨操场内设置小型舞台。</a:t>
            </a:r>
            <a:endParaRPr lang="zh-CN" altLang="en-US" sz="1600">
              <a:solidFill>
                <a:srgbClr val="44546A"/>
              </a:solidFill>
              <a:latin typeface="+mj-ea"/>
              <a:ea typeface="+mj-ea"/>
              <a:sym typeface="+mn-ea"/>
            </a:endParaRPr>
          </a:p>
        </p:txBody>
      </p:sp>
      <p:sp>
        <p:nvSpPr>
          <p:cNvPr id="12" name="圆角矩形 11"/>
          <p:cNvSpPr/>
          <p:nvPr/>
        </p:nvSpPr>
        <p:spPr>
          <a:xfrm>
            <a:off x="2710180" y="5311775"/>
            <a:ext cx="9242425" cy="40703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心理咨询室</a:t>
            </a:r>
            <a:r>
              <a:rPr lang="zh-CN" altLang="en-US" sz="1600">
                <a:solidFill>
                  <a:srgbClr val="44546A"/>
                </a:solidFill>
                <a:latin typeface="+mj-ea"/>
                <a:ea typeface="+mj-ea"/>
                <a:sym typeface="+mn-ea"/>
              </a:rPr>
              <a:t>供心理教师对学生进行心理疏导、交流使用。</a:t>
            </a:r>
            <a:endParaRPr lang="zh-CN" altLang="en-US" sz="1600">
              <a:solidFill>
                <a:srgbClr val="44546A"/>
              </a:solidFill>
              <a:latin typeface="+mj-ea"/>
              <a:ea typeface="+mj-ea"/>
              <a:sym typeface="+mn-ea"/>
            </a:endParaRPr>
          </a:p>
        </p:txBody>
      </p:sp>
      <p:pic>
        <p:nvPicPr>
          <p:cNvPr id="11" name="图片 10"/>
          <p:cNvPicPr>
            <a:picLocks noChangeAspect="1"/>
          </p:cNvPicPr>
          <p:nvPr/>
        </p:nvPicPr>
        <p:blipFill>
          <a:blip r:embed="rId6"/>
          <a:srcRect l="1683" r="1520"/>
          <a:stretch>
            <a:fillRect/>
          </a:stretch>
        </p:blipFill>
        <p:spPr>
          <a:xfrm>
            <a:off x="7319645" y="1416685"/>
            <a:ext cx="3651885" cy="5234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11"/>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5" grpId="0" bldLvl="0" animBg="1"/>
      <p:bldP spid="5" grpId="1" animBg="1"/>
      <p:bldP spid="6" grpId="0" bldLvl="0" animBg="1"/>
      <p:bldP spid="6" grpId="1" animBg="1"/>
      <p:bldP spid="3" grpId="0" bldLvl="0" animBg="1"/>
      <p:bldP spid="3" grpId="1" animBg="1"/>
      <p:bldP spid="8" grpId="0" bldLvl="0" animBg="1"/>
      <p:bldP spid="8" grpId="1" animBg="1"/>
      <p:bldP spid="9" grpId="0" bldLvl="0" animBg="1"/>
      <p:bldP spid="9" grpId="1" animBg="1"/>
      <p:bldP spid="14" grpId="0" bldLvl="0" animBg="1"/>
      <p:bldP spid="14" grpId="1" animBg="1"/>
      <p:bldP spid="12" grpId="0" bldLvl="0" animBg="1"/>
      <p:bldP spid="12" grpId="1"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5272 </a:t>
            </a:r>
            <a:r>
              <a:rPr lang="zh-CN" altLang="en-US" sz="2400" b="1" dirty="0">
                <a:solidFill>
                  <a:schemeClr val="tx2"/>
                </a:solidFill>
                <a:latin typeface="+mj-ea"/>
                <a:ea typeface="+mj-ea"/>
                <a:cs typeface="+mj-ea"/>
                <a:sym typeface="+mn-ea"/>
              </a:rPr>
              <a:t>中等职业学校校舍情况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4"/>
          <a:stretch>
            <a:fillRect/>
          </a:stretch>
        </p:blipFill>
        <p:spPr>
          <a:xfrm>
            <a:off x="292100" y="1317625"/>
            <a:ext cx="5765800" cy="5431155"/>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2515870" y="3048000"/>
            <a:ext cx="9242425" cy="71374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行政办公用房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《中等职业学校建设标准》（建标192-2018）</a:t>
            </a:r>
            <a:r>
              <a:rPr lang="zh-CN" altLang="en-US" sz="1600">
                <a:solidFill>
                  <a:srgbClr val="44546A"/>
                </a:solidFill>
                <a:latin typeface="+mj-ea"/>
                <a:ea typeface="+mj-ea"/>
                <a:sym typeface="+mn-ea"/>
              </a:rPr>
              <a:t>中的教学辅助及行政管理用房中的行政办公室、教研室。</a:t>
            </a:r>
            <a:endParaRPr lang="zh-CN" altLang="en-US" sz="1600">
              <a:solidFill>
                <a:srgbClr val="44546A"/>
              </a:solidFill>
              <a:latin typeface="+mj-ea"/>
              <a:ea typeface="+mj-ea"/>
              <a:sym typeface="+mn-ea"/>
            </a:endParaRPr>
          </a:p>
        </p:txBody>
      </p:sp>
      <p:sp>
        <p:nvSpPr>
          <p:cNvPr id="5" name="圆角矩形 4"/>
          <p:cNvSpPr/>
          <p:nvPr/>
        </p:nvSpPr>
        <p:spPr>
          <a:xfrm>
            <a:off x="2515870" y="3912235"/>
            <a:ext cx="9242425" cy="72072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行政办公室</a:t>
            </a:r>
            <a:r>
              <a:rPr lang="zh-CN" altLang="en-US" sz="1600">
                <a:solidFill>
                  <a:srgbClr val="44546A"/>
                </a:solidFill>
                <a:latin typeface="+mj-ea"/>
                <a:ea typeface="+mj-ea"/>
                <a:sym typeface="+mn-ea"/>
              </a:rPr>
              <a:t>包括学校各级干部和管理人员的办公室，以及会议室、档案室、文印室、网络机房、广播室、收发室、门卫值班室等。</a:t>
            </a:r>
            <a:endParaRPr lang="zh-CN" altLang="en-US" sz="1600">
              <a:solidFill>
                <a:srgbClr val="44546A"/>
              </a:solidFill>
              <a:latin typeface="+mj-ea"/>
              <a:ea typeface="+mj-ea"/>
              <a:sym typeface="+mn-ea"/>
            </a:endParaRPr>
          </a:p>
        </p:txBody>
      </p:sp>
      <p:sp>
        <p:nvSpPr>
          <p:cNvPr id="6" name="圆角矩形 5"/>
          <p:cNvSpPr/>
          <p:nvPr/>
        </p:nvSpPr>
        <p:spPr>
          <a:xfrm>
            <a:off x="2515870" y="4783455"/>
            <a:ext cx="9242425" cy="39306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教研室</a:t>
            </a:r>
            <a:r>
              <a:rPr lang="zh-CN" altLang="en-US" sz="1600">
                <a:solidFill>
                  <a:srgbClr val="44546A"/>
                </a:solidFill>
                <a:latin typeface="+mj-ea"/>
                <a:ea typeface="+mj-ea"/>
                <a:sym typeface="+mn-ea"/>
              </a:rPr>
              <a:t>供教师备课、休息和集体活动使用。</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5" grpId="0" bldLvl="0" animBg="1"/>
      <p:bldP spid="5" grpId="1" animBg="1"/>
      <p:bldP spid="6" grpId="0" bldLvl="0" animBg="1"/>
      <p:bldP spid="6" grpId="1"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5272 </a:t>
            </a:r>
            <a:r>
              <a:rPr lang="zh-CN" altLang="en-US" sz="2400" b="1" dirty="0">
                <a:solidFill>
                  <a:schemeClr val="tx2"/>
                </a:solidFill>
                <a:latin typeface="+mj-ea"/>
                <a:ea typeface="+mj-ea"/>
                <a:cs typeface="+mj-ea"/>
                <a:sym typeface="+mn-ea"/>
              </a:rPr>
              <a:t>中等职业学校校舍情况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292100" y="1317625"/>
            <a:ext cx="5765800" cy="5431155"/>
          </a:xfrm>
          <a:prstGeom prst="rect">
            <a:avLst/>
          </a:prstGeom>
          <a:ln>
            <a:solidFill>
              <a:srgbClr val="44546A"/>
            </a:solidFill>
          </a:ln>
          <a:effectLst>
            <a:outerShdw blurRad="50800" dist="38100" dir="2700000" algn="tl" rotWithShape="0">
              <a:prstClr val="black">
                <a:alpha val="40000"/>
              </a:prstClr>
            </a:outerShdw>
          </a:effectLst>
        </p:spPr>
      </p:pic>
      <p:sp>
        <p:nvSpPr>
          <p:cNvPr id="3" name="圆角矩形 2"/>
          <p:cNvSpPr/>
          <p:nvPr/>
        </p:nvSpPr>
        <p:spPr>
          <a:xfrm>
            <a:off x="2394585" y="2040255"/>
            <a:ext cx="9484360" cy="66802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生活用房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《中等职业学校建设标准》（建标192-2018）</a:t>
            </a:r>
            <a:r>
              <a:rPr lang="zh-CN" altLang="en-US" sz="1600">
                <a:solidFill>
                  <a:srgbClr val="44546A"/>
                </a:solidFill>
                <a:latin typeface="+mj-ea"/>
                <a:ea typeface="+mj-ea"/>
                <a:sym typeface="+mn-ea"/>
              </a:rPr>
              <a:t>中的生活用房。包括学生宿舍、食堂、单身教工宿舍、其他附属用房</a:t>
            </a:r>
            <a:endParaRPr lang="zh-CN" altLang="en-US" sz="1600">
              <a:solidFill>
                <a:srgbClr val="44546A"/>
              </a:solidFill>
              <a:latin typeface="+mj-ea"/>
              <a:ea typeface="+mj-ea"/>
              <a:sym typeface="+mn-ea"/>
            </a:endParaRPr>
          </a:p>
        </p:txBody>
      </p:sp>
      <p:sp>
        <p:nvSpPr>
          <p:cNvPr id="8" name="圆角矩形 7"/>
          <p:cNvSpPr/>
          <p:nvPr/>
        </p:nvSpPr>
        <p:spPr>
          <a:xfrm>
            <a:off x="2394585" y="2850515"/>
            <a:ext cx="9484360" cy="45783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学生宿舍</a:t>
            </a:r>
            <a:r>
              <a:rPr lang="zh-CN" altLang="en-US" sz="1600">
                <a:solidFill>
                  <a:srgbClr val="44546A"/>
                </a:solidFill>
                <a:latin typeface="+mj-ea"/>
                <a:ea typeface="+mj-ea"/>
                <a:sym typeface="+mn-ea"/>
              </a:rPr>
              <a:t>包括学生居室、盥洗室、厕所、值班管理用房等。</a:t>
            </a:r>
            <a:endParaRPr lang="zh-CN" altLang="en-US" sz="1600">
              <a:solidFill>
                <a:srgbClr val="44546A"/>
              </a:solidFill>
              <a:latin typeface="+mj-ea"/>
              <a:ea typeface="+mj-ea"/>
              <a:sym typeface="+mn-ea"/>
            </a:endParaRPr>
          </a:p>
        </p:txBody>
      </p:sp>
      <p:sp>
        <p:nvSpPr>
          <p:cNvPr id="7" name="圆角矩形 6"/>
          <p:cNvSpPr/>
          <p:nvPr/>
        </p:nvSpPr>
        <p:spPr>
          <a:xfrm>
            <a:off x="2394585" y="4043680"/>
            <a:ext cx="9484360" cy="4552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单身教工宿舍</a:t>
            </a:r>
            <a:r>
              <a:rPr lang="zh-CN" altLang="en-US" sz="1600">
                <a:solidFill>
                  <a:srgbClr val="44546A"/>
                </a:solidFill>
                <a:latin typeface="+mj-ea"/>
                <a:ea typeface="+mj-ea"/>
                <a:sym typeface="+mn-ea"/>
              </a:rPr>
              <a:t>是指产权属于学校的单身教职工住房。</a:t>
            </a:r>
            <a:endParaRPr lang="zh-CN" altLang="en-US" sz="1600">
              <a:solidFill>
                <a:srgbClr val="44546A"/>
              </a:solidFill>
              <a:latin typeface="+mj-ea"/>
              <a:ea typeface="+mj-ea"/>
              <a:sym typeface="+mn-ea"/>
            </a:endParaRPr>
          </a:p>
        </p:txBody>
      </p:sp>
      <p:sp>
        <p:nvSpPr>
          <p:cNvPr id="9" name="圆角矩形 8"/>
          <p:cNvSpPr/>
          <p:nvPr/>
        </p:nvSpPr>
        <p:spPr>
          <a:xfrm>
            <a:off x="2394585" y="4641215"/>
            <a:ext cx="9484360" cy="59626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教工住宅</a:t>
            </a:r>
            <a:r>
              <a:rPr lang="zh-CN" altLang="en-US" sz="1600">
                <a:solidFill>
                  <a:srgbClr val="44546A"/>
                </a:solidFill>
                <a:latin typeface="+mj-ea"/>
                <a:ea typeface="+mj-ea"/>
                <a:sym typeface="+mn-ea"/>
              </a:rPr>
              <a:t>是指学校已出售给个人、房屋所有权归教职工个人所有，而土地使用权仍归属学校的教职工住宅。</a:t>
            </a:r>
            <a:endParaRPr lang="zh-CN" altLang="en-US" sz="1600">
              <a:solidFill>
                <a:srgbClr val="44546A"/>
              </a:solidFill>
              <a:latin typeface="+mj-ea"/>
              <a:ea typeface="+mj-ea"/>
              <a:sym typeface="+mn-ea"/>
            </a:endParaRPr>
          </a:p>
        </p:txBody>
      </p:sp>
      <p:sp>
        <p:nvSpPr>
          <p:cNvPr id="11" name="圆角矩形 10"/>
          <p:cNvSpPr/>
          <p:nvPr/>
        </p:nvSpPr>
        <p:spPr>
          <a:xfrm>
            <a:off x="2394585" y="5379720"/>
            <a:ext cx="9484360" cy="71374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其他用房</a:t>
            </a:r>
            <a:r>
              <a:rPr lang="zh-CN" altLang="en-US" sz="1600">
                <a:solidFill>
                  <a:srgbClr val="44546A"/>
                </a:solidFill>
                <a:latin typeface="+mj-ea"/>
                <a:ea typeface="+mj-ea"/>
                <a:sym typeface="+mn-ea"/>
              </a:rPr>
              <a:t>包括人防工程，地下停车场（库），商业用房，产业用房，对外招生的附中、附小、幼儿园，对外开放的医院，交流中心、接待中心，师范院校的培训中心、博物馆等以及被外单位租（借）用面积。</a:t>
            </a:r>
            <a:endParaRPr lang="zh-CN" altLang="en-US" sz="1600">
              <a:solidFill>
                <a:srgbClr val="44546A"/>
              </a:solidFill>
              <a:latin typeface="+mj-ea"/>
              <a:ea typeface="+mj-ea"/>
              <a:sym typeface="+mn-ea"/>
            </a:endParaRPr>
          </a:p>
        </p:txBody>
      </p:sp>
      <p:sp>
        <p:nvSpPr>
          <p:cNvPr id="5" name="圆角矩形 4"/>
          <p:cNvSpPr/>
          <p:nvPr/>
        </p:nvSpPr>
        <p:spPr>
          <a:xfrm>
            <a:off x="2394585" y="3450590"/>
            <a:ext cx="9484360" cy="45085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食堂</a:t>
            </a:r>
            <a:r>
              <a:rPr lang="zh-CN" altLang="en-US" sz="1600">
                <a:solidFill>
                  <a:srgbClr val="44546A"/>
                </a:solidFill>
                <a:latin typeface="+mj-ea"/>
                <a:ea typeface="+mj-ea"/>
                <a:sym typeface="+mn-ea"/>
              </a:rPr>
              <a:t>包括餐厅、厨房、主副食库房、食堂管理用房等；餐厅内宜设置教职工就餐区。</a:t>
            </a:r>
            <a:endParaRPr lang="zh-CN" altLang="en-US" sz="1600">
              <a:solidFill>
                <a:srgbClr val="44546A"/>
              </a:solidFill>
              <a:latin typeface="+mj-ea"/>
              <a:ea typeface="+mj-ea"/>
              <a:sym typeface="+mn-ea"/>
            </a:endParaRPr>
          </a:p>
        </p:txBody>
      </p:sp>
      <p:sp>
        <p:nvSpPr>
          <p:cNvPr id="22" name="圆角矩形 21"/>
          <p:cNvSpPr/>
          <p:nvPr/>
        </p:nvSpPr>
        <p:spPr>
          <a:xfrm>
            <a:off x="3968115" y="6057900"/>
            <a:ext cx="7788910" cy="50736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教职工小区是否应统计到教工住宅面积？</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xit" presetSubtype="0" fill="hold" grpId="2" nodeType="withEffect">
                                  <p:stCondLst>
                                    <p:cond delay="0"/>
                                  </p:stCondLst>
                                  <p:childTnLst>
                                    <p:set>
                                      <p:cBhvr>
                                        <p:cTn id="22" dur="1" fill="hold">
                                          <p:stCondLst>
                                            <p:cond delay="0"/>
                                          </p:stCondLst>
                                        </p:cTn>
                                        <p:tgtEl>
                                          <p:spTgt spid="3"/>
                                        </p:tgtEl>
                                        <p:attrNameLst>
                                          <p:attrName>style.visibility</p:attrName>
                                        </p:attrNameLst>
                                      </p:cBhvr>
                                      <p:to>
                                        <p:strVal val="hidden"/>
                                      </p:to>
                                    </p:set>
                                  </p:childTnLst>
                                </p:cTn>
                              </p:par>
                              <p:par>
                                <p:cTn id="23" presetID="1" presetClass="exit" presetSubtype="0" fill="hold" grpId="2" nodeType="withEffect">
                                  <p:stCondLst>
                                    <p:cond delay="0"/>
                                  </p:stCondLst>
                                  <p:childTnLst>
                                    <p:set>
                                      <p:cBhvr>
                                        <p:cTn id="24" dur="1" fill="hold">
                                          <p:stCondLst>
                                            <p:cond delay="0"/>
                                          </p:stCondLst>
                                        </p:cTn>
                                        <p:tgtEl>
                                          <p:spTgt spid="8"/>
                                        </p:tgtEl>
                                        <p:attrNameLst>
                                          <p:attrName>style.visibility</p:attrName>
                                        </p:attrNameLst>
                                      </p:cBhvr>
                                      <p:to>
                                        <p:strVal val="hidden"/>
                                      </p:to>
                                    </p:set>
                                  </p:childTnLst>
                                </p:cTn>
                              </p:par>
                              <p:par>
                                <p:cTn id="25" presetID="1" presetClass="exit" presetSubtype="0" fill="hold" grpId="2" nodeType="withEffect">
                                  <p:stCondLst>
                                    <p:cond delay="0"/>
                                  </p:stCondLst>
                                  <p:childTnLst>
                                    <p:set>
                                      <p:cBhvr>
                                        <p:cTn id="26" dur="1" fill="hold">
                                          <p:stCondLst>
                                            <p:cond delay="0"/>
                                          </p:stCondLst>
                                        </p:cTn>
                                        <p:tgtEl>
                                          <p:spTgt spid="5"/>
                                        </p:tgtEl>
                                        <p:attrNameLst>
                                          <p:attrName>style.visibility</p:attrName>
                                        </p:attrNameLst>
                                      </p:cBhvr>
                                      <p:to>
                                        <p:strVal val="hidden"/>
                                      </p:to>
                                    </p:set>
                                  </p:childTnLst>
                                </p:cTn>
                              </p:par>
                              <p:par>
                                <p:cTn id="27" presetID="1" presetClass="exit" presetSubtype="0" fill="hold" grpId="2"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par>
                                <p:cTn id="29" presetID="1" presetClass="exit" presetSubtype="0" fill="hold" grpId="2"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 presetClass="exit" presetSubtype="0" fill="hold" grpId="2" nodeType="withEffect">
                                  <p:stCondLst>
                                    <p:cond delay="0"/>
                                  </p:stCondLst>
                                  <p:childTnLst>
                                    <p:set>
                                      <p:cBhvr>
                                        <p:cTn id="3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8" grpId="0" bldLvl="0" animBg="1"/>
      <p:bldP spid="8" grpId="1" animBg="1"/>
      <p:bldP spid="7" grpId="0" bldLvl="0" animBg="1"/>
      <p:bldP spid="7" grpId="1" animBg="1"/>
      <p:bldP spid="9" grpId="0" bldLvl="0" animBg="1"/>
      <p:bldP spid="9" grpId="1" animBg="1"/>
      <p:bldP spid="11" grpId="0" bldLvl="0" animBg="1"/>
      <p:bldP spid="11" grpId="1" animBg="1"/>
      <p:bldP spid="5" grpId="0" bldLvl="0" animBg="1"/>
      <p:bldP spid="5" grpId="1" animBg="1"/>
      <p:bldP spid="22" grpId="0" bldLvl="0" animBg="1"/>
      <p:bldP spid="3" grpId="2" animBg="1"/>
      <p:bldP spid="8" grpId="2" animBg="1"/>
      <p:bldP spid="5" grpId="2" animBg="1"/>
      <p:bldP spid="7" grpId="2" animBg="1"/>
      <p:bldP spid="9" grpId="2" animBg="1"/>
      <p:bldP spid="11" grpId="2"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5373 </a:t>
            </a:r>
            <a:r>
              <a:rPr lang="zh-CN" altLang="en-US" sz="2400" b="1" dirty="0">
                <a:solidFill>
                  <a:schemeClr val="tx2"/>
                </a:solidFill>
                <a:latin typeface="+mj-ea"/>
                <a:ea typeface="+mj-ea"/>
                <a:cs typeface="+mj-ea"/>
                <a:sym typeface="+mn-ea"/>
              </a:rPr>
              <a:t>高等教育学校（职业、成人）校舍情况</a:t>
            </a:r>
            <a:endParaRPr lang="zh-CN" altLang="en-US" sz="2400" dirty="0">
              <a:solidFill>
                <a:schemeClr val="tx2"/>
              </a:solidFill>
              <a:latin typeface="+mj-lt"/>
              <a:ea typeface="+mj-ea"/>
              <a:sym typeface="+mn-ea"/>
            </a:endParaRPr>
          </a:p>
        </p:txBody>
      </p:sp>
      <p:pic>
        <p:nvPicPr>
          <p:cNvPr id="3" name="图片 2"/>
          <p:cNvPicPr>
            <a:picLocks noChangeAspect="1"/>
          </p:cNvPicPr>
          <p:nvPr/>
        </p:nvPicPr>
        <p:blipFill>
          <a:blip r:embed="rId4"/>
          <a:stretch>
            <a:fillRect/>
          </a:stretch>
        </p:blipFill>
        <p:spPr>
          <a:xfrm>
            <a:off x="271780" y="1245870"/>
            <a:ext cx="6111875" cy="5476875"/>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14600" y="1075690"/>
            <a:ext cx="9242425" cy="62611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教学及辅助用房</a:t>
            </a:r>
            <a:r>
              <a:rPr lang="zh-CN" altLang="en-US" sz="1600">
                <a:solidFill>
                  <a:srgbClr val="44546A"/>
                </a:solidFill>
                <a:latin typeface="+mj-ea"/>
                <a:ea typeface="+mj-ea"/>
                <a:sym typeface="+mn-ea"/>
              </a:rPr>
              <a:t>是指</a:t>
            </a:r>
            <a:r>
              <a:rPr lang="zh-CN" altLang="en-US" sz="1600">
                <a:solidFill>
                  <a:srgbClr val="044AFA"/>
                </a:solidFill>
                <a:latin typeface="华文新魏" panose="02010800040101010101" charset="-122"/>
                <a:ea typeface="华文新魏" panose="02010800040101010101" charset="-122"/>
                <a:cs typeface="华文新魏" panose="02010800040101010101" charset="-122"/>
                <a:sym typeface="+mn-ea"/>
                <a:hlinkClick r:id="rId5" action="ppaction://hlinkfile"/>
              </a:rPr>
              <a:t>《高等职业学校建设标准》（建标197-2019）</a:t>
            </a:r>
            <a:r>
              <a:rPr lang="zh-CN" altLang="en-US" sz="1600">
                <a:solidFill>
                  <a:srgbClr val="44546A"/>
                </a:solidFill>
                <a:latin typeface="+mj-ea"/>
                <a:ea typeface="+mj-ea"/>
                <a:sym typeface="+mn-ea"/>
              </a:rPr>
              <a:t>中的教室、专业教学实训实验实习用房及场所、图书馆、培训工作用房、室内体育用房、大学生活动用房。</a:t>
            </a:r>
            <a:endParaRPr lang="zh-CN" altLang="en-US" sz="1600">
              <a:solidFill>
                <a:srgbClr val="44546A"/>
              </a:solidFill>
              <a:latin typeface="+mj-ea"/>
              <a:ea typeface="+mj-ea"/>
              <a:sym typeface="+mn-ea"/>
            </a:endParaRPr>
          </a:p>
        </p:txBody>
      </p:sp>
      <p:sp>
        <p:nvSpPr>
          <p:cNvPr id="16" name="圆角矩形 15"/>
          <p:cNvSpPr/>
          <p:nvPr/>
        </p:nvSpPr>
        <p:spPr>
          <a:xfrm>
            <a:off x="2515870" y="1793875"/>
            <a:ext cx="9242425" cy="4660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教室</a:t>
            </a:r>
            <a:r>
              <a:rPr lang="zh-CN" altLang="en-US" sz="1600">
                <a:solidFill>
                  <a:srgbClr val="44546A"/>
                </a:solidFill>
                <a:latin typeface="+mj-ea"/>
                <a:ea typeface="+mj-ea"/>
                <a:sym typeface="+mn-ea"/>
              </a:rPr>
              <a:t>包括各种普通小中教室、合班教室、阶梯教室、辅导教室、艺术教室等。</a:t>
            </a:r>
            <a:endParaRPr lang="zh-CN" altLang="en-US" sz="1600">
              <a:solidFill>
                <a:srgbClr val="44546A"/>
              </a:solidFill>
              <a:latin typeface="+mj-ea"/>
              <a:ea typeface="+mj-ea"/>
              <a:sym typeface="+mn-ea"/>
            </a:endParaRPr>
          </a:p>
        </p:txBody>
      </p:sp>
      <p:sp>
        <p:nvSpPr>
          <p:cNvPr id="17" name="圆角矩形 16"/>
          <p:cNvSpPr/>
          <p:nvPr/>
        </p:nvSpPr>
        <p:spPr>
          <a:xfrm>
            <a:off x="2514600" y="2352040"/>
            <a:ext cx="9242425" cy="1374775"/>
          </a:xfrm>
          <a:prstGeom prst="roundRect">
            <a:avLst>
              <a:gd name="adj" fmla="val 696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专业教学实训实验实习用房及场所</a:t>
            </a:r>
            <a:r>
              <a:rPr lang="zh-CN" altLang="en-US" sz="1600">
                <a:solidFill>
                  <a:srgbClr val="44546A"/>
                </a:solidFill>
                <a:latin typeface="+mj-ea"/>
                <a:ea typeface="+mj-ea"/>
                <a:sym typeface="+mn-ea"/>
              </a:rPr>
              <a:t>包括专业课教室（含制图教室）、理实一体化教室、实验室、仿真实训室和实训车间及场所；体育类院校包括风雨操场、体育馆、篮（排）球房、田径房、体操房、游泳馆、羽毛球房、乒乓球房、举重房、武术房、健身房及器械库、淋浴室、更衣室、卫生间等附属用房；艺术类院校包括专业课教室（琴房、形体房、画室、各种中小型排列用房）、大型观摩、排练、实习演出、陈列展览等用房。</a:t>
            </a:r>
            <a:endParaRPr lang="zh-CN" altLang="en-US" sz="1600">
              <a:solidFill>
                <a:srgbClr val="44546A"/>
              </a:solidFill>
              <a:latin typeface="+mj-ea"/>
              <a:ea typeface="+mj-ea"/>
              <a:sym typeface="+mn-ea"/>
            </a:endParaRPr>
          </a:p>
        </p:txBody>
      </p:sp>
      <p:sp>
        <p:nvSpPr>
          <p:cNvPr id="18" name="圆角矩形 17"/>
          <p:cNvSpPr/>
          <p:nvPr/>
        </p:nvSpPr>
        <p:spPr>
          <a:xfrm>
            <a:off x="2515235" y="3818890"/>
            <a:ext cx="9242425" cy="684530"/>
          </a:xfrm>
          <a:prstGeom prst="roundRect">
            <a:avLst>
              <a:gd name="adj" fmla="val 127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图书馆</a:t>
            </a:r>
            <a:r>
              <a:rPr lang="zh-CN" altLang="en-US" sz="1600">
                <a:solidFill>
                  <a:srgbClr val="44546A"/>
                </a:solidFill>
                <a:latin typeface="+mj-ea"/>
                <a:ea typeface="+mj-ea"/>
                <a:sym typeface="+mn-ea"/>
              </a:rPr>
              <a:t>包括各种阅览室、书库、检索厅、出纳厅、报告厅、内部业务用房（采编、装订等）、技术设备用房（图书消毒室、复印室）、办公及附属用房（办公室、会议室、接待室等）、信息网络用房等。</a:t>
            </a:r>
            <a:endParaRPr lang="zh-CN" altLang="en-US" sz="1600">
              <a:solidFill>
                <a:srgbClr val="44546A"/>
              </a:solidFill>
              <a:latin typeface="+mj-ea"/>
              <a:ea typeface="+mj-ea"/>
              <a:sym typeface="+mn-ea"/>
            </a:endParaRPr>
          </a:p>
        </p:txBody>
      </p:sp>
      <p:sp>
        <p:nvSpPr>
          <p:cNvPr id="19" name="圆角矩形 18"/>
          <p:cNvSpPr/>
          <p:nvPr/>
        </p:nvSpPr>
        <p:spPr>
          <a:xfrm>
            <a:off x="2514600" y="4595495"/>
            <a:ext cx="9242425" cy="47053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培训工作用房</a:t>
            </a:r>
            <a:r>
              <a:rPr lang="zh-CN" altLang="en-US" sz="1600">
                <a:solidFill>
                  <a:srgbClr val="44546A"/>
                </a:solidFill>
                <a:latin typeface="+mj-ea"/>
                <a:ea typeface="+mj-ea"/>
                <a:sym typeface="+mn-ea"/>
              </a:rPr>
              <a:t>包括主要用于培训工作的办公室、学籍档案室、资料室、会议室等用房。</a:t>
            </a:r>
            <a:endParaRPr lang="zh-CN" altLang="en-US" sz="1600">
              <a:solidFill>
                <a:srgbClr val="44546A"/>
              </a:solidFill>
              <a:latin typeface="+mj-ea"/>
              <a:ea typeface="+mj-ea"/>
              <a:sym typeface="+mn-ea"/>
            </a:endParaRPr>
          </a:p>
        </p:txBody>
      </p:sp>
      <p:sp>
        <p:nvSpPr>
          <p:cNvPr id="20" name="圆角矩形 19"/>
          <p:cNvSpPr/>
          <p:nvPr/>
        </p:nvSpPr>
        <p:spPr>
          <a:xfrm>
            <a:off x="2514600" y="5158105"/>
            <a:ext cx="9242425" cy="63373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室内体育用房（不含体育类院校）</a:t>
            </a:r>
            <a:r>
              <a:rPr lang="zh-CN" altLang="en-US" sz="1600">
                <a:solidFill>
                  <a:srgbClr val="44546A"/>
                </a:solidFill>
                <a:latin typeface="+mj-ea"/>
                <a:ea typeface="+mj-ea"/>
                <a:sym typeface="+mn-ea"/>
              </a:rPr>
              <a:t>包括风雨操场、体育馆、游泳馆、健身房、乒乓球(羽毛球)房、体操房、体质测试用房及器械库、淋浴、更衣室、卫生间等附属用房。</a:t>
            </a:r>
            <a:endParaRPr lang="zh-CN" altLang="en-US" sz="1600">
              <a:solidFill>
                <a:srgbClr val="44546A"/>
              </a:solidFill>
              <a:latin typeface="+mj-ea"/>
              <a:ea typeface="+mj-ea"/>
              <a:sym typeface="+mn-ea"/>
            </a:endParaRPr>
          </a:p>
        </p:txBody>
      </p:sp>
      <p:sp>
        <p:nvSpPr>
          <p:cNvPr id="21" name="圆角矩形 20"/>
          <p:cNvSpPr/>
          <p:nvPr/>
        </p:nvSpPr>
        <p:spPr>
          <a:xfrm>
            <a:off x="2515870" y="5883910"/>
            <a:ext cx="9242425" cy="6832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大学生活动用房</a:t>
            </a:r>
            <a:r>
              <a:rPr lang="zh-CN" altLang="en-US" sz="1600">
                <a:solidFill>
                  <a:srgbClr val="44546A"/>
                </a:solidFill>
                <a:latin typeface="+mj-ea"/>
                <a:ea typeface="+mj-ea"/>
                <a:sym typeface="+mn-ea"/>
              </a:rPr>
              <a:t>包括社团活动用房（团委、学生会、学生社团）、帮困助学用房、心理咨询室、就业指导用房、文娱活动室（排练房、乐器室、棋牌室）、文艺选修课教室、大型报告厅及管理办公用房。</a:t>
            </a:r>
            <a:endParaRPr lang="zh-CN" altLang="en-US" sz="1600">
              <a:solidFill>
                <a:srgbClr val="44546A"/>
              </a:solidFill>
              <a:latin typeface="+mj-ea"/>
              <a:ea typeface="+mj-ea"/>
              <a:sym typeface="+mn-ea"/>
            </a:endParaRPr>
          </a:p>
        </p:txBody>
      </p:sp>
      <p:pic>
        <p:nvPicPr>
          <p:cNvPr id="2" name="图片 1"/>
          <p:cNvPicPr>
            <a:picLocks noChangeAspect="1"/>
          </p:cNvPicPr>
          <p:nvPr/>
        </p:nvPicPr>
        <p:blipFill>
          <a:blip r:embed="rId6"/>
          <a:stretch>
            <a:fillRect/>
          </a:stretch>
        </p:blipFill>
        <p:spPr>
          <a:xfrm>
            <a:off x="4773299" y="1377957"/>
            <a:ext cx="6985000" cy="3663950"/>
          </a:xfrm>
          <a:prstGeom prst="rect">
            <a:avLst/>
          </a:prstGeom>
          <a:ln>
            <a:solidFill>
              <a:srgbClr val="44546A"/>
            </a:solidFill>
          </a:ln>
        </p:spPr>
      </p:pic>
      <p:sp>
        <p:nvSpPr>
          <p:cNvPr id="5" name="圆角矩形 4"/>
          <p:cNvSpPr/>
          <p:nvPr/>
        </p:nvSpPr>
        <p:spPr>
          <a:xfrm>
            <a:off x="3969385" y="5434965"/>
            <a:ext cx="7788910" cy="50736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博物馆建在图书馆楼里，博物馆面积应填入其他用房面积还是图书馆面积？</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2"/>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par>
                                <p:cTn id="31" presetID="1" presetClass="exit" presetSubtype="0" fill="hold" grpId="2" nodeType="withEffect">
                                  <p:stCondLst>
                                    <p:cond delay="0"/>
                                  </p:stCondLst>
                                  <p:childTnLst>
                                    <p:set>
                                      <p:cBhvr>
                                        <p:cTn id="32" dur="1" fill="hold">
                                          <p:stCondLst>
                                            <p:cond delay="0"/>
                                          </p:stCondLst>
                                        </p:cTn>
                                        <p:tgtEl>
                                          <p:spTgt spid="15"/>
                                        </p:tgtEl>
                                        <p:attrNameLst>
                                          <p:attrName>style.visibility</p:attrName>
                                        </p:attrNameLst>
                                      </p:cBhvr>
                                      <p:to>
                                        <p:strVal val="hidden"/>
                                      </p:to>
                                    </p:set>
                                  </p:childTnLst>
                                </p:cTn>
                              </p:par>
                              <p:par>
                                <p:cTn id="33" presetID="1" presetClass="exit" presetSubtype="0" fill="hold" grpId="2" nodeType="withEffect">
                                  <p:stCondLst>
                                    <p:cond delay="0"/>
                                  </p:stCondLst>
                                  <p:childTnLst>
                                    <p:set>
                                      <p:cBhvr>
                                        <p:cTn id="34" dur="1" fill="hold">
                                          <p:stCondLst>
                                            <p:cond delay="0"/>
                                          </p:stCondLst>
                                        </p:cTn>
                                        <p:tgtEl>
                                          <p:spTgt spid="16"/>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17"/>
                                        </p:tgtEl>
                                        <p:attrNameLst>
                                          <p:attrName>style.visibility</p:attrName>
                                        </p:attrNameLst>
                                      </p:cBhvr>
                                      <p:to>
                                        <p:strVal val="hidden"/>
                                      </p:to>
                                    </p:set>
                                  </p:childTnLst>
                                </p:cTn>
                              </p:par>
                              <p:par>
                                <p:cTn id="37" presetID="1" presetClass="exit" presetSubtype="0" fill="hold" grpId="2" nodeType="withEffect">
                                  <p:stCondLst>
                                    <p:cond delay="0"/>
                                  </p:stCondLst>
                                  <p:childTnLst>
                                    <p:set>
                                      <p:cBhvr>
                                        <p:cTn id="38" dur="1" fill="hold">
                                          <p:stCondLst>
                                            <p:cond delay="0"/>
                                          </p:stCondLst>
                                        </p:cTn>
                                        <p:tgtEl>
                                          <p:spTgt spid="18"/>
                                        </p:tgtEl>
                                        <p:attrNameLst>
                                          <p:attrName>style.visibility</p:attrName>
                                        </p:attrNameLst>
                                      </p:cBhvr>
                                      <p:to>
                                        <p:strVal val="hidden"/>
                                      </p:to>
                                    </p:set>
                                  </p:childTnLst>
                                </p:cTn>
                              </p:par>
                              <p:par>
                                <p:cTn id="39" presetID="1" presetClass="exit" presetSubtype="0" fill="hold" grpId="2" nodeType="withEffect">
                                  <p:stCondLst>
                                    <p:cond delay="0"/>
                                  </p:stCondLst>
                                  <p:childTnLst>
                                    <p:set>
                                      <p:cBhvr>
                                        <p:cTn id="40" dur="1" fill="hold">
                                          <p:stCondLst>
                                            <p:cond delay="0"/>
                                          </p:stCondLst>
                                        </p:cTn>
                                        <p:tgtEl>
                                          <p:spTgt spid="19"/>
                                        </p:tgtEl>
                                        <p:attrNameLst>
                                          <p:attrName>style.visibility</p:attrName>
                                        </p:attrNameLst>
                                      </p:cBhvr>
                                      <p:to>
                                        <p:strVal val="hidden"/>
                                      </p:to>
                                    </p:set>
                                  </p:childTnLst>
                                </p:cTn>
                              </p:par>
                              <p:par>
                                <p:cTn id="41" presetID="1" presetClass="exit" presetSubtype="0" fill="hold" grpId="2" nodeType="withEffect">
                                  <p:stCondLst>
                                    <p:cond delay="0"/>
                                  </p:stCondLst>
                                  <p:childTnLst>
                                    <p:set>
                                      <p:cBhvr>
                                        <p:cTn id="42" dur="1" fill="hold">
                                          <p:stCondLst>
                                            <p:cond delay="0"/>
                                          </p:stCondLst>
                                        </p:cTn>
                                        <p:tgtEl>
                                          <p:spTgt spid="20"/>
                                        </p:tgtEl>
                                        <p:attrNameLst>
                                          <p:attrName>style.visibility</p:attrName>
                                        </p:attrNameLst>
                                      </p:cBhvr>
                                      <p:to>
                                        <p:strVal val="hidden"/>
                                      </p:to>
                                    </p:set>
                                  </p:childTnLst>
                                </p:cTn>
                              </p:par>
                              <p:par>
                                <p:cTn id="43" presetID="1" presetClass="exit" presetSubtype="0" fill="hold" grpId="2" nodeType="withEffect">
                                  <p:stCondLst>
                                    <p:cond delay="0"/>
                                  </p:stCondLst>
                                  <p:childTnLst>
                                    <p:set>
                                      <p:cBhvr>
                                        <p:cTn id="44"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18" grpId="0" bldLvl="0" animBg="1"/>
      <p:bldP spid="18" grpId="1" animBg="1"/>
      <p:bldP spid="19" grpId="0" bldLvl="0" animBg="1"/>
      <p:bldP spid="19" grpId="1" animBg="1"/>
      <p:bldP spid="20" grpId="0" bldLvl="0" animBg="1"/>
      <p:bldP spid="20" grpId="1" animBg="1"/>
      <p:bldP spid="21" grpId="0" bldLvl="0" animBg="1"/>
      <p:bldP spid="21" grpId="1" animBg="1"/>
      <p:bldP spid="5" grpId="0" animBg="1"/>
      <p:bldP spid="15" grpId="2" animBg="1"/>
      <p:bldP spid="16" grpId="2" animBg="1"/>
      <p:bldP spid="17" grpId="2" animBg="1"/>
      <p:bldP spid="18" grpId="2" animBg="1"/>
      <p:bldP spid="19" grpId="2" animBg="1"/>
      <p:bldP spid="20" grpId="2" animBg="1"/>
      <p:bldP spid="21"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表例说明</a:t>
            </a:r>
            <a:endParaRPr lang="zh-CN" altLang="en-US" sz="3200" b="1" dirty="0">
              <a:solidFill>
                <a:schemeClr val="tx2"/>
              </a:solidFill>
              <a:latin typeface="+mj-lt"/>
              <a:ea typeface="+mj-ea"/>
            </a:endParaRPr>
          </a:p>
        </p:txBody>
      </p:sp>
      <p:pic>
        <p:nvPicPr>
          <p:cNvPr id="3" name="图片 2"/>
          <p:cNvPicPr>
            <a:picLocks noChangeAspect="1"/>
          </p:cNvPicPr>
          <p:nvPr/>
        </p:nvPicPr>
        <p:blipFill>
          <a:blip r:embed="rId4"/>
          <a:srcRect t="1711"/>
          <a:stretch>
            <a:fillRect/>
          </a:stretch>
        </p:blipFill>
        <p:spPr>
          <a:xfrm>
            <a:off x="533400" y="1433830"/>
            <a:ext cx="11217910" cy="4959985"/>
          </a:xfrm>
          <a:prstGeom prst="rect">
            <a:avLst/>
          </a:prstGeom>
          <a:ln>
            <a:solidFill>
              <a:srgbClr val="44546A"/>
            </a:solidFill>
          </a:ln>
          <a:effectLst>
            <a:outerShdw blurRad="50800" dist="38100" dir="2700000" algn="tl" rotWithShape="0">
              <a:prstClr val="black">
                <a:alpha val="40000"/>
              </a:prstClr>
            </a:outerShdw>
          </a:effectLst>
        </p:spPr>
      </p:pic>
      <p:sp>
        <p:nvSpPr>
          <p:cNvPr id="6" name="矩形 5"/>
          <p:cNvSpPr/>
          <p:nvPr/>
        </p:nvSpPr>
        <p:spPr>
          <a:xfrm>
            <a:off x="7701915" y="4620895"/>
            <a:ext cx="3531235" cy="611505"/>
          </a:xfrm>
          <a:prstGeom prst="rect">
            <a:avLst/>
          </a:prstGeom>
          <a:noFill/>
          <a:ln w="38100">
            <a:solidFill>
              <a:srgbClr val="044AFA"/>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6818630" y="5458460"/>
            <a:ext cx="4800600" cy="44386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44546A"/>
                </a:solidFill>
                <a:latin typeface="+mj-ea"/>
                <a:ea typeface="+mj-ea"/>
                <a:sym typeface="+mn-ea"/>
              </a:rPr>
              <a:t>“&amp;”</a:t>
            </a:r>
            <a:r>
              <a:rPr lang="zh-CN" altLang="en-US">
                <a:solidFill>
                  <a:srgbClr val="44546A"/>
                </a:solidFill>
                <a:latin typeface="+mj-ea"/>
                <a:ea typeface="+mj-ea"/>
                <a:sym typeface="+mn-ea"/>
              </a:rPr>
              <a:t>表示通过统计台账或信息系统自动导入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bldLvl="0" animBg="1"/>
      <p:bldP spid="7" grpId="1" animBg="1"/>
      <p:bldP spid="6" grpId="1"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5373 </a:t>
            </a:r>
            <a:r>
              <a:rPr lang="zh-CN" altLang="en-US" sz="2400" b="1" dirty="0">
                <a:solidFill>
                  <a:schemeClr val="tx2"/>
                </a:solidFill>
                <a:latin typeface="+mj-ea"/>
                <a:ea typeface="+mj-ea"/>
                <a:cs typeface="+mj-ea"/>
                <a:sym typeface="+mn-ea"/>
              </a:rPr>
              <a:t>高等教育学校（职业、成人）校舍情况</a:t>
            </a:r>
            <a:endParaRPr lang="zh-CN" altLang="en-US" sz="2400" dirty="0">
              <a:solidFill>
                <a:schemeClr val="tx2"/>
              </a:solidFill>
              <a:latin typeface="+mj-lt"/>
              <a:ea typeface="+mj-ea"/>
              <a:sym typeface="+mn-ea"/>
            </a:endParaRPr>
          </a:p>
        </p:txBody>
      </p:sp>
      <p:pic>
        <p:nvPicPr>
          <p:cNvPr id="3" name="图片 2"/>
          <p:cNvPicPr>
            <a:picLocks noChangeAspect="1"/>
          </p:cNvPicPr>
          <p:nvPr/>
        </p:nvPicPr>
        <p:blipFill>
          <a:blip r:embed="rId4"/>
          <a:stretch>
            <a:fillRect/>
          </a:stretch>
        </p:blipFill>
        <p:spPr>
          <a:xfrm>
            <a:off x="271780" y="1245870"/>
            <a:ext cx="6111875" cy="5476875"/>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15235" y="3490595"/>
            <a:ext cx="9242425" cy="65024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行政办公用房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《高等职业学校建设标准》（建标197-2019）</a:t>
            </a:r>
            <a:r>
              <a:rPr lang="zh-CN" altLang="en-US" sz="1600">
                <a:solidFill>
                  <a:srgbClr val="44546A"/>
                </a:solidFill>
                <a:latin typeface="+mj-ea"/>
                <a:ea typeface="+mj-ea"/>
                <a:sym typeface="+mn-ea"/>
              </a:rPr>
              <a:t>中的教学实训用房中的系及教师教研办公用房、校级办公用房。</a:t>
            </a:r>
            <a:endParaRPr lang="zh-CN" altLang="en-US" sz="1600">
              <a:solidFill>
                <a:srgbClr val="44546A"/>
              </a:solidFill>
              <a:latin typeface="+mj-ea"/>
              <a:ea typeface="+mj-ea"/>
              <a:sym typeface="+mn-ea"/>
            </a:endParaRPr>
          </a:p>
        </p:txBody>
      </p:sp>
      <p:sp>
        <p:nvSpPr>
          <p:cNvPr id="16" name="圆角矩形 15"/>
          <p:cNvSpPr/>
          <p:nvPr/>
        </p:nvSpPr>
        <p:spPr>
          <a:xfrm>
            <a:off x="2515870" y="4259580"/>
            <a:ext cx="9242425" cy="58991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系及教师教研办公用房</a:t>
            </a:r>
            <a:r>
              <a:rPr lang="zh-CN" altLang="en-US" sz="1600">
                <a:solidFill>
                  <a:srgbClr val="44546A"/>
                </a:solidFill>
                <a:latin typeface="+mj-ea"/>
                <a:ea typeface="+mj-ea"/>
                <a:sym typeface="+mn-ea"/>
              </a:rPr>
              <a:t>包括党政（团）办公室、教师办公室、教研室、学籍档案室、资料室、会议室及接待室等。</a:t>
            </a:r>
            <a:endParaRPr lang="zh-CN" altLang="en-US" sz="1600">
              <a:solidFill>
                <a:srgbClr val="44546A"/>
              </a:solidFill>
              <a:latin typeface="+mj-ea"/>
              <a:ea typeface="+mj-ea"/>
              <a:sym typeface="+mn-ea"/>
            </a:endParaRPr>
          </a:p>
        </p:txBody>
      </p:sp>
      <p:sp>
        <p:nvSpPr>
          <p:cNvPr id="17" name="圆角矩形 16"/>
          <p:cNvSpPr/>
          <p:nvPr/>
        </p:nvSpPr>
        <p:spPr>
          <a:xfrm>
            <a:off x="2515235" y="4968875"/>
            <a:ext cx="9242425" cy="581025"/>
          </a:xfrm>
          <a:prstGeom prst="roundRect">
            <a:avLst>
              <a:gd name="adj" fmla="val 168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校级办公用房</a:t>
            </a:r>
            <a:r>
              <a:rPr lang="zh-CN" altLang="en-US" sz="1600">
                <a:solidFill>
                  <a:srgbClr val="44546A"/>
                </a:solidFill>
                <a:latin typeface="+mj-ea"/>
                <a:ea typeface="+mj-ea"/>
                <a:sym typeface="+mn-ea"/>
              </a:rPr>
              <a:t>包括校级党政办公室、会议室、校史室、档案室、文印室、广播室、接待室、财务管理用房等。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2"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animBg="1"/>
      <p:bldP spid="16" grpId="0" bldLvl="0" animBg="1"/>
      <p:bldP spid="16" grpId="1" animBg="1"/>
      <p:bldP spid="17" grpId="0" bldLvl="0" animBg="1"/>
      <p:bldP spid="17" grpId="1" animBg="1"/>
      <p:bldP spid="15" grpId="2" bldLvl="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5373 </a:t>
            </a:r>
            <a:r>
              <a:rPr lang="zh-CN" altLang="en-US" sz="2400" b="1" dirty="0">
                <a:solidFill>
                  <a:schemeClr val="tx2"/>
                </a:solidFill>
                <a:latin typeface="+mj-ea"/>
                <a:ea typeface="+mj-ea"/>
                <a:cs typeface="+mj-ea"/>
                <a:sym typeface="+mn-ea"/>
              </a:rPr>
              <a:t>高等教育学校（职业、成人）校舍情况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271780" y="1245870"/>
            <a:ext cx="6111875" cy="5476875"/>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15235" y="2877185"/>
            <a:ext cx="9242425" cy="69532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生活用房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《高等职业学校建设标准》（建标197-2019）</a:t>
            </a:r>
            <a:r>
              <a:rPr lang="zh-CN" altLang="en-US" sz="1600">
                <a:solidFill>
                  <a:srgbClr val="44546A"/>
                </a:solidFill>
                <a:latin typeface="+mj-ea"/>
                <a:ea typeface="+mj-ea"/>
                <a:sym typeface="+mn-ea"/>
              </a:rPr>
              <a:t>中的学生宿舍（公寓）、食堂、单身教师宿舍（公寓）、后勤及辅助用房。</a:t>
            </a:r>
            <a:endParaRPr lang="zh-CN" altLang="en-US" sz="1600">
              <a:solidFill>
                <a:srgbClr val="44546A"/>
              </a:solidFill>
              <a:latin typeface="+mj-ea"/>
              <a:ea typeface="+mj-ea"/>
              <a:sym typeface="+mn-ea"/>
            </a:endParaRPr>
          </a:p>
        </p:txBody>
      </p:sp>
      <p:sp>
        <p:nvSpPr>
          <p:cNvPr id="16" name="圆角矩形 15"/>
          <p:cNvSpPr/>
          <p:nvPr/>
        </p:nvSpPr>
        <p:spPr>
          <a:xfrm>
            <a:off x="2515235" y="3727450"/>
            <a:ext cx="9242425" cy="4660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学生宿舍（公寓）</a:t>
            </a:r>
            <a:r>
              <a:rPr lang="zh-CN" altLang="en-US" sz="1600">
                <a:solidFill>
                  <a:srgbClr val="44546A"/>
                </a:solidFill>
                <a:latin typeface="+mj-ea"/>
                <a:ea typeface="+mj-ea"/>
                <a:sym typeface="+mn-ea"/>
              </a:rPr>
              <a:t>包括居室、盥洗室、厕所、活动室、辅导员及管理人员用房等。</a:t>
            </a:r>
            <a:endParaRPr lang="zh-CN" altLang="en-US" sz="1600">
              <a:solidFill>
                <a:srgbClr val="44546A"/>
              </a:solidFill>
              <a:latin typeface="+mj-ea"/>
              <a:ea typeface="+mj-ea"/>
              <a:sym typeface="+mn-ea"/>
            </a:endParaRPr>
          </a:p>
        </p:txBody>
      </p:sp>
      <p:sp>
        <p:nvSpPr>
          <p:cNvPr id="17" name="圆角矩形 16"/>
          <p:cNvSpPr/>
          <p:nvPr/>
        </p:nvSpPr>
        <p:spPr>
          <a:xfrm>
            <a:off x="2515235" y="4348480"/>
            <a:ext cx="9242425" cy="613410"/>
          </a:xfrm>
          <a:prstGeom prst="roundRect">
            <a:avLst>
              <a:gd name="adj" fmla="val 168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食堂</a:t>
            </a:r>
            <a:r>
              <a:rPr lang="zh-CN" altLang="en-US" sz="1600">
                <a:solidFill>
                  <a:srgbClr val="44546A"/>
                </a:solidFill>
                <a:latin typeface="+mj-ea"/>
                <a:ea typeface="+mj-ea"/>
                <a:sym typeface="+mn-ea"/>
              </a:rPr>
              <a:t>包括餐厅、厨房及附属用房(主副食加工间、主副食品库、餐具库、冷库、配餐间、炊事员更衣室、淋浴室、休息室、厕所等)、办公室等。</a:t>
            </a:r>
            <a:endParaRPr lang="zh-CN" altLang="en-US" sz="1600">
              <a:solidFill>
                <a:srgbClr val="44546A"/>
              </a:solidFill>
              <a:latin typeface="+mj-ea"/>
              <a:ea typeface="+mj-ea"/>
              <a:sym typeface="+mn-ea"/>
            </a:endParaRPr>
          </a:p>
        </p:txBody>
      </p:sp>
      <p:sp>
        <p:nvSpPr>
          <p:cNvPr id="2" name="圆角矩形 1"/>
          <p:cNvSpPr/>
          <p:nvPr/>
        </p:nvSpPr>
        <p:spPr>
          <a:xfrm>
            <a:off x="2515235" y="5116830"/>
            <a:ext cx="9242425" cy="421005"/>
          </a:xfrm>
          <a:prstGeom prst="roundRect">
            <a:avLst>
              <a:gd name="adj" fmla="val 168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单身教师宿舍（公寓）</a:t>
            </a:r>
            <a:r>
              <a:rPr lang="zh-CN" altLang="en-US" sz="1600">
                <a:solidFill>
                  <a:srgbClr val="44546A"/>
                </a:solidFill>
                <a:latin typeface="+mj-ea"/>
                <a:ea typeface="+mj-ea"/>
                <a:sym typeface="+mn-ea"/>
              </a:rPr>
              <a:t>包括居室、盥洗室、厕所及管理人员用房等。</a:t>
            </a:r>
            <a:endParaRPr lang="zh-CN" altLang="en-US" sz="1600">
              <a:solidFill>
                <a:srgbClr val="44546A"/>
              </a:solidFill>
              <a:latin typeface="+mj-ea"/>
              <a:ea typeface="+mj-ea"/>
              <a:sym typeface="+mn-ea"/>
            </a:endParaRPr>
          </a:p>
        </p:txBody>
      </p:sp>
      <p:sp>
        <p:nvSpPr>
          <p:cNvPr id="5" name="圆角矩形 4"/>
          <p:cNvSpPr/>
          <p:nvPr/>
        </p:nvSpPr>
        <p:spPr>
          <a:xfrm>
            <a:off x="2515235" y="5692775"/>
            <a:ext cx="9242425" cy="911860"/>
          </a:xfrm>
          <a:prstGeom prst="roundRect">
            <a:avLst>
              <a:gd name="adj" fmla="val 1027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后勤及辅助用房</a:t>
            </a:r>
            <a:r>
              <a:rPr lang="zh-CN" altLang="en-US" sz="1600">
                <a:solidFill>
                  <a:srgbClr val="44546A"/>
                </a:solidFill>
                <a:latin typeface="+mj-ea"/>
                <a:ea typeface="+mj-ea"/>
                <a:sym typeface="+mn-ea"/>
              </a:rPr>
              <a:t>包括医务室(所、院)、公共浴室、食堂工人集体宿舍、汽车库(公车)、服务用房(小型超市、洗衣房等)、综合修理用房、总务仓库、锅炉房、水泵房、变电所(配电房)、消防用房、环卫绿化用房、室外厕所、传达警卫室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2" grpId="0" bldLvl="0" animBg="1"/>
      <p:bldP spid="2" grpId="1" animBg="1"/>
      <p:bldP spid="5" grpId="0" bldLvl="0" animBg="1"/>
      <p:bldP spid="5" grpId="1"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4"/>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486025" y="2469515"/>
            <a:ext cx="9242425" cy="6965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教学及辅助用房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《普通高等学校建筑面积标准》（建标191-2018）</a:t>
            </a:r>
            <a:r>
              <a:rPr lang="zh-CN" altLang="en-US" sz="1600">
                <a:solidFill>
                  <a:srgbClr val="44546A"/>
                </a:solidFill>
                <a:latin typeface="+mj-ea"/>
                <a:ea typeface="+mj-ea"/>
                <a:sym typeface="+mn-ea"/>
              </a:rPr>
              <a:t>中的教室、实验实习用房、专职科研机构办公及研究用房、图书馆、室内体育用房、师生活动用房、会堂、继续教育用房。</a:t>
            </a:r>
            <a:endParaRPr lang="zh-CN" altLang="en-US" sz="1600">
              <a:solidFill>
                <a:srgbClr val="44546A"/>
              </a:solidFill>
              <a:latin typeface="+mj-ea"/>
              <a:ea typeface="+mj-ea"/>
              <a:sym typeface="+mn-ea"/>
            </a:endParaRPr>
          </a:p>
        </p:txBody>
      </p:sp>
      <p:sp>
        <p:nvSpPr>
          <p:cNvPr id="16" name="圆角矩形 15"/>
          <p:cNvSpPr/>
          <p:nvPr/>
        </p:nvSpPr>
        <p:spPr>
          <a:xfrm>
            <a:off x="2486025" y="3310255"/>
            <a:ext cx="9242425" cy="833755"/>
          </a:xfrm>
          <a:prstGeom prst="roundRect">
            <a:avLst>
              <a:gd name="adj" fmla="val 1335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教室</a:t>
            </a:r>
            <a:r>
              <a:rPr lang="zh-CN" altLang="en-US" sz="1600">
                <a:solidFill>
                  <a:srgbClr val="44546A"/>
                </a:solidFill>
                <a:latin typeface="+mj-ea"/>
                <a:ea typeface="+mj-ea"/>
                <a:sym typeface="+mn-ea"/>
              </a:rPr>
              <a:t>包括各种一般教室(小教室、中教室、合班教室、阶梯教室)、制图教室、艺术教室及附属用房等。艺术院校教室包括公共基础课(文化课)、专业基础课、专业课教室(琴房、形体房、画室、各种中、小型排练用房)及附属用房等。</a:t>
            </a:r>
            <a:endParaRPr lang="zh-CN" altLang="en-US" sz="1600">
              <a:solidFill>
                <a:srgbClr val="44546A"/>
              </a:solidFill>
              <a:latin typeface="+mj-ea"/>
              <a:ea typeface="+mj-ea"/>
              <a:sym typeface="+mn-ea"/>
            </a:endParaRPr>
          </a:p>
        </p:txBody>
      </p:sp>
      <p:sp>
        <p:nvSpPr>
          <p:cNvPr id="17" name="圆角矩形 16"/>
          <p:cNvSpPr/>
          <p:nvPr/>
        </p:nvSpPr>
        <p:spPr>
          <a:xfrm>
            <a:off x="2486025" y="4250690"/>
            <a:ext cx="9242425" cy="1181100"/>
          </a:xfrm>
          <a:prstGeom prst="roundRect">
            <a:avLst>
              <a:gd name="adj" fmla="val 696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实验实习用房</a:t>
            </a:r>
            <a:r>
              <a:rPr lang="zh-CN" altLang="en-US" sz="1600">
                <a:solidFill>
                  <a:srgbClr val="44546A"/>
                </a:solidFill>
                <a:latin typeface="+mj-ea"/>
                <a:ea typeface="+mj-ea"/>
                <a:sym typeface="+mn-ea"/>
              </a:rPr>
              <a:t>包括教学实验用房(公共基础课、专业基础课、专业课所需的各种实验室、计算机房、语音室及附属用房)实习实训用房(包括工程训练中心)；自选科研项目及学生科技创新用房；研究生实验研究补助用房。艺术院校的实验实习用房(系指实习及附属用房)包括大型观摩、排练、实习演出、展览陈列、摄影棚、洗印车间等用房。体育院校可包含室内体育用房</a:t>
            </a:r>
            <a:endParaRPr lang="zh-CN" altLang="en-US" sz="1600">
              <a:solidFill>
                <a:srgbClr val="44546A"/>
              </a:solidFill>
              <a:latin typeface="+mj-ea"/>
              <a:ea typeface="+mj-ea"/>
              <a:sym typeface="+mn-ea"/>
            </a:endParaRPr>
          </a:p>
        </p:txBody>
      </p:sp>
      <p:sp>
        <p:nvSpPr>
          <p:cNvPr id="18" name="圆角矩形 17"/>
          <p:cNvSpPr/>
          <p:nvPr/>
        </p:nvSpPr>
        <p:spPr>
          <a:xfrm>
            <a:off x="2486025" y="5538470"/>
            <a:ext cx="9242425" cy="649605"/>
          </a:xfrm>
          <a:prstGeom prst="roundRect">
            <a:avLst>
              <a:gd name="adj" fmla="val 127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专职科研机构用房</a:t>
            </a:r>
            <a:r>
              <a:rPr lang="zh-CN" altLang="en-US" sz="1600">
                <a:solidFill>
                  <a:srgbClr val="44546A"/>
                </a:solidFill>
                <a:latin typeface="+mj-ea"/>
                <a:ea typeface="+mj-ea"/>
                <a:sym typeface="+mn-ea"/>
              </a:rPr>
              <a:t>是指经主管部门批准设立的专职科研机构所需的实验室、研究室、资料室、咨询室等专业用房及少量配套的办公室、会议室、值班室等。</a:t>
            </a:r>
            <a:endParaRPr lang="zh-CN" altLang="en-US" sz="1600">
              <a:solidFill>
                <a:srgbClr val="44546A"/>
              </a:solidFill>
              <a:latin typeface="+mj-ea"/>
              <a:ea typeface="+mj-ea"/>
              <a:sym typeface="+mn-ea"/>
            </a:endParaRPr>
          </a:p>
        </p:txBody>
      </p:sp>
      <p:pic>
        <p:nvPicPr>
          <p:cNvPr id="3" name="图片 2"/>
          <p:cNvPicPr>
            <a:picLocks noChangeAspect="1"/>
          </p:cNvPicPr>
          <p:nvPr/>
        </p:nvPicPr>
        <p:blipFill>
          <a:blip r:embed="rId6"/>
          <a:stretch>
            <a:fillRect/>
          </a:stretch>
        </p:blipFill>
        <p:spPr>
          <a:xfrm>
            <a:off x="7304405" y="1151255"/>
            <a:ext cx="3780790" cy="5349875"/>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3"/>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18" grpId="0" bldLvl="0" animBg="1"/>
      <p:bldP spid="18" grpId="1"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4"/>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9" name="圆角矩形 18"/>
          <p:cNvSpPr/>
          <p:nvPr/>
        </p:nvSpPr>
        <p:spPr>
          <a:xfrm>
            <a:off x="2486025" y="3676015"/>
            <a:ext cx="9242425" cy="6819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图书馆</a:t>
            </a:r>
            <a:r>
              <a:rPr lang="zh-CN" altLang="en-US" sz="1600">
                <a:solidFill>
                  <a:srgbClr val="44546A"/>
                </a:solidFill>
                <a:latin typeface="+mj-ea"/>
                <a:ea typeface="+mj-ea"/>
                <a:sym typeface="+mn-ea"/>
              </a:rPr>
              <a:t>包括各种阅览室、书库、检索厅、出纳厅、报告厅、内部业务用房（采编、装订等）、技术设备用房（图书消毒室、复印室）、办公及附属用房（办公室、会议室、接待室等）、信息网络用房等。</a:t>
            </a:r>
            <a:endParaRPr lang="zh-CN" altLang="en-US" sz="1600">
              <a:solidFill>
                <a:srgbClr val="44546A"/>
              </a:solidFill>
              <a:latin typeface="+mj-ea"/>
              <a:ea typeface="+mj-ea"/>
              <a:sym typeface="+mn-ea"/>
            </a:endParaRPr>
          </a:p>
        </p:txBody>
      </p:sp>
      <p:sp>
        <p:nvSpPr>
          <p:cNvPr id="20" name="圆角矩形 19"/>
          <p:cNvSpPr/>
          <p:nvPr/>
        </p:nvSpPr>
        <p:spPr>
          <a:xfrm>
            <a:off x="2486025" y="4435475"/>
            <a:ext cx="9242425" cy="5943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室内体育用房</a:t>
            </a:r>
            <a:r>
              <a:rPr lang="zh-CN" altLang="en-US" sz="1600">
                <a:solidFill>
                  <a:srgbClr val="44546A"/>
                </a:solidFill>
                <a:latin typeface="+mj-ea"/>
                <a:ea typeface="+mj-ea"/>
                <a:sym typeface="+mn-ea"/>
              </a:rPr>
              <a:t>包括风雨操场、体育馆、游泳馆、健身房、乒乓球(羽毛球)房、体操房、体质测试用房及器械库、淋浴、更衣室、卫生间等附属用房。</a:t>
            </a:r>
            <a:endParaRPr lang="zh-CN" altLang="en-US" sz="1600">
              <a:solidFill>
                <a:srgbClr val="44546A"/>
              </a:solidFill>
              <a:latin typeface="+mj-ea"/>
              <a:ea typeface="+mj-ea"/>
              <a:sym typeface="+mn-ea"/>
            </a:endParaRPr>
          </a:p>
        </p:txBody>
      </p:sp>
      <p:sp>
        <p:nvSpPr>
          <p:cNvPr id="21" name="圆角矩形 20"/>
          <p:cNvSpPr/>
          <p:nvPr/>
        </p:nvSpPr>
        <p:spPr>
          <a:xfrm>
            <a:off x="2486025" y="5107305"/>
            <a:ext cx="9242425" cy="65278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师生活动用房</a:t>
            </a:r>
            <a:r>
              <a:rPr lang="zh-CN" altLang="en-US" sz="1600">
                <a:solidFill>
                  <a:srgbClr val="44546A"/>
                </a:solidFill>
                <a:latin typeface="+mj-ea"/>
                <a:ea typeface="+mj-ea"/>
                <a:sym typeface="+mn-ea"/>
              </a:rPr>
              <a:t>包括团委、学生会、学生社团、心理咨询、帮困助学、勤工俭学、就业指导、文娱活动等用房，教职工(含离退休人员)活动及管理用房。</a:t>
            </a:r>
            <a:endParaRPr lang="zh-CN" altLang="en-US" sz="1600">
              <a:solidFill>
                <a:srgbClr val="44546A"/>
              </a:solidFill>
              <a:latin typeface="+mj-ea"/>
              <a:ea typeface="+mj-ea"/>
              <a:sym typeface="+mn-ea"/>
            </a:endParaRPr>
          </a:p>
        </p:txBody>
      </p:sp>
      <p:sp>
        <p:nvSpPr>
          <p:cNvPr id="5" name="圆角矩形 4"/>
          <p:cNvSpPr/>
          <p:nvPr/>
        </p:nvSpPr>
        <p:spPr>
          <a:xfrm>
            <a:off x="2486025" y="5837555"/>
            <a:ext cx="9242425" cy="4292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会堂</a:t>
            </a:r>
            <a:r>
              <a:rPr lang="zh-CN" altLang="en-US" sz="1600">
                <a:solidFill>
                  <a:srgbClr val="44546A"/>
                </a:solidFill>
                <a:latin typeface="+mj-ea"/>
                <a:ea typeface="+mj-ea"/>
                <a:sym typeface="+mn-ea"/>
              </a:rPr>
              <a:t>是指具有集会、演出、学术报告、校际交流等活动功能的用房。</a:t>
            </a:r>
            <a:endParaRPr lang="zh-CN" altLang="en-US" sz="1600">
              <a:solidFill>
                <a:srgbClr val="44546A"/>
              </a:solidFill>
              <a:latin typeface="+mj-ea"/>
              <a:ea typeface="+mj-ea"/>
              <a:sym typeface="+mn-ea"/>
            </a:endParaRPr>
          </a:p>
        </p:txBody>
      </p:sp>
      <p:sp>
        <p:nvSpPr>
          <p:cNvPr id="6" name="圆角矩形 5"/>
          <p:cNvSpPr/>
          <p:nvPr/>
        </p:nvSpPr>
        <p:spPr>
          <a:xfrm>
            <a:off x="2486025" y="6344285"/>
            <a:ext cx="9242425" cy="38100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继续教育用房</a:t>
            </a:r>
            <a:r>
              <a:rPr lang="zh-CN" altLang="en-US" sz="1600">
                <a:solidFill>
                  <a:srgbClr val="44546A"/>
                </a:solidFill>
                <a:latin typeface="+mj-ea"/>
                <a:ea typeface="+mj-ea"/>
                <a:sym typeface="+mn-ea"/>
              </a:rPr>
              <a:t>包括主要用于继续教育的办公室、学籍档案室、资料室、会议室等用房。</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9" grpId="1" animBg="1"/>
      <p:bldP spid="20" grpId="0" bldLvl="0" animBg="1"/>
      <p:bldP spid="20" grpId="1" animBg="1"/>
      <p:bldP spid="21" grpId="0" bldLvl="0" animBg="1"/>
      <p:bldP spid="21" grpId="1" animBg="1"/>
      <p:bldP spid="5" grpId="0" bldLvl="0" animBg="1"/>
      <p:bldP spid="5" grpId="1" animBg="1"/>
      <p:bldP spid="6" grpId="0" bldLvl="0" animBg="1"/>
      <p:bldP spid="6" grpId="1"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4"/>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486660" y="3340100"/>
            <a:ext cx="9242425" cy="60896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行政办公用房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《普通高等学校建筑面积标准》（建标191-2018）</a:t>
            </a:r>
            <a:r>
              <a:rPr lang="zh-CN" altLang="en-US" sz="1600">
                <a:solidFill>
                  <a:srgbClr val="44546A"/>
                </a:solidFill>
                <a:latin typeface="+mj-ea"/>
                <a:ea typeface="+mj-ea"/>
                <a:sym typeface="+mn-ea"/>
              </a:rPr>
              <a:t>中的校行政办公用房、院系级教师办公用房。</a:t>
            </a:r>
            <a:endParaRPr lang="zh-CN" altLang="en-US" sz="1600">
              <a:solidFill>
                <a:srgbClr val="44546A"/>
              </a:solidFill>
              <a:latin typeface="+mj-ea"/>
              <a:ea typeface="+mj-ea"/>
              <a:sym typeface="+mn-ea"/>
            </a:endParaRPr>
          </a:p>
        </p:txBody>
      </p:sp>
      <p:sp>
        <p:nvSpPr>
          <p:cNvPr id="16" name="圆角矩形 15"/>
          <p:cNvSpPr/>
          <p:nvPr/>
        </p:nvSpPr>
        <p:spPr>
          <a:xfrm>
            <a:off x="2486025" y="4107180"/>
            <a:ext cx="9242425" cy="608965"/>
          </a:xfrm>
          <a:prstGeom prst="roundRect">
            <a:avLst>
              <a:gd name="adj" fmla="val 2411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校行政办公用房</a:t>
            </a:r>
            <a:r>
              <a:rPr lang="zh-CN" altLang="en-US" sz="1600">
                <a:solidFill>
                  <a:srgbClr val="44546A"/>
                </a:solidFill>
                <a:latin typeface="+mj-ea"/>
                <a:ea typeface="+mj-ea"/>
                <a:sym typeface="+mn-ea"/>
              </a:rPr>
              <a:t>包括校级党政办公室、会议室、校史室、档案室、文印室、广播室、接待室、财务管理用房等。</a:t>
            </a:r>
            <a:endParaRPr lang="zh-CN" altLang="en-US" sz="1600">
              <a:solidFill>
                <a:srgbClr val="44546A"/>
              </a:solidFill>
              <a:latin typeface="+mj-ea"/>
              <a:ea typeface="+mj-ea"/>
              <a:sym typeface="+mn-ea"/>
            </a:endParaRPr>
          </a:p>
        </p:txBody>
      </p:sp>
      <p:sp>
        <p:nvSpPr>
          <p:cNvPr id="17" name="圆角矩形 16"/>
          <p:cNvSpPr/>
          <p:nvPr/>
        </p:nvSpPr>
        <p:spPr>
          <a:xfrm>
            <a:off x="2486660" y="4951095"/>
            <a:ext cx="9242425" cy="608965"/>
          </a:xfrm>
          <a:prstGeom prst="roundRect">
            <a:avLst>
              <a:gd name="adj" fmla="val 1938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院系及教师办公用房</a:t>
            </a:r>
            <a:r>
              <a:rPr lang="zh-CN" altLang="en-US" sz="1600">
                <a:solidFill>
                  <a:srgbClr val="44546A"/>
                </a:solidFill>
                <a:latin typeface="+mj-ea"/>
                <a:ea typeface="+mj-ea"/>
                <a:sym typeface="+mn-ea"/>
              </a:rPr>
              <a:t>包括院系党政(团)办公室、教师办公室、教研室、学籍档案室、资料室、会议室及接待室等。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46350" y="2607310"/>
            <a:ext cx="9242425" cy="76327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生活用房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5" action="ppaction://hlinkfile"/>
              </a:rPr>
              <a:t>《普通高等学校建筑面积标准》（建标191-2018）</a:t>
            </a:r>
            <a:r>
              <a:rPr lang="zh-CN" altLang="en-US" sz="1600">
                <a:solidFill>
                  <a:srgbClr val="44546A"/>
                </a:solidFill>
                <a:latin typeface="+mj-ea"/>
                <a:ea typeface="+mj-ea"/>
                <a:sym typeface="+mn-ea"/>
              </a:rPr>
              <a:t>中的学生宿舍（公寓）、食堂、单身教师宿舍（公寓）、后勤及辅助用房。</a:t>
            </a:r>
            <a:endParaRPr lang="zh-CN" altLang="en-US" sz="1600">
              <a:solidFill>
                <a:srgbClr val="44546A"/>
              </a:solidFill>
              <a:latin typeface="+mj-ea"/>
              <a:ea typeface="+mj-ea"/>
              <a:sym typeface="+mn-ea"/>
            </a:endParaRPr>
          </a:p>
        </p:txBody>
      </p:sp>
      <p:sp>
        <p:nvSpPr>
          <p:cNvPr id="16" name="圆角矩形 15"/>
          <p:cNvSpPr/>
          <p:nvPr/>
        </p:nvSpPr>
        <p:spPr>
          <a:xfrm>
            <a:off x="2485390" y="3499485"/>
            <a:ext cx="9242425" cy="414020"/>
          </a:xfrm>
          <a:prstGeom prst="roundRect">
            <a:avLst>
              <a:gd name="adj" fmla="val 3282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学生宿舍（公寓）</a:t>
            </a:r>
            <a:r>
              <a:rPr lang="zh-CN" altLang="en-US" sz="1600">
                <a:solidFill>
                  <a:srgbClr val="44546A"/>
                </a:solidFill>
                <a:latin typeface="+mj-ea"/>
                <a:ea typeface="+mj-ea"/>
                <a:sym typeface="+mn-ea"/>
              </a:rPr>
              <a:t>包括居室、盥洗室、厕所、活动室、辅导员及管理人员用房等。</a:t>
            </a:r>
            <a:endParaRPr lang="zh-CN" altLang="en-US" sz="1600">
              <a:solidFill>
                <a:srgbClr val="44546A"/>
              </a:solidFill>
              <a:latin typeface="+mj-ea"/>
              <a:ea typeface="+mj-ea"/>
              <a:sym typeface="+mn-ea"/>
            </a:endParaRPr>
          </a:p>
        </p:txBody>
      </p:sp>
      <p:sp>
        <p:nvSpPr>
          <p:cNvPr id="17" name="圆角矩形 16"/>
          <p:cNvSpPr/>
          <p:nvPr/>
        </p:nvSpPr>
        <p:spPr>
          <a:xfrm>
            <a:off x="2485390" y="4042410"/>
            <a:ext cx="9242425" cy="655955"/>
          </a:xfrm>
          <a:prstGeom prst="roundRect">
            <a:avLst>
              <a:gd name="adj" fmla="val 696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食堂</a:t>
            </a:r>
            <a:r>
              <a:rPr lang="zh-CN" altLang="en-US" sz="1600">
                <a:solidFill>
                  <a:srgbClr val="44546A"/>
                </a:solidFill>
                <a:latin typeface="+mj-ea"/>
                <a:ea typeface="+mj-ea"/>
                <a:sym typeface="+mn-ea"/>
              </a:rPr>
              <a:t>包括餐厅、厨房及附属用房(主副食加工间、主副食品库、餐具库、冷库、配餐间、炊事员更衣室、淋浴室、休息室、厕所等)、办公室等。</a:t>
            </a:r>
            <a:endParaRPr lang="zh-CN" altLang="en-US" sz="1600">
              <a:solidFill>
                <a:srgbClr val="44546A"/>
              </a:solidFill>
              <a:latin typeface="+mj-ea"/>
              <a:ea typeface="+mj-ea"/>
              <a:sym typeface="+mn-ea"/>
            </a:endParaRPr>
          </a:p>
        </p:txBody>
      </p:sp>
      <p:sp>
        <p:nvSpPr>
          <p:cNvPr id="18" name="圆角矩形 17"/>
          <p:cNvSpPr/>
          <p:nvPr/>
        </p:nvSpPr>
        <p:spPr>
          <a:xfrm>
            <a:off x="2486025" y="4827270"/>
            <a:ext cx="9242425" cy="419735"/>
          </a:xfrm>
          <a:prstGeom prst="roundRect">
            <a:avLst>
              <a:gd name="adj" fmla="val 127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单身教师宿舍（公寓）</a:t>
            </a:r>
            <a:r>
              <a:rPr lang="zh-CN" altLang="en-US" sz="1600">
                <a:solidFill>
                  <a:srgbClr val="44546A"/>
                </a:solidFill>
                <a:latin typeface="+mj-ea"/>
                <a:ea typeface="+mj-ea"/>
                <a:sym typeface="+mn-ea"/>
              </a:rPr>
              <a:t>包括居室、盥洗室、厕所及管理人员用房等。</a:t>
            </a:r>
            <a:endParaRPr lang="zh-CN" altLang="en-US" sz="1600">
              <a:solidFill>
                <a:srgbClr val="44546A"/>
              </a:solidFill>
              <a:latin typeface="+mj-ea"/>
              <a:ea typeface="+mj-ea"/>
              <a:sym typeface="+mn-ea"/>
            </a:endParaRPr>
          </a:p>
        </p:txBody>
      </p:sp>
      <p:sp>
        <p:nvSpPr>
          <p:cNvPr id="19" name="圆角矩形 18"/>
          <p:cNvSpPr/>
          <p:nvPr/>
        </p:nvSpPr>
        <p:spPr>
          <a:xfrm>
            <a:off x="2485390" y="5375910"/>
            <a:ext cx="9242425" cy="83058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后勤及辅助用房</a:t>
            </a:r>
            <a:r>
              <a:rPr lang="zh-CN" altLang="en-US" sz="1600">
                <a:solidFill>
                  <a:srgbClr val="44546A"/>
                </a:solidFill>
                <a:latin typeface="+mj-ea"/>
                <a:ea typeface="+mj-ea"/>
                <a:sym typeface="+mn-ea"/>
              </a:rPr>
              <a:t>包括医务室(所、院)、公共浴室、食堂工人集体宿舍、汽车库(公车)、服务用房(小型超市、洗衣房等)、综合修理用房、总务仓库、锅炉房、水泵房、变电所(配电房)、消防用房、环卫绿化用房、室外厕所、传达警卫室等。</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1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15" grpId="2" bldLvl="0" animBg="1"/>
      <p:bldP spid="16" grpId="2" bldLvl="0" animBg="1"/>
      <p:bldP spid="17" grpId="2" bldLvl="0" animBg="1"/>
      <p:bldP spid="18" grpId="0" bldLvl="0" animBg="1"/>
      <p:bldP spid="18" grpId="1" animBg="1"/>
      <p:bldP spid="19" grpId="0" bldLvl="0" animBg="1"/>
      <p:bldP spid="19" grpId="1" animBg="1"/>
      <p:bldP spid="18" grpId="2" bldLvl="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5175 </a:t>
            </a:r>
            <a:r>
              <a:rPr lang="zh-CN" altLang="en-US" sz="2400" b="1" dirty="0">
                <a:solidFill>
                  <a:schemeClr val="tx2"/>
                </a:solidFill>
                <a:latin typeface="+mj-ea"/>
                <a:ea typeface="+mj-ea"/>
                <a:cs typeface="+mj-ea"/>
                <a:sym typeface="+mn-ea"/>
              </a:rPr>
              <a:t>幼儿园资产等办学条件</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288290" y="1430655"/>
            <a:ext cx="8041640" cy="3532505"/>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3010535" y="2669540"/>
            <a:ext cx="8895080" cy="812165"/>
          </a:xfrm>
          <a:prstGeom prst="accentBorderCallout2">
            <a:avLst>
              <a:gd name="adj1" fmla="val 18750"/>
              <a:gd name="adj2" fmla="val -8333"/>
              <a:gd name="adj3" fmla="val 26348"/>
              <a:gd name="adj4" fmla="val -11821"/>
              <a:gd name="adj5" fmla="val 77482"/>
              <a:gd name="adj6" fmla="val -2112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sym typeface="+mn-ea"/>
              </a:rPr>
              <a:t>占地面积：</a:t>
            </a:r>
            <a:r>
              <a:rPr lang="zh-CN" altLang="en-US">
                <a:solidFill>
                  <a:srgbClr val="44546A"/>
                </a:solidFill>
                <a:latin typeface="+mj-ea"/>
                <a:ea typeface="+mj-ea"/>
                <a:sym typeface="+mn-ea"/>
              </a:rPr>
              <a:t>学校校园内的土地面积，不包括校园外学校拥有的农场、林场及校办工厂等土地面积。</a:t>
            </a:r>
            <a:endParaRPr lang="zh-CN" altLang="en-US">
              <a:solidFill>
                <a:srgbClr val="44546A"/>
              </a:solidFill>
              <a:latin typeface="+mj-ea"/>
              <a:ea typeface="+mj-ea"/>
              <a:sym typeface="+mn-ea"/>
            </a:endParaRPr>
          </a:p>
        </p:txBody>
      </p:sp>
      <p:sp>
        <p:nvSpPr>
          <p:cNvPr id="5" name="线形标注 2(带边框和强调线) 4"/>
          <p:cNvSpPr/>
          <p:nvPr/>
        </p:nvSpPr>
        <p:spPr>
          <a:xfrm>
            <a:off x="3010535" y="3192145"/>
            <a:ext cx="8895080" cy="812165"/>
          </a:xfrm>
          <a:prstGeom prst="accentBorderCallout2">
            <a:avLst>
              <a:gd name="adj1" fmla="val 18750"/>
              <a:gd name="adj2" fmla="val -8333"/>
              <a:gd name="adj3" fmla="val 5707"/>
              <a:gd name="adj4" fmla="val -11529"/>
              <a:gd name="adj5" fmla="val 41829"/>
              <a:gd name="adj6" fmla="val -1635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绿化用地面积：</a:t>
            </a:r>
            <a:r>
              <a:rPr lang="zh-CN" altLang="en-US">
                <a:solidFill>
                  <a:srgbClr val="44546A"/>
                </a:solidFill>
                <a:latin typeface="+mj-ea"/>
                <a:ea typeface="+mj-ea"/>
                <a:sym typeface="+mn-ea"/>
              </a:rPr>
              <a:t>学校占地面积中用于种植花草、树木以及天然林的土地面积。包括集中绿地、水面和供教学实践的种植园及小动物饲养园。</a:t>
            </a:r>
            <a:endParaRPr lang="zh-CN" altLang="en-US">
              <a:solidFill>
                <a:srgbClr val="44546A"/>
              </a:solidFill>
              <a:latin typeface="+mj-ea"/>
              <a:ea typeface="+mj-ea"/>
              <a:sym typeface="+mn-ea"/>
            </a:endParaRPr>
          </a:p>
        </p:txBody>
      </p:sp>
      <p:sp>
        <p:nvSpPr>
          <p:cNvPr id="6" name="线形标注 2(带边框和强调线) 5"/>
          <p:cNvSpPr/>
          <p:nvPr/>
        </p:nvSpPr>
        <p:spPr>
          <a:xfrm>
            <a:off x="3010535" y="3787140"/>
            <a:ext cx="8895080" cy="535305"/>
          </a:xfrm>
          <a:prstGeom prst="accentBorderCallout2">
            <a:avLst>
              <a:gd name="adj1" fmla="val 18750"/>
              <a:gd name="adj2" fmla="val -8333"/>
              <a:gd name="adj3" fmla="val 5707"/>
              <a:gd name="adj4" fmla="val -11529"/>
              <a:gd name="adj5" fmla="val -1779"/>
              <a:gd name="adj6" fmla="val -1564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室外游戏场地：</a:t>
            </a:r>
            <a:r>
              <a:rPr lang="zh-CN" altLang="en-US">
                <a:solidFill>
                  <a:srgbClr val="44546A"/>
                </a:solidFill>
                <a:latin typeface="+mj-ea"/>
                <a:ea typeface="+mj-ea"/>
                <a:sym typeface="+mn-ea"/>
              </a:rPr>
              <a:t>幼儿室外活动的主要场所。</a:t>
            </a:r>
            <a:endParaRPr lang="zh-CN" altLang="en-US">
              <a:solidFill>
                <a:srgbClr val="44546A"/>
              </a:solidFill>
              <a:latin typeface="+mj-ea"/>
              <a:ea typeface="+mj-ea"/>
              <a:sym typeface="+mn-ea"/>
            </a:endParaRPr>
          </a:p>
        </p:txBody>
      </p:sp>
      <p:sp>
        <p:nvSpPr>
          <p:cNvPr id="7" name="线形标注 2(带边框和强调线) 6"/>
          <p:cNvSpPr/>
          <p:nvPr/>
        </p:nvSpPr>
        <p:spPr>
          <a:xfrm>
            <a:off x="3010535" y="4191000"/>
            <a:ext cx="8895080" cy="535305"/>
          </a:xfrm>
          <a:prstGeom prst="accentBorderCallout2">
            <a:avLst>
              <a:gd name="adj1" fmla="val 18750"/>
              <a:gd name="adj2" fmla="val -8333"/>
              <a:gd name="adj3" fmla="val 5707"/>
              <a:gd name="adj4" fmla="val -11529"/>
              <a:gd name="adj5" fmla="val -17319"/>
              <a:gd name="adj6" fmla="val -1519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图书</a:t>
            </a:r>
            <a:r>
              <a:rPr lang="zh-CN" altLang="en-US">
                <a:solidFill>
                  <a:srgbClr val="044AFA"/>
                </a:solidFill>
                <a:latin typeface="+mj-ea"/>
                <a:ea typeface="+mj-ea"/>
                <a:sym typeface="+mn-ea"/>
              </a:rPr>
              <a:t>：</a:t>
            </a:r>
            <a:r>
              <a:rPr lang="zh-CN" altLang="en-US">
                <a:solidFill>
                  <a:srgbClr val="44546A"/>
                </a:solidFill>
                <a:latin typeface="+mj-ea"/>
                <a:ea typeface="+mj-ea"/>
                <a:sym typeface="+mn-ea"/>
              </a:rPr>
              <a:t>学校图书阅览室拥有的正式出版书籍。</a:t>
            </a:r>
            <a:endParaRPr lang="zh-CN" altLang="en-US">
              <a:solidFill>
                <a:srgbClr val="44546A"/>
              </a:solidFill>
              <a:latin typeface="+mj-ea"/>
              <a:ea typeface="+mj-ea"/>
              <a:sym typeface="+mn-ea"/>
            </a:endParaRPr>
          </a:p>
        </p:txBody>
      </p:sp>
      <p:sp>
        <p:nvSpPr>
          <p:cNvPr id="8" name="线形标注 2(带边框和强调线) 7"/>
          <p:cNvSpPr/>
          <p:nvPr/>
        </p:nvSpPr>
        <p:spPr>
          <a:xfrm>
            <a:off x="3010535" y="4627880"/>
            <a:ext cx="8895080" cy="1049655"/>
          </a:xfrm>
          <a:prstGeom prst="accentBorderCallout2">
            <a:avLst>
              <a:gd name="adj1" fmla="val 18750"/>
              <a:gd name="adj2" fmla="val -8333"/>
              <a:gd name="adj3" fmla="val 5707"/>
              <a:gd name="adj4" fmla="val -11529"/>
              <a:gd name="adj5" fmla="val -25650"/>
              <a:gd name="adj6" fmla="val -1491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固定资产总值：</a:t>
            </a:r>
            <a:r>
              <a:rPr lang="zh-CN" altLang="en-US">
                <a:solidFill>
                  <a:srgbClr val="44546A"/>
                </a:solidFill>
                <a:latin typeface="+mj-ea"/>
                <a:ea typeface="+mj-ea"/>
                <a:sym typeface="+mn-ea"/>
              </a:rPr>
              <a:t>使用期限超过一年，单位价值在1000元以上，并在使用过程中基本保持原有物质形态的资产总值。单位价值虽未达到规定标准，但是耐用时间在一年以上的大批同类物资，作为固定资产管理。根据财会制度填写固定资产账面原值。</a:t>
            </a:r>
            <a:endParaRPr lang="zh-CN" altLang="en-US">
              <a:solidFill>
                <a:srgbClr val="44546A"/>
              </a:solidFill>
              <a:latin typeface="+mj-ea"/>
              <a:ea typeface="+mj-ea"/>
              <a:sym typeface="+mn-ea"/>
            </a:endParaRPr>
          </a:p>
        </p:txBody>
      </p:sp>
      <p:sp>
        <p:nvSpPr>
          <p:cNvPr id="9" name="线形标注 2(带边框和强调线) 8"/>
          <p:cNvSpPr/>
          <p:nvPr/>
        </p:nvSpPr>
        <p:spPr>
          <a:xfrm>
            <a:off x="3010572" y="5096512"/>
            <a:ext cx="8895080" cy="581025"/>
          </a:xfrm>
          <a:prstGeom prst="accentBorderCallout2">
            <a:avLst>
              <a:gd name="adj1" fmla="val 18750"/>
              <a:gd name="adj2" fmla="val -8333"/>
              <a:gd name="adj3" fmla="val 5707"/>
              <a:gd name="adj4" fmla="val -11529"/>
              <a:gd name="adj5" fmla="val -86994"/>
              <a:gd name="adj6" fmla="val -1426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玩教具资产值：</a:t>
            </a:r>
            <a:r>
              <a:rPr lang="zh-CN" altLang="en-US">
                <a:solidFill>
                  <a:srgbClr val="44546A"/>
                </a:solidFill>
                <a:latin typeface="+mj-ea"/>
                <a:ea typeface="+mj-ea"/>
                <a:sym typeface="+mn-ea"/>
              </a:rPr>
              <a:t>学校固定资产中玩教具的资产值。根据财会制度填写固定资产账面原值。</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xit" presetSubtype="0" fill="hold" grpId="2" nodeType="withEffect">
                                  <p:stCondLst>
                                    <p:cond delay="0"/>
                                  </p:stCondLst>
                                  <p:childTnLst>
                                    <p:set>
                                      <p:cBhvr>
                                        <p:cTn id="3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5" grpId="0" bldLvl="0" animBg="1"/>
      <p:bldP spid="5" grpId="1" animBg="1"/>
      <p:bldP spid="6" grpId="0" bldLvl="0" animBg="1"/>
      <p:bldP spid="6" grpId="1" animBg="1"/>
      <p:bldP spid="7" grpId="0" bldLvl="0" animBg="1"/>
      <p:bldP spid="7" grpId="1" animBg="1"/>
      <p:bldP spid="8" grpId="0" bldLvl="0" animBg="1"/>
      <p:bldP spid="8" grpId="1" animBg="1"/>
      <p:bldP spid="9" grpId="0" bldLvl="0" animBg="1"/>
      <p:bldP spid="9" grpId="1" animBg="1"/>
      <p:bldP spid="11" grpId="2" animBg="1"/>
      <p:bldP spid="5" grpId="2" animBg="1"/>
      <p:bldP spid="6" grpId="2" animBg="1"/>
      <p:bldP spid="7" grpId="2" animBg="1"/>
      <p:bldP spid="8" grpId="2"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3" name="图片 2" descr="upload_post_object_v2_293837362"/>
          <p:cNvPicPr>
            <a:picLocks noChangeAspect="1"/>
          </p:cNvPicPr>
          <p:nvPr/>
        </p:nvPicPr>
        <p:blipFill>
          <a:blip r:embed="rId3"/>
          <a:stretch>
            <a:fillRect/>
          </a:stretch>
        </p:blipFill>
        <p:spPr>
          <a:xfrm>
            <a:off x="448271" y="1983699"/>
            <a:ext cx="8138085" cy="2323482"/>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rPr>
              <a:t>5175</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rPr>
              <a:t>5176</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rPr>
              <a:t>5377</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rPr>
              <a:t>固定资产总值</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448310" y="3611245"/>
            <a:ext cx="1715770" cy="410210"/>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线形标注 2(带边框和强调线) 6"/>
          <p:cNvSpPr/>
          <p:nvPr/>
        </p:nvSpPr>
        <p:spPr>
          <a:xfrm>
            <a:off x="5925820" y="1983740"/>
            <a:ext cx="5703570" cy="3267710"/>
          </a:xfrm>
          <a:prstGeom prst="accentBorderCallout2">
            <a:avLst>
              <a:gd name="adj1" fmla="val 18750"/>
              <a:gd name="adj2" fmla="val -8333"/>
              <a:gd name="adj3" fmla="val 18760"/>
              <a:gd name="adj4" fmla="val -14463"/>
              <a:gd name="adj5" fmla="val 53653"/>
              <a:gd name="adj6" fmla="val -656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algn="just" fontAlgn="auto">
              <a:lnSpc>
                <a:spcPct val="120000"/>
              </a:lnSpc>
            </a:pPr>
            <a:r>
              <a:rPr lang="zh-CN" altLang="en-US" dirty="0">
                <a:solidFill>
                  <a:srgbClr val="44546A"/>
                </a:solidFill>
                <a:latin typeface="微软雅黑" panose="020B0503020204020204" charset="-122"/>
                <a:ea typeface="微软雅黑" panose="020B0503020204020204" charset="-122"/>
                <a:sym typeface="+mn-ea"/>
              </a:rPr>
              <a:t>原指标解释：固定资产总值是指学校（单位）为满足自身开展业务活动或其他活动需要而控制的使用期限超过一年，单位价值在</a:t>
            </a:r>
            <a:r>
              <a:rPr lang="en-US" altLang="zh-CN" dirty="0">
                <a:solidFill>
                  <a:srgbClr val="44546A"/>
                </a:solidFill>
                <a:latin typeface="微软雅黑" panose="020B0503020204020204" charset="-122"/>
                <a:ea typeface="微软雅黑" panose="020B0503020204020204" charset="-122"/>
                <a:sym typeface="+mn-ea"/>
              </a:rPr>
              <a:t>1000</a:t>
            </a:r>
            <a:r>
              <a:rPr lang="zh-CN" altLang="en-US" dirty="0">
                <a:solidFill>
                  <a:srgbClr val="44546A"/>
                </a:solidFill>
                <a:latin typeface="微软雅黑" panose="020B0503020204020204" charset="-122"/>
                <a:ea typeface="微软雅黑" panose="020B0503020204020204" charset="-122"/>
                <a:sym typeface="+mn-ea"/>
              </a:rPr>
              <a:t>元以上（其中：专用设备单位价值在</a:t>
            </a:r>
            <a:r>
              <a:rPr lang="en-US" altLang="zh-CN" dirty="0">
                <a:solidFill>
                  <a:srgbClr val="44546A"/>
                </a:solidFill>
                <a:latin typeface="微软雅黑" panose="020B0503020204020204" charset="-122"/>
                <a:ea typeface="微软雅黑" panose="020B0503020204020204" charset="-122"/>
                <a:sym typeface="+mn-ea"/>
              </a:rPr>
              <a:t>1500</a:t>
            </a:r>
            <a:r>
              <a:rPr lang="zh-CN" altLang="en-US" dirty="0">
                <a:solidFill>
                  <a:srgbClr val="44546A"/>
                </a:solidFill>
                <a:latin typeface="微软雅黑" panose="020B0503020204020204" charset="-122"/>
                <a:ea typeface="微软雅黑" panose="020B0503020204020204" charset="-122"/>
                <a:sym typeface="+mn-ea"/>
              </a:rPr>
              <a:t>元以上），并在使用过程中基本保持原有物质形态的资产总值；单位价值虽未达到规定标准，但是耐用时间在一年以上的大批同类物资的总值。学校的固定资产一般分为六类：房屋及构筑物；专用设备；通用设备；文物和陈列品；图书、档案；家具、用具、装具及动植物。根据财会制度填写固定资产账面原值。</a:t>
            </a:r>
            <a:endParaRPr lang="en-US" altLang="zh-CN" dirty="0">
              <a:solidFill>
                <a:srgbClr val="44546A"/>
              </a:solidFill>
              <a:highlight>
                <a:srgbClr val="FFFF00"/>
              </a:highlight>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5" grpId="0" bldLvl="0" animBg="1"/>
      <p:bldP spid="15" grpId="1"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rPr>
              <a:t>5175</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rPr>
              <a:t>5176</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rPr>
              <a:t>5377</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rPr>
              <a:t>固定资产总值</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396875" y="1664970"/>
            <a:ext cx="6830060" cy="4077335"/>
            <a:chOff x="913" y="2075"/>
            <a:chExt cx="7352" cy="4389"/>
          </a:xfrm>
        </p:grpSpPr>
        <p:pic>
          <p:nvPicPr>
            <p:cNvPr id="5" name="图片 4"/>
            <p:cNvPicPr>
              <a:picLocks noChangeAspect="1"/>
            </p:cNvPicPr>
            <p:nvPr/>
          </p:nvPicPr>
          <p:blipFill>
            <a:blip r:embed="rId4"/>
            <a:stretch>
              <a:fillRect/>
            </a:stretch>
          </p:blipFill>
          <p:spPr>
            <a:xfrm>
              <a:off x="913" y="2075"/>
              <a:ext cx="7353" cy="3210"/>
            </a:xfrm>
            <a:prstGeom prst="rect">
              <a:avLst/>
            </a:prstGeom>
            <a:ln>
              <a:solidFill>
                <a:srgbClr val="44546A"/>
              </a:solidFill>
            </a:ln>
          </p:spPr>
        </p:pic>
        <p:pic>
          <p:nvPicPr>
            <p:cNvPr id="7" name="图片 6"/>
            <p:cNvPicPr>
              <a:picLocks noChangeAspect="1"/>
            </p:cNvPicPr>
            <p:nvPr/>
          </p:nvPicPr>
          <p:blipFill>
            <a:blip r:embed="rId5"/>
            <a:stretch>
              <a:fillRect/>
            </a:stretch>
          </p:blipFill>
          <p:spPr>
            <a:xfrm>
              <a:off x="913" y="4180"/>
              <a:ext cx="7353" cy="2284"/>
            </a:xfrm>
            <a:prstGeom prst="rect">
              <a:avLst/>
            </a:prstGeom>
            <a:ln>
              <a:solidFill>
                <a:srgbClr val="44546A"/>
              </a:solidFill>
            </a:ln>
          </p:spPr>
        </p:pic>
      </p:grpSp>
      <p:sp>
        <p:nvSpPr>
          <p:cNvPr id="17" name="圆角矩形 4"/>
          <p:cNvSpPr/>
          <p:nvPr/>
        </p:nvSpPr>
        <p:spPr>
          <a:xfrm>
            <a:off x="7510145" y="3514090"/>
            <a:ext cx="4255135" cy="2586355"/>
          </a:xfrm>
          <a:prstGeom prst="roundRect">
            <a:avLst>
              <a:gd name="adj" fmla="val 675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r>
              <a:rPr dirty="0">
                <a:solidFill>
                  <a:srgbClr val="44546A"/>
                </a:solidFill>
                <a:latin typeface="微软雅黑" panose="020B0503020204020204" charset="-122"/>
                <a:ea typeface="微软雅黑" panose="020B0503020204020204" charset="-122"/>
                <a:cs typeface="微软雅黑" panose="020B0503020204020204" charset="-122"/>
                <a:sym typeface="+mn-ea"/>
              </a:rPr>
              <a:t>修订为：是指使用期限超过一年，单位价值在1000元以上，并在使用过程中基本保持原有物质形态的资产总值。单位价值虽未达到规定标准，但是耐用时间在一年以上的大批同类物资，作为固定资产管理。根据财会制度填写固定资产账面原值。</a:t>
            </a:r>
            <a:endParaRPr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2" name="圆角矩形 4"/>
          <p:cNvSpPr/>
          <p:nvPr/>
        </p:nvSpPr>
        <p:spPr>
          <a:xfrm>
            <a:off x="7510145" y="1221105"/>
            <a:ext cx="4356100" cy="2056130"/>
          </a:xfrm>
          <a:prstGeom prst="roundRect">
            <a:avLst>
              <a:gd name="adj" fmla="val 1394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dirty="0">
                <a:solidFill>
                  <a:srgbClr val="44546A"/>
                </a:solidFill>
                <a:latin typeface="微软雅黑" panose="020B0503020204020204" charset="-122"/>
                <a:ea typeface="微软雅黑" panose="020B0503020204020204" charset="-122"/>
                <a:sym typeface="+mn-ea"/>
              </a:rPr>
              <a:t>参考制度：</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hlinkClick r:id="rId6"/>
              </a:rPr>
              <a:t>《</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hlinkClick r:id="rId6"/>
              </a:rPr>
              <a:t>事业单位财务规则</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hlinkClick r:id="rId6"/>
              </a:rPr>
              <a:t>》</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财政部教育部关于印发</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高等学校财务制度</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的通知</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（财教</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〔2022〕128</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号）</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财政部教育部关于印发</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中小学校财务制度</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的通知</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（财教</a:t>
            </a:r>
            <a:r>
              <a:rPr lang="en-US" altLang="zh-CN" dirty="0">
                <a:solidFill>
                  <a:srgbClr val="44546A"/>
                </a:solidFill>
                <a:latin typeface="华文新魏" panose="02010800040101010101" charset="-122"/>
                <a:ea typeface="华文新魏" panose="02010800040101010101" charset="-122"/>
                <a:cs typeface="华文新魏" panose="02010800040101010101" charset="-122"/>
                <a:sym typeface="+mn-ea"/>
              </a:rPr>
              <a:t>〔2022〕159</a:t>
            </a:r>
            <a:r>
              <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rPr>
              <a:t>号）。</a:t>
            </a:r>
            <a:endParaRPr lang="zh-CN" altLang="en-US" dirty="0">
              <a:solidFill>
                <a:srgbClr val="44546A"/>
              </a:solidFill>
              <a:latin typeface="华文新魏" panose="02010800040101010101" charset="-122"/>
              <a:ea typeface="华文新魏" panose="02010800040101010101" charset="-122"/>
              <a:cs typeface="华文新魏"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P spid="2" grpId="0" bldLvl="0" animBg="1"/>
      <p:bldP spid="2" grpId="1"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stretch>
            <a:fillRect/>
          </a:stretch>
        </p:blipFill>
        <p:spPr>
          <a:xfrm>
            <a:off x="283210" y="1343660"/>
            <a:ext cx="6871335" cy="5218430"/>
          </a:xfrm>
          <a:prstGeom prst="rect">
            <a:avLst/>
          </a:prstGeom>
          <a:ln>
            <a:solidFill>
              <a:srgbClr val="44546A"/>
            </a:solidFill>
          </a:ln>
          <a:effectLst>
            <a:outerShdw blurRad="50800" dist="38100" dir="2700000" algn="tl" rotWithShape="0">
              <a:prstClr val="black">
                <a:alpha val="40000"/>
              </a:prstClr>
            </a:outerShdw>
          </a:effectLst>
        </p:spPr>
      </p:pic>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5176 </a:t>
            </a:r>
            <a:r>
              <a:rPr lang="zh-CN" altLang="en-US" sz="2400" b="1" dirty="0">
                <a:solidFill>
                  <a:schemeClr val="tx2"/>
                </a:solidFill>
                <a:latin typeface="+mj-ea"/>
                <a:ea typeface="+mj-ea"/>
                <a:cs typeface="+mj-ea"/>
                <a:sym typeface="+mn-ea"/>
              </a:rPr>
              <a:t>中小学、特殊教育学校资产等办学条件</a:t>
            </a:r>
            <a:endParaRPr lang="zh-CN" altLang="en-US" sz="2400" b="1" dirty="0">
              <a:solidFill>
                <a:schemeClr val="tx2"/>
              </a:solidFill>
              <a:latin typeface="+mj-ea"/>
              <a:ea typeface="+mj-ea"/>
              <a:cs typeface="+mj-ea"/>
              <a:sym typeface="+mn-ea"/>
            </a:endParaRPr>
          </a:p>
        </p:txBody>
      </p:sp>
      <p:sp>
        <p:nvSpPr>
          <p:cNvPr id="11" name="线形标注 2(带边框和强调线) 10"/>
          <p:cNvSpPr/>
          <p:nvPr/>
        </p:nvSpPr>
        <p:spPr>
          <a:xfrm>
            <a:off x="3010535" y="2669540"/>
            <a:ext cx="8895080" cy="812165"/>
          </a:xfrm>
          <a:prstGeom prst="accentBorderCallout2">
            <a:avLst>
              <a:gd name="adj1" fmla="val 18750"/>
              <a:gd name="adj2" fmla="val -8333"/>
              <a:gd name="adj3" fmla="val 26348"/>
              <a:gd name="adj4" fmla="val -11821"/>
              <a:gd name="adj5" fmla="val 84226"/>
              <a:gd name="adj6" fmla="val -2015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运动场地面积：</a:t>
            </a:r>
            <a:r>
              <a:rPr lang="zh-CN" altLang="en-US">
                <a:solidFill>
                  <a:srgbClr val="44546A"/>
                </a:solidFill>
                <a:latin typeface="+mj-ea"/>
                <a:ea typeface="+mj-ea"/>
                <a:sym typeface="+mn-ea"/>
              </a:rPr>
              <a:t>学校专门用于室外体育运动并有相应设施所占用的土地面积。包括田径场地、球类场地、固定体育器械场地，以及小学生游戏场地。</a:t>
            </a:r>
            <a:endParaRPr lang="zh-CN" altLang="en-US">
              <a:solidFill>
                <a:srgbClr val="44546A"/>
              </a:solidFill>
              <a:latin typeface="+mj-ea"/>
              <a:ea typeface="+mj-ea"/>
              <a:sym typeface="+mn-ea"/>
            </a:endParaRPr>
          </a:p>
        </p:txBody>
      </p:sp>
      <p:sp>
        <p:nvSpPr>
          <p:cNvPr id="5" name="线形标注 2(带边框和强调线) 4"/>
          <p:cNvSpPr/>
          <p:nvPr/>
        </p:nvSpPr>
        <p:spPr>
          <a:xfrm>
            <a:off x="3010535" y="3192145"/>
            <a:ext cx="8895080" cy="1332865"/>
          </a:xfrm>
          <a:prstGeom prst="accentBorderCallout2">
            <a:avLst>
              <a:gd name="adj1" fmla="val 18750"/>
              <a:gd name="adj2" fmla="val -8333"/>
              <a:gd name="adj3" fmla="val 5707"/>
              <a:gd name="adj4" fmla="val -11529"/>
              <a:gd name="adj5" fmla="val 41829"/>
              <a:gd name="adj6" fmla="val -1635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校园足球场：</a:t>
            </a:r>
            <a:r>
              <a:rPr lang="zh-CN" altLang="en-US">
                <a:solidFill>
                  <a:srgbClr val="44546A"/>
                </a:solidFill>
                <a:latin typeface="+mj-ea"/>
                <a:ea typeface="+mj-ea"/>
                <a:sym typeface="+mn-ea"/>
              </a:rPr>
              <a:t>建在校园内，按相关建设标准建设的专门用于足球运动训练、比赛、健身等使用的室内外体育场地。场地至少包括比赛区域（划线区）和缓冲区，其中对于比赛区（划线区），11人制足球场的一般不小于90*45米，7人制足球场一般不小于60*40米，5人制足球场一般不小于25*15米；缓冲区为边和底线外各1米。</a:t>
            </a:r>
            <a:endParaRPr lang="zh-CN" altLang="en-US">
              <a:solidFill>
                <a:srgbClr val="44546A"/>
              </a:solidFill>
              <a:latin typeface="+mj-ea"/>
              <a:ea typeface="+mj-ea"/>
              <a:sym typeface="+mn-ea"/>
            </a:endParaRPr>
          </a:p>
        </p:txBody>
      </p:sp>
      <p:sp>
        <p:nvSpPr>
          <p:cNvPr id="6" name="线形标注 2(带边框和强调线) 5"/>
          <p:cNvSpPr/>
          <p:nvPr/>
        </p:nvSpPr>
        <p:spPr>
          <a:xfrm>
            <a:off x="3025789" y="4843741"/>
            <a:ext cx="8895080" cy="737870"/>
          </a:xfrm>
          <a:prstGeom prst="accentBorderCallout2">
            <a:avLst>
              <a:gd name="adj1" fmla="val 18750"/>
              <a:gd name="adj2" fmla="val -8333"/>
              <a:gd name="adj3" fmla="val 5707"/>
              <a:gd name="adj4" fmla="val -11529"/>
              <a:gd name="adj5" fmla="val -1779"/>
              <a:gd name="adj6" fmla="val -1564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数字终端数：</a:t>
            </a:r>
            <a:r>
              <a:rPr lang="zh-CN" altLang="en-US">
                <a:solidFill>
                  <a:srgbClr val="44546A"/>
                </a:solidFill>
                <a:latin typeface="+mj-ea"/>
                <a:ea typeface="+mj-ea"/>
                <a:sym typeface="+mn-ea"/>
              </a:rPr>
              <a:t>计入学校固定资产的、能接入有线或无线网络的各种数字计算设备数量，主要包括个人台式、笔记本电脑、平板电脑（Pad）和各种新媒体技术设备的台数。</a:t>
            </a:r>
            <a:endParaRPr lang="zh-CN" altLang="en-US">
              <a:solidFill>
                <a:srgbClr val="44546A"/>
              </a:solidFill>
              <a:latin typeface="+mj-ea"/>
              <a:ea typeface="+mj-ea"/>
              <a:sym typeface="+mn-ea"/>
            </a:endParaRPr>
          </a:p>
        </p:txBody>
      </p:sp>
      <p:sp>
        <p:nvSpPr>
          <p:cNvPr id="7" name="线形标注 2(带边框和强调线) 6"/>
          <p:cNvSpPr/>
          <p:nvPr/>
        </p:nvSpPr>
        <p:spPr>
          <a:xfrm>
            <a:off x="3010857" y="5166377"/>
            <a:ext cx="8895080" cy="753110"/>
          </a:xfrm>
          <a:prstGeom prst="accentBorderCallout2">
            <a:avLst>
              <a:gd name="adj1" fmla="val 18750"/>
              <a:gd name="adj2" fmla="val -8333"/>
              <a:gd name="adj3" fmla="val 5707"/>
              <a:gd name="adj4" fmla="val -11529"/>
              <a:gd name="adj5" fmla="val -17319"/>
              <a:gd name="adj6" fmla="val -1519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教师终端数：</a:t>
            </a:r>
            <a:r>
              <a:rPr lang="zh-CN" altLang="en-US">
                <a:solidFill>
                  <a:srgbClr val="44546A"/>
                </a:solidFill>
                <a:latin typeface="+mj-ea"/>
                <a:ea typeface="+mj-ea"/>
                <a:sym typeface="+mn-ea"/>
              </a:rPr>
              <a:t>为专任教师配备的教学用台式机、笔记本电脑、平板电脑台数和新媒体技术设备。</a:t>
            </a:r>
            <a:endParaRPr lang="zh-CN" altLang="en-US">
              <a:solidFill>
                <a:srgbClr val="44546A"/>
              </a:solidFill>
              <a:latin typeface="+mj-ea"/>
              <a:ea typeface="+mj-ea"/>
              <a:sym typeface="+mn-ea"/>
            </a:endParaRPr>
          </a:p>
        </p:txBody>
      </p:sp>
      <p:sp>
        <p:nvSpPr>
          <p:cNvPr id="8" name="线形标注 2(带边框和强调线) 7"/>
          <p:cNvSpPr/>
          <p:nvPr/>
        </p:nvSpPr>
        <p:spPr>
          <a:xfrm>
            <a:off x="3041957" y="5440056"/>
            <a:ext cx="8895080" cy="753745"/>
          </a:xfrm>
          <a:prstGeom prst="accentBorderCallout2">
            <a:avLst>
              <a:gd name="adj1" fmla="val 18750"/>
              <a:gd name="adj2" fmla="val -8333"/>
              <a:gd name="adj3" fmla="val 5707"/>
              <a:gd name="adj4" fmla="val -11529"/>
              <a:gd name="adj5" fmla="val -25650"/>
              <a:gd name="adj6" fmla="val -1491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学生终端数：</a:t>
            </a:r>
            <a:r>
              <a:rPr lang="zh-CN" altLang="en-US">
                <a:solidFill>
                  <a:srgbClr val="44546A"/>
                </a:solidFill>
                <a:latin typeface="+mj-ea"/>
                <a:ea typeface="+mj-ea"/>
                <a:sym typeface="+mn-ea"/>
              </a:rPr>
              <a:t>为学生配备的学习用台式机、笔记本电脑、平板电脑台数和新媒体技术设备。</a:t>
            </a:r>
            <a:endParaRPr lang="zh-CN" altLang="en-US">
              <a:solidFill>
                <a:srgbClr val="44546A"/>
              </a:solidFill>
              <a:latin typeface="+mj-ea"/>
              <a:ea typeface="+mj-ea"/>
              <a:sym typeface="+mn-ea"/>
            </a:endParaRPr>
          </a:p>
        </p:txBody>
      </p:sp>
      <p:sp>
        <p:nvSpPr>
          <p:cNvPr id="9" name="线形标注 2(带边框和强调线) 8"/>
          <p:cNvSpPr/>
          <p:nvPr/>
        </p:nvSpPr>
        <p:spPr>
          <a:xfrm>
            <a:off x="3025459" y="5925244"/>
            <a:ext cx="8895080" cy="485140"/>
          </a:xfrm>
          <a:prstGeom prst="accentBorderCallout2">
            <a:avLst>
              <a:gd name="adj1" fmla="val 18750"/>
              <a:gd name="adj2" fmla="val -8333"/>
              <a:gd name="adj3" fmla="val 5707"/>
              <a:gd name="adj4" fmla="val -11529"/>
              <a:gd name="adj5" fmla="val -86994"/>
              <a:gd name="adj6" fmla="val -1426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教室：</a:t>
            </a:r>
            <a:r>
              <a:rPr lang="zh-CN" altLang="en-US">
                <a:solidFill>
                  <a:srgbClr val="44546A"/>
                </a:solidFill>
                <a:latin typeface="+mj-ea"/>
                <a:ea typeface="+mj-ea"/>
                <a:sym typeface="+mn-ea"/>
              </a:rPr>
              <a:t>包括普通教室和专用教室。</a:t>
            </a:r>
            <a:endParaRPr lang="zh-CN" altLang="en-US">
              <a:solidFill>
                <a:srgbClr val="44546A"/>
              </a:solidFill>
              <a:latin typeface="+mj-ea"/>
              <a:ea typeface="+mj-ea"/>
              <a:sym typeface="+mn-ea"/>
            </a:endParaRPr>
          </a:p>
        </p:txBody>
      </p:sp>
      <p:sp>
        <p:nvSpPr>
          <p:cNvPr id="10" name="线形标注 2(带边框和强调线) 9"/>
          <p:cNvSpPr/>
          <p:nvPr/>
        </p:nvSpPr>
        <p:spPr>
          <a:xfrm>
            <a:off x="3010552" y="5581611"/>
            <a:ext cx="8895080" cy="664845"/>
          </a:xfrm>
          <a:prstGeom prst="accentBorderCallout2">
            <a:avLst>
              <a:gd name="adj1" fmla="val 18750"/>
              <a:gd name="adj2" fmla="val -8333"/>
              <a:gd name="adj3" fmla="val 5707"/>
              <a:gd name="adj4" fmla="val -11529"/>
              <a:gd name="adj5" fmla="val 102179"/>
              <a:gd name="adj6" fmla="val -1234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教学仪器设备资产值：</a:t>
            </a:r>
            <a:r>
              <a:rPr lang="zh-CN" altLang="en-US">
                <a:solidFill>
                  <a:srgbClr val="44546A"/>
                </a:solidFill>
                <a:latin typeface="+mj-ea"/>
                <a:ea typeface="+mj-ea"/>
                <a:sym typeface="+mn-ea"/>
              </a:rPr>
              <a:t>学校固定资产中用于教学、实验等仪器设备的资产值。根据财会制度填写固定资产账面原值。</a:t>
            </a:r>
            <a:endParaRPr lang="zh-CN" altLang="en-US">
              <a:solidFill>
                <a:srgbClr val="44546A"/>
              </a:solidFill>
              <a:latin typeface="+mj-ea"/>
              <a:ea typeface="+mj-ea"/>
              <a:sym typeface="+mn-ea"/>
            </a:endParaRPr>
          </a:p>
        </p:txBody>
      </p:sp>
      <p:sp>
        <p:nvSpPr>
          <p:cNvPr id="12" name="文本框 11"/>
          <p:cNvSpPr txBox="1"/>
          <p:nvPr/>
        </p:nvSpPr>
        <p:spPr>
          <a:xfrm>
            <a:off x="3010839" y="4789797"/>
            <a:ext cx="8895159" cy="700405"/>
          </a:xfrm>
          <a:prstGeom prst="rect">
            <a:avLst/>
          </a:prstGeom>
          <a:solidFill>
            <a:srgbClr val="FFFFFF">
              <a:alpha val="100000"/>
            </a:srgbClr>
          </a:solidFill>
          <a:ln>
            <a:solidFill>
              <a:srgbClr val="44546A"/>
            </a:solidFill>
          </a:ln>
        </p:spPr>
        <p:txBody>
          <a:bodyPr wrap="square" rtlCol="0" anchor="t">
            <a:noAutofit/>
          </a:bodyPr>
          <a:p>
            <a:pPr marL="285750" indent="-285750" algn="l">
              <a:lnSpc>
                <a:spcPct val="110000"/>
              </a:lnSpc>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教室面积与教室间数</a:t>
            </a: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不匹配：</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*XX学校（十二年一贯制学校）教室面积</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5445</a:t>
            </a:r>
            <a:r>
              <a:rPr lang="zh-CN">
                <a:solidFill>
                  <a:srgbClr val="44546A"/>
                </a:solidFill>
                <a:latin typeface="微软雅黑" panose="020B0503020204020204" charset="-122"/>
                <a:ea typeface="微软雅黑" panose="020B0503020204020204" charset="-122"/>
                <a:cs typeface="微软雅黑" panose="020B0503020204020204" charset="-122"/>
                <a:sym typeface="+mn-ea"/>
              </a:rPr>
              <a:t>平方米，教室间数仅</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9</a:t>
            </a:r>
            <a:r>
              <a:rPr lang="zh-CN">
                <a:solidFill>
                  <a:srgbClr val="44546A"/>
                </a:solidFill>
                <a:latin typeface="微软雅黑" panose="020B0503020204020204" charset="-122"/>
                <a:ea typeface="微软雅黑" panose="020B0503020204020204" charset="-122"/>
                <a:cs typeface="微软雅黑" panose="020B0503020204020204" charset="-122"/>
                <a:sym typeface="+mn-ea"/>
              </a:rPr>
              <a:t>，平均</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面积</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605</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平方米</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xit" presetSubtype="0" fill="hold" grpId="2" nodeType="withEffect">
                                  <p:stCondLst>
                                    <p:cond delay="0"/>
                                  </p:stCondLst>
                                  <p:childTnLst>
                                    <p:set>
                                      <p:cBhvr>
                                        <p:cTn id="36" dur="1" fill="hold">
                                          <p:stCondLst>
                                            <p:cond delay="0"/>
                                          </p:stCondLst>
                                        </p:cTn>
                                        <p:tgtEl>
                                          <p:spTgt spid="8"/>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xit" presetSubtype="0" fill="hold" grpId="2" nodeType="withEffect">
                                  <p:stCondLst>
                                    <p:cond delay="0"/>
                                  </p:stCondLst>
                                  <p:childTnLst>
                                    <p:set>
                                      <p:cBhvr>
                                        <p:cTn id="46" dur="1" fill="hold">
                                          <p:stCondLst>
                                            <p:cond delay="0"/>
                                          </p:stCondLst>
                                        </p:cTn>
                                        <p:tgtEl>
                                          <p:spTgt spid="9"/>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1" grpId="2" bldLvl="0" animBg="1"/>
      <p:bldP spid="5" grpId="0" bldLvl="0" animBg="1"/>
      <p:bldP spid="5" grpId="1" animBg="1"/>
      <p:bldP spid="5" grpId="2" bldLvl="0" animBg="1"/>
      <p:bldP spid="6" grpId="0" bldLvl="0" animBg="1"/>
      <p:bldP spid="6" grpId="1" animBg="1"/>
      <p:bldP spid="6" grpId="2" bldLvl="0" animBg="1"/>
      <p:bldP spid="7" grpId="0" bldLvl="0" animBg="1"/>
      <p:bldP spid="7" grpId="1" animBg="1"/>
      <p:bldP spid="7" grpId="2" bldLvl="0" animBg="1"/>
      <p:bldP spid="8" grpId="0" bldLvl="0" animBg="1"/>
      <p:bldP spid="8" grpId="1" animBg="1"/>
      <p:bldP spid="8" grpId="2" bldLvl="0" animBg="1"/>
      <p:bldP spid="9" grpId="0" bldLvl="0" animBg="1"/>
      <p:bldP spid="9" grpId="1" animBg="1"/>
      <p:bldP spid="9" grpId="2" bldLvl="0" animBg="1"/>
      <p:bldP spid="10" grpId="0" bldLvl="0" animBg="1"/>
      <p:bldP spid="10" grpId="1" animBg="1"/>
      <p:bldP spid="12" grpId="0" bldLvl="0" animBg="1"/>
      <p:bldP spid="12" grpId="1"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rPr>
              <a:t>修订情况</a:t>
            </a:r>
            <a:endParaRPr lang="zh-CN" altLang="en-US" sz="3200" b="1" dirty="0">
              <a:solidFill>
                <a:schemeClr val="tx2"/>
              </a:solidFill>
            </a:endParaRPr>
          </a:p>
        </p:txBody>
      </p:sp>
      <p:sp>
        <p:nvSpPr>
          <p:cNvPr id="2" name="矩形 1"/>
          <p:cNvSpPr/>
          <p:nvPr userDrawn="1"/>
        </p:nvSpPr>
        <p:spPr>
          <a:xfrm>
            <a:off x="811658" y="1338161"/>
            <a:ext cx="7643282" cy="5376337"/>
          </a:xfrm>
          <a:prstGeom prst="rect">
            <a:avLst/>
          </a:prstGeom>
          <a:noFill/>
          <a:ln w="12700" cmpd="sng">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p>
            <a:pPr algn="l">
              <a:lnSpc>
                <a:spcPct val="120000"/>
              </a:lnSpc>
              <a:spcAft>
                <a:spcPts val="1200"/>
              </a:spcAft>
            </a:pPr>
            <a:r>
              <a:rPr lang="zh-CN" altLang="en-US" b="1">
                <a:solidFill>
                  <a:srgbClr val="44546A"/>
                </a:solidFill>
                <a:latin typeface="微软雅黑" panose="020B0503020204020204" charset="-122"/>
                <a:ea typeface="微软雅黑" panose="020B0503020204020204" charset="-122"/>
                <a:cs typeface="微软雅黑" panose="020B0503020204020204" charset="-122"/>
              </a:rPr>
              <a:t>一、修订</a:t>
            </a:r>
            <a:r>
              <a:rPr lang="en-US" altLang="zh-CN" sz="2400" b="1">
                <a:solidFill>
                  <a:srgbClr val="044AFA"/>
                </a:solidFill>
                <a:latin typeface="微软雅黑" panose="020B0503020204020204" charset="-122"/>
                <a:ea typeface="微软雅黑" panose="020B0503020204020204" charset="-122"/>
                <a:cs typeface="微软雅黑" panose="020B0503020204020204" charset="-122"/>
              </a:rPr>
              <a:t>11</a:t>
            </a:r>
            <a:r>
              <a:rPr lang="zh-CN" altLang="en-US" b="1">
                <a:solidFill>
                  <a:srgbClr val="44546A"/>
                </a:solidFill>
                <a:latin typeface="微软雅黑" panose="020B0503020204020204" charset="-122"/>
                <a:ea typeface="微软雅黑" panose="020B0503020204020204" charset="-122"/>
                <a:cs typeface="微软雅黑" panose="020B0503020204020204" charset="-122"/>
              </a:rPr>
              <a:t>张报表</a:t>
            </a:r>
            <a:endParaRPr lang="zh-CN" altLang="en-US" b="1">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a:t>
            </a:r>
            <a:r>
              <a:rPr lang="en-US" altLang="zh-CN">
                <a:solidFill>
                  <a:srgbClr val="44546A"/>
                </a:solidFill>
                <a:latin typeface="微软雅黑" panose="020B0503020204020204" charset="-122"/>
                <a:ea typeface="微软雅黑" panose="020B0503020204020204" charset="-122"/>
                <a:cs typeface="微软雅黑" panose="020B0503020204020204" charset="-122"/>
              </a:rPr>
              <a:t>4148 </a:t>
            </a:r>
            <a:r>
              <a:rPr lang="zh-CN" altLang="en-US">
                <a:solidFill>
                  <a:srgbClr val="44546A"/>
                </a:solidFill>
                <a:latin typeface="微软雅黑" panose="020B0503020204020204" charset="-122"/>
                <a:ea typeface="微软雅黑" panose="020B0503020204020204" charset="-122"/>
                <a:cs typeface="微软雅黑" panose="020B0503020204020204" charset="-122"/>
              </a:rPr>
              <a:t>幼儿园教职工</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教基414</a:t>
            </a:r>
            <a:r>
              <a:rPr lang="en-US" altLang="zh-CN">
                <a:solidFill>
                  <a:srgbClr val="44546A"/>
                </a:solidFill>
                <a:latin typeface="微软雅黑" panose="020B0503020204020204" charset="-122"/>
                <a:ea typeface="微软雅黑" panose="020B0503020204020204" charset="-122"/>
                <a:cs typeface="微软雅黑" panose="020B0503020204020204" charset="-122"/>
              </a:rPr>
              <a:t>9</a:t>
            </a:r>
            <a:r>
              <a:rPr lang="zh-CN" altLang="en-US">
                <a:solidFill>
                  <a:srgbClr val="44546A"/>
                </a:solidFill>
                <a:latin typeface="微软雅黑" panose="020B0503020204020204" charset="-122"/>
                <a:ea typeface="微软雅黑" panose="020B0503020204020204" charset="-122"/>
                <a:cs typeface="微软雅黑" panose="020B0503020204020204" charset="-122"/>
              </a:rPr>
              <a:t> 中小学教职工</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教基41</a:t>
            </a:r>
            <a:r>
              <a:rPr lang="en-US" altLang="zh-CN">
                <a:solidFill>
                  <a:srgbClr val="44546A"/>
                </a:solidFill>
                <a:latin typeface="微软雅黑" panose="020B0503020204020204" charset="-122"/>
                <a:ea typeface="微软雅黑" panose="020B0503020204020204" charset="-122"/>
                <a:cs typeface="微软雅黑" panose="020B0503020204020204" charset="-122"/>
              </a:rPr>
              <a:t>50</a:t>
            </a:r>
            <a:r>
              <a:rPr lang="zh-CN" altLang="en-US">
                <a:solidFill>
                  <a:srgbClr val="44546A"/>
                </a:solidFill>
                <a:latin typeface="微软雅黑" panose="020B0503020204020204" charset="-122"/>
                <a:ea typeface="微软雅黑" panose="020B0503020204020204" charset="-122"/>
                <a:cs typeface="微软雅黑" panose="020B0503020204020204" charset="-122"/>
              </a:rPr>
              <a:t> 特殊教育学校教职工</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教基4</a:t>
            </a:r>
            <a:r>
              <a:rPr lang="en-US" altLang="zh-CN">
                <a:solidFill>
                  <a:srgbClr val="44546A"/>
                </a:solidFill>
                <a:latin typeface="微软雅黑" panose="020B0503020204020204" charset="-122"/>
                <a:ea typeface="微软雅黑" panose="020B0503020204020204" charset="-122"/>
                <a:cs typeface="微软雅黑" panose="020B0503020204020204" charset="-122"/>
              </a:rPr>
              <a:t>251</a:t>
            </a:r>
            <a:r>
              <a:rPr lang="zh-CN" altLang="en-US">
                <a:solidFill>
                  <a:srgbClr val="44546A"/>
                </a:solidFill>
                <a:latin typeface="微软雅黑" panose="020B0503020204020204" charset="-122"/>
                <a:ea typeface="微软雅黑" panose="020B0503020204020204" charset="-122"/>
                <a:cs typeface="微软雅黑" panose="020B0503020204020204" charset="-122"/>
              </a:rPr>
              <a:t> 中等职业教育学校教职工</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教基4</a:t>
            </a:r>
            <a:r>
              <a:rPr lang="en-US" altLang="zh-CN">
                <a:solidFill>
                  <a:srgbClr val="44546A"/>
                </a:solidFill>
                <a:latin typeface="微软雅黑" panose="020B0503020204020204" charset="-122"/>
                <a:ea typeface="微软雅黑" panose="020B0503020204020204" charset="-122"/>
                <a:cs typeface="微软雅黑" panose="020B0503020204020204" charset="-122"/>
              </a:rPr>
              <a:t>352</a:t>
            </a:r>
            <a:r>
              <a:rPr lang="zh-CN" altLang="en-US">
                <a:solidFill>
                  <a:srgbClr val="44546A"/>
                </a:solidFill>
                <a:latin typeface="微软雅黑" panose="020B0503020204020204" charset="-122"/>
                <a:ea typeface="微软雅黑" panose="020B0503020204020204" charset="-122"/>
                <a:cs typeface="微软雅黑" panose="020B0503020204020204" charset="-122"/>
              </a:rPr>
              <a:t> 高等教育学校教职工</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教基4360 职业教育学校、高等学校教师分学历（位）情况</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教基4261 职业教育学校教师授课分类情况</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教基4362 高等教育学校教师授课分类情况</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教基1102 基础教育学校基本情况</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教基1</a:t>
            </a:r>
            <a:r>
              <a:rPr lang="en-US" altLang="zh-CN">
                <a:solidFill>
                  <a:srgbClr val="44546A"/>
                </a:solidFill>
                <a:latin typeface="微软雅黑" panose="020B0503020204020204" charset="-122"/>
                <a:ea typeface="微软雅黑" panose="020B0503020204020204" charset="-122"/>
                <a:cs typeface="微软雅黑" panose="020B0503020204020204" charset="-122"/>
              </a:rPr>
              <a:t>2</a:t>
            </a:r>
            <a:r>
              <a:rPr lang="zh-CN" altLang="en-US">
                <a:solidFill>
                  <a:srgbClr val="44546A"/>
                </a:solidFill>
                <a:latin typeface="微软雅黑" panose="020B0503020204020204" charset="-122"/>
                <a:ea typeface="微软雅黑" panose="020B0503020204020204" charset="-122"/>
                <a:cs typeface="微软雅黑" panose="020B0503020204020204" charset="-122"/>
              </a:rPr>
              <a:t>0</a:t>
            </a:r>
            <a:r>
              <a:rPr lang="en-US" altLang="zh-CN">
                <a:solidFill>
                  <a:srgbClr val="44546A"/>
                </a:solidFill>
                <a:latin typeface="微软雅黑" panose="020B0503020204020204" charset="-122"/>
                <a:ea typeface="微软雅黑" panose="020B0503020204020204" charset="-122"/>
                <a:cs typeface="微软雅黑" panose="020B0503020204020204" charset="-122"/>
              </a:rPr>
              <a:t>3</a:t>
            </a:r>
            <a:r>
              <a:rPr lang="zh-CN" altLang="en-US">
                <a:solidFill>
                  <a:srgbClr val="44546A"/>
                </a:solidFill>
                <a:latin typeface="微软雅黑" panose="020B0503020204020204" charset="-122"/>
                <a:ea typeface="微软雅黑" panose="020B0503020204020204" charset="-122"/>
                <a:cs typeface="微软雅黑" panose="020B0503020204020204" charset="-122"/>
              </a:rPr>
              <a:t> 职业教育学校基本情况</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l">
              <a:lnSpc>
                <a:spcPct val="120000"/>
              </a:lnSpc>
              <a:spcAft>
                <a:spcPts val="1200"/>
              </a:spcAft>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教基1</a:t>
            </a:r>
            <a:r>
              <a:rPr lang="en-US" altLang="zh-CN">
                <a:solidFill>
                  <a:srgbClr val="44546A"/>
                </a:solidFill>
                <a:latin typeface="微软雅黑" panose="020B0503020204020204" charset="-122"/>
                <a:ea typeface="微软雅黑" panose="020B0503020204020204" charset="-122"/>
                <a:cs typeface="微软雅黑" panose="020B0503020204020204" charset="-122"/>
              </a:rPr>
              <a:t>3</a:t>
            </a:r>
            <a:r>
              <a:rPr lang="zh-CN" altLang="en-US">
                <a:solidFill>
                  <a:srgbClr val="44546A"/>
                </a:solidFill>
                <a:latin typeface="微软雅黑" panose="020B0503020204020204" charset="-122"/>
                <a:ea typeface="微软雅黑" panose="020B0503020204020204" charset="-122"/>
                <a:cs typeface="微软雅黑" panose="020B0503020204020204" charset="-122"/>
              </a:rPr>
              <a:t>0</a:t>
            </a:r>
            <a:r>
              <a:rPr lang="en-US" altLang="zh-CN">
                <a:solidFill>
                  <a:srgbClr val="44546A"/>
                </a:solidFill>
                <a:latin typeface="微软雅黑" panose="020B0503020204020204" charset="-122"/>
                <a:ea typeface="微软雅黑" panose="020B0503020204020204" charset="-122"/>
                <a:cs typeface="微软雅黑" panose="020B0503020204020204" charset="-122"/>
              </a:rPr>
              <a:t>4</a:t>
            </a:r>
            <a:r>
              <a:rPr lang="zh-CN" altLang="en-US">
                <a:solidFill>
                  <a:srgbClr val="44546A"/>
                </a:solidFill>
                <a:latin typeface="微软雅黑" panose="020B0503020204020204" charset="-122"/>
                <a:ea typeface="微软雅黑" panose="020B0503020204020204" charset="-122"/>
                <a:cs typeface="微软雅黑" panose="020B0503020204020204" charset="-122"/>
              </a:rPr>
              <a:t> 高等教育学校基本情况</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a:solidFill>
                  <a:srgbClr val="44546A"/>
                </a:solidFill>
                <a:latin typeface="微软雅黑" panose="020B0503020204020204" charset="-122"/>
                <a:ea typeface="微软雅黑" panose="020B0503020204020204" charset="-122"/>
                <a:cs typeface="微软雅黑" panose="020B0503020204020204" charset="-122"/>
              </a:rPr>
              <a:t>主要涉及指标：</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a:solidFill>
                  <a:srgbClr val="44546A"/>
                </a:solidFill>
                <a:latin typeface="微软雅黑" panose="020B0503020204020204" charset="-122"/>
                <a:ea typeface="微软雅黑" panose="020B0503020204020204" charset="-122"/>
                <a:cs typeface="微软雅黑" panose="020B0503020204020204" charset="-122"/>
              </a:rPr>
              <a:t>外籍人员、银龄教师、临床教师</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5170</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5171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5272</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5373</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各级学校舍情况（</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sym typeface="+mn-ea"/>
            </a:endParaRPr>
          </a:p>
        </p:txBody>
      </p:sp>
      <p:sp>
        <p:nvSpPr>
          <p:cNvPr id="6" name="矩形 5"/>
          <p:cNvSpPr/>
          <p:nvPr>
            <p:custDataLst>
              <p:tags r:id="rId4"/>
            </p:custDataLst>
          </p:nvPr>
        </p:nvSpPr>
        <p:spPr>
          <a:xfrm>
            <a:off x="661035" y="1151486"/>
            <a:ext cx="10997565" cy="1752311"/>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关联数据变化不匹配：</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a:lnSpc>
                <a:spcPct val="120000"/>
              </a:lnSpc>
              <a:buChar char="•"/>
            </a:pPr>
            <a:r>
              <a:rPr b="1">
                <a:solidFill>
                  <a:srgbClr val="044AFA"/>
                </a:solidFill>
                <a:latin typeface="+mj-ea"/>
                <a:ea typeface="+mj-ea"/>
                <a:cs typeface="+mj-ea"/>
                <a:sym typeface="+mn-ea"/>
              </a:rPr>
              <a:t>教室间数</a:t>
            </a:r>
            <a:r>
              <a:rPr lang="zh-CN" altLang="en-US">
                <a:solidFill>
                  <a:srgbClr val="044AFA"/>
                </a:solidFill>
                <a:latin typeface="+mj-ea"/>
                <a:ea typeface="+mj-ea"/>
                <a:cs typeface="+mj-ea"/>
                <a:sym typeface="+mn-ea"/>
              </a:rPr>
              <a:t>与</a:t>
            </a:r>
            <a:r>
              <a:rPr lang="zh-CN" altLang="en-US" b="1">
                <a:solidFill>
                  <a:srgbClr val="044AFA"/>
                </a:solidFill>
                <a:latin typeface="+mj-ea"/>
                <a:ea typeface="+mj-ea"/>
                <a:cs typeface="+mj-ea"/>
                <a:sym typeface="+mn-ea"/>
              </a:rPr>
              <a:t>教室面积</a:t>
            </a:r>
            <a:r>
              <a:rPr lang="zh-CN" altLang="en-US">
                <a:solidFill>
                  <a:srgbClr val="044AFA"/>
                </a:solidFill>
                <a:latin typeface="+mj-ea"/>
                <a:ea typeface="+mj-ea"/>
                <a:cs typeface="+mj-ea"/>
                <a:sym typeface="+mn-ea"/>
              </a:rPr>
              <a:t>的变化不匹配。</a:t>
            </a:r>
            <a:r>
              <a:rPr lang="zh-CN" altLang="en-US">
                <a:solidFill>
                  <a:srgbClr val="44546A"/>
                </a:solidFill>
                <a:latin typeface="+mj-ea"/>
                <a:ea typeface="+mj-ea"/>
                <a:cs typeface="+mj-ea"/>
                <a:sym typeface="+mn-ea"/>
              </a:rPr>
              <a:t>如教室间数减少但教室面积不变，或教室间数增加但教室面积减少等（XX工业学校（中职）、XX学校（十二年一贯制学校）、*XX大学附属中学、</a:t>
            </a:r>
            <a:r>
              <a:rPr lang="zh-CN" altLang="en-US" u="sng">
                <a:solidFill>
                  <a:srgbClr val="44546A"/>
                </a:solidFill>
                <a:latin typeface="+mj-ea"/>
                <a:ea typeface="+mj-ea"/>
                <a:cs typeface="+mj-ea"/>
                <a:sym typeface="+mn-ea"/>
              </a:rPr>
              <a:t>XX学校（中职）</a:t>
            </a:r>
            <a:r>
              <a:rPr lang="zh-CN" altLang="en-US">
                <a:solidFill>
                  <a:srgbClr val="44546A"/>
                </a:solidFill>
                <a:latin typeface="+mj-ea"/>
                <a:ea typeface="+mj-ea"/>
                <a:cs typeface="+mj-ea"/>
                <a:sym typeface="+mn-ea"/>
              </a:rPr>
              <a:t>、XX学院（高职））</a:t>
            </a:r>
            <a:endParaRPr lang="zh-CN">
              <a:solidFill>
                <a:srgbClr val="44546A"/>
              </a:solidFill>
              <a:latin typeface="+mj-ea"/>
              <a:ea typeface="+mj-ea"/>
              <a:cs typeface="+mj-ea"/>
              <a:sym typeface="+mn-ea"/>
            </a:endParaRPr>
          </a:p>
        </p:txBody>
      </p:sp>
      <p:pic>
        <p:nvPicPr>
          <p:cNvPr id="2" name="图片 1" descr="upload_post_object_v2_452779718"/>
          <p:cNvPicPr>
            <a:picLocks noChangeAspect="1"/>
          </p:cNvPicPr>
          <p:nvPr/>
        </p:nvPicPr>
        <p:blipFill>
          <a:blip r:embed="rId5"/>
          <a:stretch>
            <a:fillRect/>
          </a:stretch>
        </p:blipFill>
        <p:spPr>
          <a:xfrm>
            <a:off x="661014" y="2775028"/>
            <a:ext cx="5666873" cy="1682353"/>
          </a:xfrm>
          <a:prstGeom prst="rect">
            <a:avLst/>
          </a:prstGeom>
          <a:ln>
            <a:solidFill>
              <a:srgbClr val="44546A"/>
            </a:solidFill>
          </a:ln>
        </p:spPr>
      </p:pic>
      <p:pic>
        <p:nvPicPr>
          <p:cNvPr id="3" name="图片 2" descr="upload_post_object_v2_831353360"/>
          <p:cNvPicPr>
            <a:picLocks noChangeAspect="1"/>
          </p:cNvPicPr>
          <p:nvPr/>
        </p:nvPicPr>
        <p:blipFill>
          <a:blip r:embed="rId6"/>
          <a:stretch>
            <a:fillRect/>
          </a:stretch>
        </p:blipFill>
        <p:spPr>
          <a:xfrm>
            <a:off x="661014" y="4619682"/>
            <a:ext cx="5666904" cy="1682362"/>
          </a:xfrm>
          <a:prstGeom prst="rect">
            <a:avLst/>
          </a:prstGeom>
          <a:ln>
            <a:solidFill>
              <a:srgbClr val="44546A"/>
            </a:solidFill>
          </a:ln>
        </p:spPr>
      </p:pic>
      <p:sp>
        <p:nvSpPr>
          <p:cNvPr id="9" name="矩形 8"/>
          <p:cNvSpPr/>
          <p:nvPr/>
        </p:nvSpPr>
        <p:spPr>
          <a:xfrm>
            <a:off x="1564453" y="5211068"/>
            <a:ext cx="2431847" cy="346394"/>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4555769" y="3357724"/>
            <a:ext cx="746955" cy="346394"/>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矩形 11"/>
          <p:cNvSpPr/>
          <p:nvPr/>
        </p:nvSpPr>
        <p:spPr>
          <a:xfrm>
            <a:off x="4555794" y="5211064"/>
            <a:ext cx="746955" cy="346394"/>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4" name="图片 13" descr="upload_post_object_v2_2296013799"/>
          <p:cNvPicPr>
            <a:picLocks noChangeAspect="1"/>
          </p:cNvPicPr>
          <p:nvPr/>
        </p:nvPicPr>
        <p:blipFill>
          <a:blip r:embed="rId7"/>
          <a:stretch>
            <a:fillRect/>
          </a:stretch>
        </p:blipFill>
        <p:spPr>
          <a:xfrm>
            <a:off x="6421871" y="2887930"/>
            <a:ext cx="5236738" cy="1456615"/>
          </a:xfrm>
          <a:prstGeom prst="rect">
            <a:avLst/>
          </a:prstGeom>
          <a:ln>
            <a:solidFill>
              <a:srgbClr val="44546A"/>
            </a:solidFill>
          </a:ln>
        </p:spPr>
      </p:pic>
      <p:pic>
        <p:nvPicPr>
          <p:cNvPr id="15" name="图片 14" descr="upload_post_object_v2_2937674650"/>
          <p:cNvPicPr>
            <a:picLocks noChangeAspect="1"/>
          </p:cNvPicPr>
          <p:nvPr/>
        </p:nvPicPr>
        <p:blipFill>
          <a:blip r:embed="rId8"/>
          <a:stretch>
            <a:fillRect/>
          </a:stretch>
        </p:blipFill>
        <p:spPr>
          <a:xfrm>
            <a:off x="6421889" y="4663517"/>
            <a:ext cx="5236720" cy="1441569"/>
          </a:xfrm>
          <a:prstGeom prst="rect">
            <a:avLst/>
          </a:prstGeom>
          <a:ln>
            <a:solidFill>
              <a:srgbClr val="44546A"/>
            </a:solidFill>
          </a:ln>
        </p:spPr>
      </p:pic>
      <p:sp>
        <p:nvSpPr>
          <p:cNvPr id="16" name="矩形 15"/>
          <p:cNvSpPr/>
          <p:nvPr/>
        </p:nvSpPr>
        <p:spPr>
          <a:xfrm>
            <a:off x="9025195" y="3875313"/>
            <a:ext cx="1344326" cy="469258"/>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7" name="矩形 16"/>
          <p:cNvSpPr/>
          <p:nvPr/>
        </p:nvSpPr>
        <p:spPr>
          <a:xfrm>
            <a:off x="9025200" y="5635794"/>
            <a:ext cx="1344326" cy="469258"/>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5" grpId="0" bldLvl="0" animBg="1"/>
      <p:bldP spid="12" grpId="0" bldLvl="0" animBg="1"/>
      <p:bldP spid="16" grpId="0" bldLvl="0" animBg="1"/>
      <p:bldP spid="17" grpId="0" bldLvl="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a:t>
            </a:r>
            <a:r>
              <a:rPr lang="en-US" sz="2400" b="1" dirty="0">
                <a:solidFill>
                  <a:schemeClr val="tx2"/>
                </a:solidFill>
                <a:latin typeface="+mj-ea"/>
                <a:ea typeface="+mj-ea"/>
                <a:cs typeface="+mj-ea"/>
                <a:sym typeface="+mn-ea"/>
              </a:rPr>
              <a:t>5</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5176 </a:t>
            </a:r>
            <a:r>
              <a:rPr lang="zh-CN" altLang="en-US" sz="2400" b="1" dirty="0">
                <a:solidFill>
                  <a:schemeClr val="tx2"/>
                </a:solidFill>
                <a:latin typeface="+mj-ea"/>
                <a:ea typeface="+mj-ea"/>
                <a:cs typeface="+mj-ea"/>
                <a:sym typeface="+mn-ea"/>
              </a:rPr>
              <a:t>幼儿园、</a:t>
            </a:r>
            <a:r>
              <a:rPr lang="zh-CN" altLang="en-US" sz="2400" b="1" dirty="0">
                <a:solidFill>
                  <a:schemeClr val="tx2"/>
                </a:solidFill>
                <a:latin typeface="+mj-ea"/>
                <a:ea typeface="+mj-ea"/>
                <a:cs typeface="+mj-ea"/>
                <a:sym typeface="+mn-ea"/>
              </a:rPr>
              <a:t>中小学、特殊教育学校办学条件</a:t>
            </a:r>
            <a:r>
              <a:rPr lang="zh-CN" altLang="en-US" sz="2400" b="1" dirty="0">
                <a:solidFill>
                  <a:schemeClr val="tx2"/>
                </a:solidFill>
                <a:latin typeface="+mj-ea"/>
                <a:ea typeface="+mj-ea"/>
                <a:cs typeface="+mj-ea"/>
                <a:sym typeface="+mn-ea"/>
              </a:rPr>
              <a:t>（</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sym typeface="+mn-ea"/>
            </a:endParaRPr>
          </a:p>
        </p:txBody>
      </p:sp>
      <p:sp>
        <p:nvSpPr>
          <p:cNvPr id="6" name="矩形 5"/>
          <p:cNvSpPr/>
          <p:nvPr>
            <p:custDataLst>
              <p:tags r:id="rId4"/>
            </p:custDataLst>
          </p:nvPr>
        </p:nvSpPr>
        <p:spPr>
          <a:xfrm>
            <a:off x="583565" y="1184275"/>
            <a:ext cx="10997565" cy="1244334"/>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关联数据变化不匹配：</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a:lnSpc>
                <a:spcPct val="120000"/>
              </a:lnSpc>
              <a:buChar char="•"/>
            </a:pPr>
            <a:r>
              <a:rPr lang="zh-CN" altLang="en-US" b="1">
                <a:solidFill>
                  <a:srgbClr val="044AFA"/>
                </a:solidFill>
                <a:latin typeface="+mj-ea"/>
                <a:ea typeface="+mj-ea"/>
                <a:cs typeface="+mj-ea"/>
                <a:sym typeface="+mn-ea"/>
              </a:rPr>
              <a:t>固定资产总值</a:t>
            </a:r>
            <a:r>
              <a:rPr lang="zh-CN" altLang="en-US">
                <a:solidFill>
                  <a:srgbClr val="044AFA"/>
                </a:solidFill>
                <a:latin typeface="+mj-ea"/>
                <a:ea typeface="+mj-ea"/>
                <a:cs typeface="+mj-ea"/>
                <a:sym typeface="+mn-ea"/>
              </a:rPr>
              <a:t>与</a:t>
            </a:r>
            <a:r>
              <a:rPr lang="zh-CN" altLang="en-US" b="1">
                <a:solidFill>
                  <a:srgbClr val="044AFA"/>
                </a:solidFill>
                <a:latin typeface="+mj-ea"/>
                <a:ea typeface="+mj-ea"/>
                <a:cs typeface="+mj-ea"/>
                <a:sym typeface="+mn-ea"/>
              </a:rPr>
              <a:t>教学科研仪器设备资产值</a:t>
            </a:r>
            <a:r>
              <a:rPr lang="zh-CN" altLang="en-US">
                <a:solidFill>
                  <a:srgbClr val="044AFA"/>
                </a:solidFill>
                <a:latin typeface="+mj-ea"/>
                <a:ea typeface="+mj-ea"/>
                <a:cs typeface="+mj-ea"/>
                <a:sym typeface="+mn-ea"/>
              </a:rPr>
              <a:t>变化不匹配：</a:t>
            </a:r>
            <a:r>
              <a:rPr lang="zh-CN" altLang="en-US">
                <a:solidFill>
                  <a:srgbClr val="44546A"/>
                </a:solidFill>
                <a:latin typeface="+mj-ea"/>
                <a:ea typeface="+mj-ea"/>
                <a:cs typeface="+mj-ea"/>
                <a:sym typeface="+mn-ea"/>
              </a:rPr>
              <a:t>如固定资产总值增加，但教学科研仪器设备值减少或不变（XX中学（高级中学）、</a:t>
            </a:r>
            <a:r>
              <a:rPr lang="zh-CN" altLang="en-US" u="sng">
                <a:solidFill>
                  <a:srgbClr val="44546A"/>
                </a:solidFill>
                <a:latin typeface="+mj-ea"/>
                <a:ea typeface="+mj-ea"/>
                <a:cs typeface="+mj-ea"/>
                <a:sym typeface="+mn-ea"/>
              </a:rPr>
              <a:t>XX财经学校（普通本科）</a:t>
            </a:r>
            <a:r>
              <a:rPr lang="zh-CN" altLang="en-US">
                <a:solidFill>
                  <a:srgbClr val="44546A"/>
                </a:solidFill>
                <a:latin typeface="+mj-ea"/>
                <a:ea typeface="+mj-ea"/>
                <a:cs typeface="+mj-ea"/>
                <a:sym typeface="+mn-ea"/>
              </a:rPr>
              <a:t>）：</a:t>
            </a:r>
            <a:endParaRPr lang="zh-CN" altLang="en-US" b="1">
              <a:solidFill>
                <a:srgbClr val="44546A"/>
              </a:solidFill>
              <a:latin typeface="+mj-ea"/>
              <a:ea typeface="+mj-ea"/>
              <a:cs typeface="+mj-ea"/>
              <a:sym typeface="+mn-ea"/>
            </a:endParaRPr>
          </a:p>
        </p:txBody>
      </p:sp>
      <p:pic>
        <p:nvPicPr>
          <p:cNvPr id="3" name="图片 2" descr="upload_post_object_v2_775676769"/>
          <p:cNvPicPr>
            <a:picLocks noChangeAspect="1"/>
          </p:cNvPicPr>
          <p:nvPr/>
        </p:nvPicPr>
        <p:blipFill>
          <a:blip r:embed="rId5"/>
          <a:stretch>
            <a:fillRect/>
          </a:stretch>
        </p:blipFill>
        <p:spPr>
          <a:xfrm>
            <a:off x="583585" y="2566677"/>
            <a:ext cx="5186564" cy="1468713"/>
          </a:xfrm>
          <a:prstGeom prst="rect">
            <a:avLst/>
          </a:prstGeom>
          <a:ln>
            <a:solidFill>
              <a:srgbClr val="44546A"/>
            </a:solidFill>
          </a:ln>
        </p:spPr>
      </p:pic>
      <p:pic>
        <p:nvPicPr>
          <p:cNvPr id="5" name="图片 4" descr="upload_post_object_v2_854671928"/>
          <p:cNvPicPr>
            <a:picLocks noChangeAspect="1"/>
          </p:cNvPicPr>
          <p:nvPr/>
        </p:nvPicPr>
        <p:blipFill>
          <a:blip r:embed="rId6"/>
          <a:stretch>
            <a:fillRect/>
          </a:stretch>
        </p:blipFill>
        <p:spPr>
          <a:xfrm>
            <a:off x="583585" y="4247501"/>
            <a:ext cx="5186557" cy="1741672"/>
          </a:xfrm>
          <a:prstGeom prst="rect">
            <a:avLst/>
          </a:prstGeom>
          <a:ln>
            <a:solidFill>
              <a:srgbClr val="44546A"/>
            </a:solidFill>
          </a:ln>
        </p:spPr>
      </p:pic>
      <p:pic>
        <p:nvPicPr>
          <p:cNvPr id="7" name="图片 6" descr="upload_post_object_v2_3632468707"/>
          <p:cNvPicPr>
            <a:picLocks noChangeAspect="1"/>
          </p:cNvPicPr>
          <p:nvPr/>
        </p:nvPicPr>
        <p:blipFill>
          <a:blip r:embed="rId7"/>
          <a:stretch>
            <a:fillRect/>
          </a:stretch>
        </p:blipFill>
        <p:spPr>
          <a:xfrm>
            <a:off x="6273154" y="3172466"/>
            <a:ext cx="5233750" cy="1761419"/>
          </a:xfrm>
          <a:prstGeom prst="rect">
            <a:avLst/>
          </a:prstGeom>
          <a:ln>
            <a:solidFill>
              <a:srgbClr val="44546A"/>
            </a:solidFill>
          </a:ln>
        </p:spPr>
      </p:pic>
      <p:sp>
        <p:nvSpPr>
          <p:cNvPr id="11" name="矩形 10"/>
          <p:cNvSpPr/>
          <p:nvPr/>
        </p:nvSpPr>
        <p:spPr>
          <a:xfrm>
            <a:off x="3375950" y="4542790"/>
            <a:ext cx="581961" cy="1273596"/>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8" name="矩形 7"/>
          <p:cNvSpPr/>
          <p:nvPr/>
        </p:nvSpPr>
        <p:spPr>
          <a:xfrm>
            <a:off x="3375987" y="2761797"/>
            <a:ext cx="581900" cy="1148726"/>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矩形 8"/>
          <p:cNvSpPr/>
          <p:nvPr/>
        </p:nvSpPr>
        <p:spPr>
          <a:xfrm>
            <a:off x="8802701" y="4118371"/>
            <a:ext cx="1654165" cy="768128"/>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1" grpId="0" bldLvl="0" animBg="1"/>
      <p:bldP spid="8" grpId="0" bldLvl="0" animBg="1"/>
      <p:bldP spid="9" grpId="0" animBg="1"/>
      <p:bldP spid="9" grpId="1"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a:t>
            </a:r>
            <a:r>
              <a:rPr lang="en-US" sz="2400" b="1" dirty="0">
                <a:solidFill>
                  <a:schemeClr val="tx2"/>
                </a:solidFill>
                <a:latin typeface="+mj-ea"/>
                <a:ea typeface="+mj-ea"/>
                <a:cs typeface="+mj-ea"/>
                <a:sym typeface="+mn-ea"/>
              </a:rPr>
              <a:t>5</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5176 </a:t>
            </a:r>
            <a:r>
              <a:rPr lang="zh-CN" altLang="en-US" sz="2400" b="1" dirty="0">
                <a:solidFill>
                  <a:schemeClr val="tx2"/>
                </a:solidFill>
                <a:latin typeface="+mj-ea"/>
                <a:ea typeface="+mj-ea"/>
                <a:cs typeface="+mj-ea"/>
                <a:sym typeface="+mn-ea"/>
              </a:rPr>
              <a:t>幼儿园、</a:t>
            </a:r>
            <a:r>
              <a:rPr lang="zh-CN" altLang="en-US" sz="2400" b="1" dirty="0">
                <a:solidFill>
                  <a:schemeClr val="tx2"/>
                </a:solidFill>
                <a:latin typeface="+mj-ea"/>
                <a:ea typeface="+mj-ea"/>
                <a:cs typeface="+mj-ea"/>
                <a:sym typeface="+mn-ea"/>
              </a:rPr>
              <a:t>中小学、特殊教育学校办学条件</a:t>
            </a:r>
            <a:r>
              <a:rPr lang="zh-CN" altLang="en-US" sz="2400" b="1" dirty="0">
                <a:solidFill>
                  <a:schemeClr val="tx2"/>
                </a:solidFill>
                <a:latin typeface="+mj-ea"/>
                <a:ea typeface="+mj-ea"/>
                <a:cs typeface="+mj-ea"/>
                <a:sym typeface="+mn-ea"/>
              </a:rPr>
              <a:t>（</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sym typeface="+mn-ea"/>
            </a:endParaRPr>
          </a:p>
        </p:txBody>
      </p:sp>
      <p:sp>
        <p:nvSpPr>
          <p:cNvPr id="6" name="矩形 5"/>
          <p:cNvSpPr/>
          <p:nvPr>
            <p:custDataLst>
              <p:tags r:id="rId4"/>
            </p:custDataLst>
          </p:nvPr>
        </p:nvSpPr>
        <p:spPr>
          <a:xfrm>
            <a:off x="583565" y="1184275"/>
            <a:ext cx="10997565" cy="1290286"/>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关联数据变化不匹配：</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a:lnSpc>
                <a:spcPct val="120000"/>
              </a:lnSpc>
              <a:buChar char="•"/>
            </a:pPr>
            <a:r>
              <a:rPr lang="zh-CN" altLang="en-US" b="1">
                <a:solidFill>
                  <a:srgbClr val="044AFA"/>
                </a:solidFill>
                <a:latin typeface="+mj-ea"/>
                <a:ea typeface="+mj-ea"/>
                <a:cs typeface="+mj-ea"/>
                <a:sym typeface="+mn-ea"/>
              </a:rPr>
              <a:t>固定资产总值</a:t>
            </a:r>
            <a:r>
              <a:rPr lang="zh-CN" altLang="en-US">
                <a:solidFill>
                  <a:srgbClr val="044AFA"/>
                </a:solidFill>
                <a:latin typeface="+mj-ea"/>
                <a:ea typeface="+mj-ea"/>
                <a:cs typeface="+mj-ea"/>
                <a:sym typeface="+mn-ea"/>
              </a:rPr>
              <a:t>与</a:t>
            </a:r>
            <a:r>
              <a:rPr lang="zh-CN" altLang="en-US" b="1">
                <a:solidFill>
                  <a:srgbClr val="044AFA"/>
                </a:solidFill>
                <a:latin typeface="+mj-ea"/>
                <a:ea typeface="+mj-ea"/>
                <a:cs typeface="+mj-ea"/>
                <a:sym typeface="+mn-ea"/>
              </a:rPr>
              <a:t>玩教具资产值</a:t>
            </a:r>
            <a:r>
              <a:rPr lang="zh-CN" altLang="en-US">
                <a:solidFill>
                  <a:srgbClr val="044AFA"/>
                </a:solidFill>
                <a:latin typeface="+mj-ea"/>
                <a:ea typeface="+mj-ea"/>
                <a:cs typeface="+mj-ea"/>
                <a:sym typeface="+mn-ea"/>
              </a:rPr>
              <a:t>变化不匹配：</a:t>
            </a:r>
            <a:r>
              <a:rPr lang="zh-CN" altLang="en-US">
                <a:solidFill>
                  <a:srgbClr val="44546A"/>
                </a:solidFill>
                <a:latin typeface="+mj-ea"/>
                <a:ea typeface="+mj-ea"/>
                <a:cs typeface="+mj-ea"/>
                <a:sym typeface="+mn-ea"/>
              </a:rPr>
              <a:t>如教玩具资产值大幅变化，但固定资产总值无变化或变化较小。（</a:t>
            </a:r>
            <a:r>
              <a:rPr lang="zh-CN" altLang="en-US" u="sng">
                <a:solidFill>
                  <a:srgbClr val="44546A"/>
                </a:solidFill>
                <a:latin typeface="+mj-ea"/>
                <a:ea typeface="+mj-ea"/>
                <a:cs typeface="+mj-ea"/>
                <a:sym typeface="+mn-ea"/>
              </a:rPr>
              <a:t>XX幼儿园</a:t>
            </a:r>
            <a:r>
              <a:rPr lang="zh-CN" altLang="en-US">
                <a:solidFill>
                  <a:srgbClr val="44546A"/>
                </a:solidFill>
                <a:latin typeface="+mj-ea"/>
                <a:ea typeface="+mj-ea"/>
                <a:cs typeface="+mj-ea"/>
                <a:sym typeface="+mn-ea"/>
              </a:rPr>
              <a:t>、XX幼儿园）</a:t>
            </a:r>
            <a:endParaRPr lang="zh-CN" altLang="en-US">
              <a:solidFill>
                <a:srgbClr val="44546A"/>
              </a:solidFill>
              <a:latin typeface="+mj-ea"/>
              <a:ea typeface="+mj-ea"/>
              <a:cs typeface="+mj-ea"/>
              <a:sym typeface="+mn-ea"/>
            </a:endParaRPr>
          </a:p>
        </p:txBody>
      </p:sp>
      <p:pic>
        <p:nvPicPr>
          <p:cNvPr id="2" name="图片 1" descr="upload_post_object_v2_3916339982"/>
          <p:cNvPicPr>
            <a:picLocks noChangeAspect="1"/>
          </p:cNvPicPr>
          <p:nvPr/>
        </p:nvPicPr>
        <p:blipFill>
          <a:blip r:embed="rId5"/>
          <a:stretch>
            <a:fillRect/>
          </a:stretch>
        </p:blipFill>
        <p:spPr>
          <a:xfrm>
            <a:off x="6493339" y="2497870"/>
            <a:ext cx="4393532" cy="4184316"/>
          </a:xfrm>
          <a:prstGeom prst="rect">
            <a:avLst/>
          </a:prstGeom>
          <a:ln>
            <a:solidFill>
              <a:srgbClr val="44546A"/>
            </a:solidFill>
          </a:ln>
        </p:spPr>
      </p:pic>
      <p:pic>
        <p:nvPicPr>
          <p:cNvPr id="5" name="图片 4" descr="upload_post_object_v2_1990294531"/>
          <p:cNvPicPr>
            <a:picLocks noChangeAspect="1"/>
          </p:cNvPicPr>
          <p:nvPr/>
        </p:nvPicPr>
        <p:blipFill>
          <a:blip r:embed="rId6"/>
          <a:stretch>
            <a:fillRect/>
          </a:stretch>
        </p:blipFill>
        <p:spPr>
          <a:xfrm>
            <a:off x="1401214" y="2474570"/>
            <a:ext cx="4342566" cy="4230917"/>
          </a:xfrm>
          <a:prstGeom prst="rect">
            <a:avLst/>
          </a:prstGeom>
          <a:ln>
            <a:solidFill>
              <a:srgbClr val="44546A"/>
            </a:solidFill>
          </a:ln>
        </p:spPr>
      </p:pic>
      <p:sp>
        <p:nvSpPr>
          <p:cNvPr id="11" name="矩形 10"/>
          <p:cNvSpPr/>
          <p:nvPr/>
        </p:nvSpPr>
        <p:spPr>
          <a:xfrm>
            <a:off x="4996203" y="5804835"/>
            <a:ext cx="644945" cy="777318"/>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矩形 6"/>
          <p:cNvSpPr/>
          <p:nvPr/>
        </p:nvSpPr>
        <p:spPr>
          <a:xfrm>
            <a:off x="10121696" y="5804835"/>
            <a:ext cx="644945" cy="777318"/>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1" grpId="0" bldLvl="0" animBg="1"/>
      <p:bldP spid="7" grpId="0" bldLvl="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a:t>
            </a:r>
            <a:r>
              <a:rPr lang="en-US" sz="2400" b="1" dirty="0">
                <a:solidFill>
                  <a:schemeClr val="tx2"/>
                </a:solidFill>
                <a:latin typeface="+mj-ea"/>
                <a:ea typeface="+mj-ea"/>
                <a:cs typeface="+mj-ea"/>
                <a:sym typeface="+mn-ea"/>
              </a:rPr>
              <a:t>5</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5176 </a:t>
            </a:r>
            <a:r>
              <a:rPr lang="zh-CN" altLang="en-US" sz="2400" b="1" dirty="0">
                <a:solidFill>
                  <a:schemeClr val="tx2"/>
                </a:solidFill>
                <a:latin typeface="+mj-ea"/>
                <a:ea typeface="+mj-ea"/>
                <a:cs typeface="+mj-ea"/>
                <a:sym typeface="+mn-ea"/>
              </a:rPr>
              <a:t>幼儿园、</a:t>
            </a:r>
            <a:r>
              <a:rPr lang="zh-CN" altLang="en-US" sz="2400" b="1" dirty="0">
                <a:solidFill>
                  <a:schemeClr val="tx2"/>
                </a:solidFill>
                <a:latin typeface="+mj-ea"/>
                <a:ea typeface="+mj-ea"/>
                <a:cs typeface="+mj-ea"/>
                <a:sym typeface="+mn-ea"/>
              </a:rPr>
              <a:t>中小学、特殊教育学校办学条件</a:t>
            </a:r>
            <a:r>
              <a:rPr lang="zh-CN" altLang="en-US" sz="2400" b="1" dirty="0">
                <a:solidFill>
                  <a:schemeClr val="tx2"/>
                </a:solidFill>
                <a:latin typeface="+mj-ea"/>
                <a:ea typeface="+mj-ea"/>
                <a:cs typeface="+mj-ea"/>
                <a:sym typeface="+mn-ea"/>
              </a:rPr>
              <a:t>（</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sym typeface="+mn-ea"/>
            </a:endParaRPr>
          </a:p>
        </p:txBody>
      </p:sp>
      <p:sp>
        <p:nvSpPr>
          <p:cNvPr id="6" name="矩形 5"/>
          <p:cNvSpPr/>
          <p:nvPr>
            <p:custDataLst>
              <p:tags r:id="rId4"/>
            </p:custDataLst>
          </p:nvPr>
        </p:nvSpPr>
        <p:spPr>
          <a:xfrm>
            <a:off x="583565" y="1184275"/>
            <a:ext cx="10997565" cy="2837323"/>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关联数据变化不匹配：</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a:lnSpc>
                <a:spcPct val="120000"/>
              </a:lnSpc>
              <a:buChar char="•"/>
            </a:pPr>
            <a:r>
              <a:rPr lang="zh-CN" b="1">
                <a:solidFill>
                  <a:srgbClr val="044AFA"/>
                </a:solidFill>
                <a:latin typeface="+mj-ea"/>
                <a:ea typeface="+mj-ea"/>
                <a:cs typeface="+mj-ea"/>
                <a:sym typeface="+mn-ea"/>
              </a:rPr>
              <a:t>固定资产</a:t>
            </a:r>
            <a:r>
              <a:rPr lang="zh-CN" b="1">
                <a:solidFill>
                  <a:srgbClr val="044AFA"/>
                </a:solidFill>
                <a:latin typeface="微软雅黑" panose="020B0503020204020204" charset="-122"/>
                <a:ea typeface="微软雅黑" panose="020B0503020204020204" charset="-122"/>
                <a:cs typeface="微软雅黑" panose="020B0503020204020204" charset="-122"/>
                <a:sym typeface="+mn-ea"/>
              </a:rPr>
              <a:t>总值</a:t>
            </a:r>
            <a:r>
              <a:rPr lang="zh-CN">
                <a:solidFill>
                  <a:srgbClr val="044AFA"/>
                </a:solidFill>
                <a:latin typeface="微软雅黑" panose="020B0503020204020204" charset="-122"/>
                <a:ea typeface="微软雅黑" panose="020B0503020204020204" charset="-122"/>
                <a:cs typeface="微软雅黑" panose="020B0503020204020204" charset="-122"/>
                <a:sym typeface="+mn-ea"/>
              </a:rPr>
              <a:t>与</a:t>
            </a:r>
            <a:r>
              <a:rPr lang="zh-CN" altLang="en-US" b="1">
                <a:solidFill>
                  <a:srgbClr val="044AFA"/>
                </a:solidFill>
                <a:latin typeface="微软雅黑" panose="020B0503020204020204" charset="-122"/>
                <a:ea typeface="微软雅黑" panose="020B0503020204020204" charset="-122"/>
                <a:cs typeface="微软雅黑" panose="020B0503020204020204" charset="-122"/>
                <a:sym typeface="+mn-ea"/>
              </a:rPr>
              <a:t>校舍建筑面积</a:t>
            </a:r>
            <a:r>
              <a:rPr lang="zh-CN">
                <a:solidFill>
                  <a:srgbClr val="044AFA"/>
                </a:solidFill>
                <a:latin typeface="微软雅黑" panose="020B0503020204020204" charset="-122"/>
                <a:ea typeface="微软雅黑" panose="020B0503020204020204" charset="-122"/>
                <a:cs typeface="微软雅黑" panose="020B0503020204020204" charset="-122"/>
                <a:sym typeface="+mn-ea"/>
              </a:rPr>
              <a:t>变化不匹配：</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如校舍建筑面积大幅变化，但固定资产总值无变化，或固定资产总值大幅增加，但校舍建筑面积无变化。（</a:t>
            </a:r>
            <a:r>
              <a:rPr lang="zh-CN">
                <a:solidFill>
                  <a:srgbClr val="44546A"/>
                </a:solidFill>
                <a:latin typeface="+mj-ea"/>
                <a:ea typeface="+mj-ea"/>
                <a:cs typeface="+mj-ea"/>
                <a:sym typeface="+mn-ea"/>
              </a:rPr>
              <a:t>XX学校（初级中学）</a:t>
            </a:r>
            <a:r>
              <a:rPr lang="zh-CN" altLang="en-US">
                <a:solidFill>
                  <a:srgbClr val="44546A"/>
                </a:solidFill>
                <a:latin typeface="+mj-ea"/>
                <a:ea typeface="+mj-ea"/>
                <a:cs typeface="+mj-ea"/>
                <a:sym typeface="+mn-ea"/>
              </a:rPr>
              <a:t>、XX中等专业学校、XX学院（高职）、XX学校（中职））</a:t>
            </a:r>
            <a:endParaRPr lang="zh-CN" altLang="en-US">
              <a:solidFill>
                <a:srgbClr val="044AFA"/>
              </a:solidFill>
              <a:latin typeface="+mj-ea"/>
              <a:ea typeface="+mj-ea"/>
              <a:cs typeface="+mj-ea"/>
              <a:sym typeface="+mn-ea"/>
            </a:endParaRPr>
          </a:p>
          <a:p>
            <a:pPr marL="285750" indent="-285750" algn="l">
              <a:lnSpc>
                <a:spcPct val="120000"/>
              </a:lnSpc>
              <a:buChar char="•"/>
            </a:pPr>
            <a:r>
              <a:rPr lang="zh-CN" altLang="en-US" b="1">
                <a:solidFill>
                  <a:srgbClr val="044AFA"/>
                </a:solidFill>
                <a:latin typeface="+mj-ea"/>
                <a:ea typeface="+mj-ea"/>
                <a:cs typeface="+mj-ea"/>
                <a:sym typeface="+mn-ea"/>
              </a:rPr>
              <a:t>占地面积</a:t>
            </a:r>
            <a:r>
              <a:rPr lang="zh-CN" altLang="en-US">
                <a:solidFill>
                  <a:srgbClr val="044AFA"/>
                </a:solidFill>
                <a:latin typeface="+mj-ea"/>
                <a:ea typeface="+mj-ea"/>
                <a:cs typeface="+mj-ea"/>
                <a:sym typeface="+mn-ea"/>
              </a:rPr>
              <a:t>与</a:t>
            </a:r>
            <a:r>
              <a:rPr lang="zh-CN" altLang="en-US" b="1">
                <a:solidFill>
                  <a:srgbClr val="044AFA"/>
                </a:solidFill>
                <a:latin typeface="+mj-ea"/>
                <a:ea typeface="+mj-ea"/>
                <a:cs typeface="+mj-ea"/>
                <a:sym typeface="+mn-ea"/>
              </a:rPr>
              <a:t>校舍建筑面积</a:t>
            </a:r>
            <a:r>
              <a:rPr lang="zh-CN" altLang="en-US">
                <a:solidFill>
                  <a:srgbClr val="044AFA"/>
                </a:solidFill>
                <a:latin typeface="+mj-ea"/>
                <a:ea typeface="+mj-ea"/>
                <a:cs typeface="+mj-ea"/>
                <a:sym typeface="+mn-ea"/>
              </a:rPr>
              <a:t>变化不匹配：</a:t>
            </a:r>
            <a:r>
              <a:rPr lang="zh-CN" altLang="en-US">
                <a:solidFill>
                  <a:srgbClr val="44546A"/>
                </a:solidFill>
                <a:latin typeface="+mj-ea"/>
                <a:ea typeface="+mj-ea"/>
                <a:cs typeface="+mj-ea"/>
                <a:sym typeface="+mn-ea"/>
              </a:rPr>
              <a:t>占地面积大幅变化，校舍建筑面积无变化等（XX大学附属中学、XX学校（中职））</a:t>
            </a:r>
            <a:endParaRPr lang="zh-CN" altLang="en-US">
              <a:solidFill>
                <a:srgbClr val="44546A"/>
              </a:solidFill>
              <a:latin typeface="+mj-ea"/>
              <a:ea typeface="+mj-ea"/>
              <a:cs typeface="+mj-ea"/>
              <a:sym typeface="+mn-ea"/>
            </a:endParaRPr>
          </a:p>
          <a:p>
            <a:pPr marL="285750" lvl="0" indent="-285750" algn="just">
              <a:lnSpc>
                <a:spcPct val="120000"/>
              </a:lnSpc>
              <a:buFont typeface="Arial" panose="020B0604020202020204" pitchFamily="34" charset="0"/>
              <a:buChar char="•"/>
            </a:pPr>
            <a:r>
              <a:rPr lang="zh-CN" altLang="en-US" b="1">
                <a:solidFill>
                  <a:srgbClr val="044AFA"/>
                </a:solidFill>
                <a:latin typeface="微软雅黑" panose="020B0503020204020204" charset="-122"/>
                <a:ea typeface="微软雅黑" panose="020B0503020204020204" charset="-122"/>
                <a:cs typeface="微软雅黑" panose="020B0503020204020204" charset="-122"/>
              </a:rPr>
              <a:t>教学科研仪器设备资产值</a:t>
            </a:r>
            <a:r>
              <a:rPr lang="zh-CN" altLang="en-US">
                <a:solidFill>
                  <a:srgbClr val="044AFA"/>
                </a:solidFill>
                <a:latin typeface="微软雅黑" panose="020B0503020204020204" charset="-122"/>
                <a:ea typeface="微软雅黑" panose="020B0503020204020204" charset="-122"/>
                <a:cs typeface="微软雅黑" panose="020B0503020204020204" charset="-122"/>
              </a:rPr>
              <a:t>变化与其中</a:t>
            </a:r>
            <a:r>
              <a:rPr lang="zh-CN" altLang="en-US" b="1">
                <a:solidFill>
                  <a:srgbClr val="044AFA"/>
                </a:solidFill>
                <a:latin typeface="微软雅黑" panose="020B0503020204020204" charset="-122"/>
                <a:ea typeface="微软雅黑" panose="020B0503020204020204" charset="-122"/>
                <a:cs typeface="微软雅黑" panose="020B0503020204020204" charset="-122"/>
              </a:rPr>
              <a:t>当年新增</a:t>
            </a:r>
            <a:r>
              <a:rPr lang="zh-CN" altLang="en-US">
                <a:solidFill>
                  <a:srgbClr val="044AFA"/>
                </a:solidFill>
                <a:latin typeface="微软雅黑" panose="020B0503020204020204" charset="-122"/>
                <a:ea typeface="微软雅黑" panose="020B0503020204020204" charset="-122"/>
                <a:cs typeface="微软雅黑" panose="020B0503020204020204" charset="-122"/>
              </a:rPr>
              <a:t>不匹配：</a:t>
            </a:r>
            <a:r>
              <a:rPr lang="zh-CN" altLang="en-US">
                <a:solidFill>
                  <a:srgbClr val="44546A"/>
                </a:solidFill>
                <a:latin typeface="微软雅黑" panose="020B0503020204020204" charset="-122"/>
                <a:ea typeface="微软雅黑" panose="020B0503020204020204" charset="-122"/>
                <a:cs typeface="微软雅黑" panose="020B0503020204020204" charset="-122"/>
              </a:rPr>
              <a:t>如XX职业教育中心（中职）</a:t>
            </a:r>
            <a:r>
              <a:rPr lang="zh-CN" altLang="en-US">
                <a:solidFill>
                  <a:srgbClr val="44546A"/>
                </a:solidFill>
                <a:latin typeface="+mj-ea"/>
                <a:ea typeface="+mj-ea"/>
                <a:cs typeface="+mj-ea"/>
                <a:sym typeface="+mn-ea"/>
              </a:rPr>
              <a:t>2023、</a:t>
            </a:r>
            <a:r>
              <a:rPr lang="en-US" altLang="zh-CN">
                <a:solidFill>
                  <a:srgbClr val="44546A"/>
                </a:solidFill>
                <a:latin typeface="+mj-ea"/>
                <a:ea typeface="+mj-ea"/>
                <a:cs typeface="+mj-ea"/>
                <a:sym typeface="+mn-ea"/>
              </a:rPr>
              <a:t>2022</a:t>
            </a:r>
            <a:r>
              <a:rPr lang="zh-CN" altLang="en-US">
                <a:solidFill>
                  <a:srgbClr val="44546A"/>
                </a:solidFill>
                <a:latin typeface="+mj-ea"/>
                <a:ea typeface="+mj-ea"/>
                <a:cs typeface="+mj-ea"/>
                <a:sym typeface="+mn-ea"/>
              </a:rPr>
              <a:t>年教学科研实习仪器设备资产值均为2618.41万元，但 </a:t>
            </a:r>
            <a:r>
              <a:rPr lang="en-US" altLang="zh-CN">
                <a:solidFill>
                  <a:srgbClr val="44546A"/>
                </a:solidFill>
                <a:latin typeface="+mj-ea"/>
                <a:ea typeface="+mj-ea"/>
                <a:cs typeface="+mj-ea"/>
                <a:sym typeface="+mn-ea"/>
              </a:rPr>
              <a:t>2023 </a:t>
            </a:r>
            <a:r>
              <a:rPr lang="zh-CN" altLang="en-US">
                <a:solidFill>
                  <a:srgbClr val="44546A"/>
                </a:solidFill>
                <a:latin typeface="+mj-ea"/>
                <a:ea typeface="+mj-ea"/>
                <a:cs typeface="+mj-ea"/>
                <a:sym typeface="+mn-ea"/>
              </a:rPr>
              <a:t>年有当年新增166.54万元</a:t>
            </a:r>
            <a:endParaRPr lang="zh-CN" altLang="en-US">
              <a:solidFill>
                <a:srgbClr val="44546A"/>
              </a:solidFill>
              <a:latin typeface="+mj-ea"/>
              <a:ea typeface="+mj-ea"/>
              <a:cs typeface="+mj-ea"/>
              <a:sym typeface="+mn-ea"/>
            </a:endParaRPr>
          </a:p>
        </p:txBody>
      </p:sp>
      <p:pic>
        <p:nvPicPr>
          <p:cNvPr id="2" name="图片 1" descr="upload_post_object_v2_3156480292"/>
          <p:cNvPicPr>
            <a:picLocks noChangeAspect="1"/>
          </p:cNvPicPr>
          <p:nvPr/>
        </p:nvPicPr>
        <p:blipFill>
          <a:blip r:embed="rId5"/>
          <a:stretch>
            <a:fillRect/>
          </a:stretch>
        </p:blipFill>
        <p:spPr>
          <a:xfrm>
            <a:off x="2383264" y="4021607"/>
            <a:ext cx="7338501" cy="2289293"/>
          </a:xfrm>
          <a:prstGeom prst="rect">
            <a:avLst/>
          </a:prstGeom>
          <a:ln>
            <a:solidFill>
              <a:srgbClr val="44546A"/>
            </a:solidFill>
          </a:ln>
        </p:spPr>
      </p:pic>
      <p:sp>
        <p:nvSpPr>
          <p:cNvPr id="7" name="矩形 6"/>
          <p:cNvSpPr/>
          <p:nvPr/>
        </p:nvSpPr>
        <p:spPr>
          <a:xfrm>
            <a:off x="6315075" y="5533390"/>
            <a:ext cx="887095" cy="777240"/>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bldLvl="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pic>
        <p:nvPicPr>
          <p:cNvPr id="3" name="图片 2"/>
          <p:cNvPicPr>
            <a:picLocks noChangeAspect="1"/>
          </p:cNvPicPr>
          <p:nvPr/>
        </p:nvPicPr>
        <p:blipFill>
          <a:blip r:embed="rId3"/>
          <a:stretch>
            <a:fillRect/>
          </a:stretch>
        </p:blipFill>
        <p:spPr>
          <a:xfrm>
            <a:off x="284480" y="1249680"/>
            <a:ext cx="5751195" cy="5430520"/>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5377 </a:t>
            </a:r>
            <a:r>
              <a:rPr lang="zh-CN" altLang="en-US" sz="2400" b="1" dirty="0">
                <a:solidFill>
                  <a:schemeClr val="tx2"/>
                </a:solidFill>
                <a:latin typeface="+mj-ea"/>
                <a:ea typeface="+mj-ea"/>
                <a:cs typeface="+mj-ea"/>
                <a:sym typeface="+mn-ea"/>
              </a:rPr>
              <a:t>职业教育学校、高等教育学校资产等办学条件</a:t>
            </a:r>
            <a:endParaRPr lang="zh-CN" altLang="en-US" sz="2400" b="1" dirty="0">
              <a:solidFill>
                <a:schemeClr val="tx2"/>
              </a:solidFill>
              <a:latin typeface="+mj-ea"/>
              <a:ea typeface="+mj-ea"/>
              <a:cs typeface="+mj-ea"/>
              <a:sym typeface="+mn-ea"/>
            </a:endParaRPr>
          </a:p>
        </p:txBody>
      </p:sp>
      <p:sp>
        <p:nvSpPr>
          <p:cNvPr id="11" name="线形标注 2(带边框和强调线) 10"/>
          <p:cNvSpPr/>
          <p:nvPr/>
        </p:nvSpPr>
        <p:spPr>
          <a:xfrm>
            <a:off x="3010521" y="1249712"/>
            <a:ext cx="8895080" cy="812165"/>
          </a:xfrm>
          <a:prstGeom prst="accentBorderCallout2">
            <a:avLst>
              <a:gd name="adj1" fmla="val 18750"/>
              <a:gd name="adj2" fmla="val -8333"/>
              <a:gd name="adj3" fmla="val 26348"/>
              <a:gd name="adj4" fmla="val -11821"/>
              <a:gd name="adj5" fmla="val 130272"/>
              <a:gd name="adj6" fmla="val -1754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运动场地面积：</a:t>
            </a:r>
            <a:r>
              <a:rPr lang="zh-CN" altLang="en-US">
                <a:solidFill>
                  <a:srgbClr val="44546A"/>
                </a:solidFill>
                <a:latin typeface="+mj-ea"/>
                <a:ea typeface="+mj-ea"/>
                <a:sym typeface="+mn-ea"/>
              </a:rPr>
              <a:t>学校专门用于室外体育运动并有相应设施所占用的土地面积。包括田径场地、球类场地、固定体育器械场地。</a:t>
            </a:r>
            <a:endParaRPr lang="en-US" altLang="zh-CN">
              <a:solidFill>
                <a:srgbClr val="44546A"/>
              </a:solidFill>
              <a:latin typeface="+mj-ea"/>
              <a:ea typeface="+mj-ea"/>
              <a:sym typeface="+mn-ea"/>
            </a:endParaRPr>
          </a:p>
        </p:txBody>
      </p:sp>
      <p:sp>
        <p:nvSpPr>
          <p:cNvPr id="20" name="圆角矩形 19"/>
          <p:cNvSpPr/>
          <p:nvPr/>
        </p:nvSpPr>
        <p:spPr>
          <a:xfrm>
            <a:off x="3010535" y="1648460"/>
            <a:ext cx="8895080" cy="507365"/>
          </a:xfrm>
          <a:prstGeom prst="roundRect">
            <a:avLst>
              <a:gd name="adj" fmla="val 153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图书当年新增</a:t>
            </a:r>
            <a:r>
              <a:rPr lang="zh-CN" altLang="en-US">
                <a:solidFill>
                  <a:srgbClr val="44546A"/>
                </a:solidFill>
                <a:latin typeface="+mj-ea"/>
                <a:ea typeface="+mj-ea"/>
                <a:sym typeface="+mn-ea"/>
              </a:rPr>
              <a:t>包括购买，接受捐赠、政府划拨调配等。</a:t>
            </a:r>
            <a:endParaRPr lang="zh-CN" altLang="en-US">
              <a:solidFill>
                <a:srgbClr val="44546A"/>
              </a:solidFill>
              <a:latin typeface="+mj-ea"/>
              <a:ea typeface="+mj-ea"/>
              <a:sym typeface="+mn-ea"/>
            </a:endParaRPr>
          </a:p>
        </p:txBody>
      </p:sp>
      <p:sp>
        <p:nvSpPr>
          <p:cNvPr id="12" name="圆角矩形 11"/>
          <p:cNvSpPr/>
          <p:nvPr/>
        </p:nvSpPr>
        <p:spPr>
          <a:xfrm>
            <a:off x="3010535" y="2027555"/>
            <a:ext cx="8895080" cy="1554480"/>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电子图书（册）</a:t>
            </a:r>
            <a:r>
              <a:rPr lang="zh-CN" altLang="en-US">
                <a:solidFill>
                  <a:srgbClr val="44546A"/>
                </a:solidFill>
                <a:latin typeface="+mj-ea"/>
                <a:ea typeface="+mj-ea"/>
                <a:sym typeface="+mn-ea"/>
              </a:rPr>
              <a:t>统计纳入馆藏目录可供使用的电子图书的数量，包括与图书类似的出版物，如研究报告、会议论文集、标准等以全文电子图书数据库形式和按单种挑选订购的电子图书。电子图书1种算1册，不同数据库包含的同种书分别计算。试用的数字资源和免费使用的数字资源，随纸本书刊所配的光盘以及非书资料，不作为数字资源计量。</a:t>
            </a:r>
            <a:endParaRPr lang="zh-CN" altLang="en-US">
              <a:solidFill>
                <a:srgbClr val="44546A"/>
              </a:solidFill>
              <a:latin typeface="+mj-ea"/>
              <a:ea typeface="+mj-ea"/>
              <a:sym typeface="+mn-ea"/>
            </a:endParaRPr>
          </a:p>
        </p:txBody>
      </p:sp>
      <p:sp>
        <p:nvSpPr>
          <p:cNvPr id="13" name="圆角矩形 12"/>
          <p:cNvSpPr/>
          <p:nvPr/>
        </p:nvSpPr>
        <p:spPr>
          <a:xfrm>
            <a:off x="3010535" y="2437130"/>
            <a:ext cx="8895080" cy="1554480"/>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电子期刊（册）</a:t>
            </a:r>
            <a:r>
              <a:rPr lang="zh-CN" altLang="en-US">
                <a:solidFill>
                  <a:srgbClr val="44546A"/>
                </a:solidFill>
                <a:latin typeface="+mj-ea"/>
                <a:ea typeface="+mj-ea"/>
                <a:sym typeface="+mn-ea"/>
              </a:rPr>
              <a:t>统计纳入馆藏目录可供使用的全文电子期刊的数量，包括与期刊类似的连续出版物等以全文电子期刊数据库形式和按单种挑选订购的全文电子期刊。中文电子期刊每种每年算1册，外文电子期刊每种每年算2册，不同数据库包含的同种期刊分别计算。试用的数字资源和免费使用的数字资源，随纸本书刊所配的光盘以及非书资料，不作为数字资源计量。</a:t>
            </a:r>
            <a:endParaRPr lang="zh-CN" altLang="en-US">
              <a:solidFill>
                <a:srgbClr val="44546A"/>
              </a:solidFill>
              <a:latin typeface="+mj-ea"/>
              <a:ea typeface="+mj-ea"/>
              <a:sym typeface="+mn-ea"/>
            </a:endParaRPr>
          </a:p>
        </p:txBody>
      </p:sp>
      <p:sp>
        <p:nvSpPr>
          <p:cNvPr id="14" name="圆角矩形 13"/>
          <p:cNvSpPr/>
          <p:nvPr/>
        </p:nvSpPr>
        <p:spPr>
          <a:xfrm>
            <a:off x="3010535" y="2819400"/>
            <a:ext cx="8895080" cy="135318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学位论文（册）</a:t>
            </a:r>
            <a:r>
              <a:rPr lang="zh-CN" altLang="en-US">
                <a:solidFill>
                  <a:srgbClr val="44546A"/>
                </a:solidFill>
                <a:latin typeface="+mj-ea"/>
                <a:ea typeface="+mj-ea"/>
                <a:sym typeface="+mn-ea"/>
              </a:rPr>
              <a:t>统计纳入馆藏目录可供使用的电子版学位论文的数量，包括本校原生的和付费购买的学位论文等以全文学位论文数据库形式和按单种挑选订购全文电子版学位论文。1种算1册，不同数据库包含的同种学位论文分别计算。试用的数字资源和免费使用的数字资源，随纸本书刊所配的光盘以及非书资料，不作为数字资源计量。</a:t>
            </a:r>
            <a:endParaRPr lang="zh-CN" altLang="en-US">
              <a:solidFill>
                <a:srgbClr val="44546A"/>
              </a:solidFill>
              <a:latin typeface="+mj-ea"/>
              <a:ea typeface="+mj-ea"/>
              <a:sym typeface="+mn-ea"/>
            </a:endParaRPr>
          </a:p>
        </p:txBody>
      </p:sp>
      <p:sp>
        <p:nvSpPr>
          <p:cNvPr id="15" name="圆角矩形 14"/>
          <p:cNvSpPr/>
          <p:nvPr/>
        </p:nvSpPr>
        <p:spPr>
          <a:xfrm>
            <a:off x="3010535" y="3187700"/>
            <a:ext cx="8895080" cy="105981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音视频（小时）</a:t>
            </a:r>
            <a:r>
              <a:rPr lang="zh-CN" altLang="en-US">
                <a:solidFill>
                  <a:srgbClr val="44546A"/>
                </a:solidFill>
                <a:latin typeface="+mj-ea"/>
                <a:ea typeface="+mj-ea"/>
                <a:sym typeface="+mn-ea"/>
              </a:rPr>
              <a:t>包括自建的和付费购买的音视频资料，音视频资源按累计时长计算，时长1小时参照1册图书计算。试用的数字资源和免费使用的数字资源，随纸本书刊所配的光盘以及非书资料，不作为数字资源计量。</a:t>
            </a:r>
            <a:endParaRPr lang="zh-CN" altLang="en-US">
              <a:solidFill>
                <a:srgbClr val="44546A"/>
              </a:solidFill>
              <a:latin typeface="+mj-ea"/>
              <a:ea typeface="+mj-ea"/>
              <a:sym typeface="+mn-ea"/>
            </a:endParaRPr>
          </a:p>
        </p:txBody>
      </p:sp>
      <p:sp>
        <p:nvSpPr>
          <p:cNvPr id="16" name="圆角矩形 15"/>
          <p:cNvSpPr/>
          <p:nvPr/>
        </p:nvSpPr>
        <p:spPr>
          <a:xfrm>
            <a:off x="3010535" y="3582035"/>
            <a:ext cx="8895080" cy="105981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职业教育仿真实训资源</a:t>
            </a:r>
            <a:r>
              <a:rPr lang="zh-CN" altLang="en-US">
                <a:solidFill>
                  <a:srgbClr val="44546A"/>
                </a:solidFill>
                <a:latin typeface="+mj-ea"/>
                <a:ea typeface="+mj-ea"/>
                <a:sym typeface="+mn-ea"/>
              </a:rPr>
              <a:t>是指根据《职业院校数字校园建设规范》，一切可用于职业教育教学实践环节的数字化资源总数，包括用于工程设计与制造的计算机辅助设计（CAD）和计算机辅助工程（CAE）软件数，用于职业训练过程的仿真实训软件数等。</a:t>
            </a:r>
            <a:endParaRPr lang="zh-CN" altLang="en-US">
              <a:solidFill>
                <a:srgbClr val="44546A"/>
              </a:solidFill>
              <a:latin typeface="+mj-ea"/>
              <a:ea typeface="+mj-ea"/>
              <a:sym typeface="+mn-ea"/>
            </a:endParaRPr>
          </a:p>
        </p:txBody>
      </p:sp>
      <p:sp>
        <p:nvSpPr>
          <p:cNvPr id="17" name="圆角矩形 16"/>
          <p:cNvSpPr/>
          <p:nvPr/>
        </p:nvSpPr>
        <p:spPr>
          <a:xfrm>
            <a:off x="3010535" y="3991610"/>
            <a:ext cx="8895080" cy="105981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仿真实验软件</a:t>
            </a:r>
            <a:r>
              <a:rPr lang="zh-CN" altLang="en-US">
                <a:solidFill>
                  <a:srgbClr val="44546A"/>
                </a:solidFill>
                <a:latin typeface="+mj-ea"/>
                <a:ea typeface="+mj-ea"/>
                <a:sym typeface="+mn-ea"/>
              </a:rPr>
              <a:t>是指将多媒体技术应用于实验环节中，以期达到观察现象、学会方法、自主操作的效果，其主要教学目的是验证理论、巩固知识、培养兴趣以及培养分析问题与解决问题的能力。</a:t>
            </a:r>
            <a:endParaRPr lang="zh-CN" altLang="en-US">
              <a:solidFill>
                <a:srgbClr val="44546A"/>
              </a:solidFill>
              <a:latin typeface="+mj-ea"/>
              <a:ea typeface="+mj-ea"/>
              <a:sym typeface="+mn-ea"/>
            </a:endParaRPr>
          </a:p>
        </p:txBody>
      </p:sp>
      <p:sp>
        <p:nvSpPr>
          <p:cNvPr id="18" name="圆角矩形 17"/>
          <p:cNvSpPr/>
          <p:nvPr/>
        </p:nvSpPr>
        <p:spPr>
          <a:xfrm>
            <a:off x="3010535" y="4373880"/>
            <a:ext cx="8895080" cy="77660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仿真实训软件</a:t>
            </a:r>
            <a:r>
              <a:rPr lang="zh-CN" altLang="en-US">
                <a:solidFill>
                  <a:srgbClr val="44546A"/>
                </a:solidFill>
                <a:latin typeface="+mj-ea"/>
                <a:ea typeface="+mj-ea"/>
                <a:sym typeface="+mn-ea"/>
              </a:rPr>
              <a:t>是指应用于职业技能训练过程的软件，以期达到熟悉操作、技能养成的目的。</a:t>
            </a:r>
            <a:endParaRPr lang="zh-CN" altLang="en-US">
              <a:solidFill>
                <a:srgbClr val="44546A"/>
              </a:solidFill>
              <a:latin typeface="+mj-ea"/>
              <a:ea typeface="+mj-ea"/>
              <a:sym typeface="+mn-ea"/>
            </a:endParaRPr>
          </a:p>
        </p:txBody>
      </p:sp>
      <p:sp>
        <p:nvSpPr>
          <p:cNvPr id="19" name="圆角矩形 18"/>
          <p:cNvSpPr/>
          <p:nvPr/>
        </p:nvSpPr>
        <p:spPr>
          <a:xfrm>
            <a:off x="3010535" y="4765040"/>
            <a:ext cx="8895080" cy="48069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仿真实习软件</a:t>
            </a:r>
            <a:r>
              <a:rPr lang="zh-CN" altLang="en-US">
                <a:solidFill>
                  <a:srgbClr val="44546A"/>
                </a:solidFill>
                <a:latin typeface="+mj-ea"/>
                <a:ea typeface="+mj-ea"/>
                <a:sym typeface="+mn-ea"/>
              </a:rPr>
              <a:t>是指用于生产性实习中的仿真软件，主要目的是缓解下厂实习难的问题。</a:t>
            </a:r>
            <a:endParaRPr lang="zh-CN" altLang="en-US">
              <a:solidFill>
                <a:srgbClr val="44546A"/>
              </a:solidFill>
              <a:latin typeface="+mj-ea"/>
              <a:ea typeface="+mj-ea"/>
              <a:sym typeface="+mn-ea"/>
            </a:endParaRPr>
          </a:p>
        </p:txBody>
      </p:sp>
      <p:sp>
        <p:nvSpPr>
          <p:cNvPr id="21" name="圆角矩形 20"/>
          <p:cNvSpPr/>
          <p:nvPr/>
        </p:nvSpPr>
        <p:spPr>
          <a:xfrm>
            <a:off x="3010535" y="5150485"/>
            <a:ext cx="8895080" cy="69913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教学科研实习仪器设备资产值</a:t>
            </a:r>
            <a:r>
              <a:rPr lang="zh-CN" altLang="en-US">
                <a:solidFill>
                  <a:srgbClr val="44546A"/>
                </a:solidFill>
                <a:latin typeface="+mj-ea"/>
                <a:ea typeface="+mj-ea"/>
                <a:sym typeface="+mn-ea"/>
              </a:rPr>
              <a:t>是指学校固定资产中用于教学、实验、科研、实习等仪器设备的资产值。根据财会制度填写固定资产账面原值。</a:t>
            </a:r>
            <a:endParaRPr lang="zh-CN" altLang="en-US">
              <a:solidFill>
                <a:srgbClr val="44546A"/>
              </a:solidFill>
              <a:latin typeface="+mj-ea"/>
              <a:ea typeface="+mj-ea"/>
              <a:sym typeface="+mn-ea"/>
            </a:endParaRPr>
          </a:p>
        </p:txBody>
      </p:sp>
      <p:sp>
        <p:nvSpPr>
          <p:cNvPr id="22" name="圆角矩形 21"/>
          <p:cNvSpPr/>
          <p:nvPr/>
        </p:nvSpPr>
        <p:spPr>
          <a:xfrm>
            <a:off x="3010535" y="5532755"/>
            <a:ext cx="8895080" cy="69913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教学科研实习仪器设备资产值当年新增</a:t>
            </a:r>
            <a:r>
              <a:rPr lang="zh-CN" altLang="en-US">
                <a:solidFill>
                  <a:srgbClr val="44546A"/>
                </a:solidFill>
                <a:latin typeface="+mj-ea"/>
                <a:ea typeface="+mj-ea"/>
                <a:sym typeface="+mn-ea"/>
              </a:rPr>
              <a:t>是指上学年期间学校产权仪器设备值增加的数量。包括购买，接受捐赠、政府划拨调配等。</a:t>
            </a:r>
            <a:endParaRPr lang="zh-CN" altLang="en-US">
              <a:solidFill>
                <a:srgbClr val="44546A"/>
              </a:solidFill>
              <a:latin typeface="+mj-ea"/>
              <a:ea typeface="+mj-ea"/>
              <a:sym typeface="+mn-ea"/>
            </a:endParaRPr>
          </a:p>
        </p:txBody>
      </p:sp>
      <p:sp>
        <p:nvSpPr>
          <p:cNvPr id="5" name="矩形 4"/>
          <p:cNvSpPr/>
          <p:nvPr>
            <p:custDataLst>
              <p:tags r:id="rId5"/>
            </p:custDataLst>
          </p:nvPr>
        </p:nvSpPr>
        <p:spPr>
          <a:xfrm>
            <a:off x="3010535" y="4836160"/>
            <a:ext cx="8895080" cy="793750"/>
          </a:xfrm>
          <a:prstGeom prst="rect">
            <a:avLst/>
          </a:prstGeom>
          <a:solidFill>
            <a:schemeClr val="bg1"/>
          </a:solidFill>
          <a:ln>
            <a:solidFill>
              <a:srgbClr val="44546A"/>
            </a:solidFill>
          </a:ln>
        </p:spPr>
        <p:style>
          <a:lnRef idx="2">
            <a:schemeClr val="accent1"/>
          </a:lnRef>
          <a:fillRef idx="0">
            <a:srgbClr val="FFFFFF"/>
          </a:fillRef>
          <a:effectRef idx="0">
            <a:srgbClr val="FFFFFF"/>
          </a:effectRef>
          <a:fontRef idx="minor">
            <a:schemeClr val="tx1"/>
          </a:fontRef>
        </p:style>
        <p:txBody>
          <a:bodyPr rtlCol="0" anchor="ctr"/>
          <a:p>
            <a:pPr marL="285750" indent="-285750" algn="l">
              <a:buChar char="•"/>
            </a:pPr>
            <a:r>
              <a:rPr lang="zh-CN" altLang="en-US" b="1">
                <a:solidFill>
                  <a:srgbClr val="044AFA"/>
                </a:solidFill>
                <a:latin typeface="微软雅黑" panose="020B0503020204020204" charset="-122"/>
                <a:ea typeface="微软雅黑" panose="020B0503020204020204" charset="-122"/>
                <a:cs typeface="微软雅黑" panose="020B0503020204020204" charset="-122"/>
              </a:rPr>
              <a:t>XX学院（普通高校）、XX学院（普通高校）、XX职业学院（高职）、XX大学</a:t>
            </a:r>
            <a:r>
              <a:rPr lang="zh-CN" altLang="en-US" b="1">
                <a:solidFill>
                  <a:srgbClr val="044AFA"/>
                </a:solidFill>
                <a:latin typeface="微软雅黑" panose="020B0503020204020204" charset="-122"/>
                <a:ea typeface="微软雅黑" panose="020B0503020204020204" charset="-122"/>
                <a:cs typeface="微软雅黑" panose="020B0503020204020204" charset="-122"/>
                <a:sym typeface="+mn-ea"/>
              </a:rPr>
              <a:t>：</a:t>
            </a:r>
            <a:r>
              <a:rPr lang="zh-CN" altLang="en-US">
                <a:solidFill>
                  <a:srgbClr val="44546A"/>
                </a:solidFill>
                <a:latin typeface="微软雅黑" panose="020B0503020204020204" charset="-122"/>
                <a:ea typeface="微软雅黑" panose="020B0503020204020204" charset="-122"/>
                <a:cs typeface="微软雅黑" panose="020B0503020204020204" charset="-122"/>
              </a:rPr>
              <a:t>连续三年“数字终端数”等于“教师终端数”与“学生终端数”之和，</a:t>
            </a:r>
            <a:r>
              <a:rPr lang="zh-CN" altLang="en-US" b="1">
                <a:solidFill>
                  <a:srgbClr val="FF0000"/>
                </a:solidFill>
                <a:latin typeface="微软雅黑" panose="020B0503020204020204" charset="-122"/>
                <a:ea typeface="微软雅黑" panose="020B0503020204020204" charset="-122"/>
                <a:cs typeface="微软雅黑" panose="020B0503020204020204" charset="-122"/>
              </a:rPr>
              <a:t>疑似错报</a:t>
            </a:r>
            <a:endParaRPr lang="zh-CN" altLang="en-US"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2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1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par>
                                <p:cTn id="53" presetID="1" presetClass="exit" presetSubtype="0" fill="hold" grpId="1" nodeType="withEffect">
                                  <p:stCondLst>
                                    <p:cond delay="0"/>
                                  </p:stCondLst>
                                  <p:childTnLst>
                                    <p:set>
                                      <p:cBhvr>
                                        <p:cTn id="54" dur="1" fill="hold">
                                          <p:stCondLst>
                                            <p:cond delay="0"/>
                                          </p:stCondLst>
                                        </p:cTn>
                                        <p:tgtEl>
                                          <p:spTgt spid="1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par>
                                <p:cTn id="59" presetID="1" presetClass="exit" presetSubtype="0" fill="hold" grpId="1" nodeType="withEffect">
                                  <p:stCondLst>
                                    <p:cond delay="0"/>
                                  </p:stCondLst>
                                  <p:childTnLst>
                                    <p:set>
                                      <p:cBhvr>
                                        <p:cTn id="60" dur="1" fill="hold">
                                          <p:stCondLst>
                                            <p:cond delay="0"/>
                                          </p:stCondLst>
                                        </p:cTn>
                                        <p:tgtEl>
                                          <p:spTgt spid="18"/>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childTnLst>
                                </p:cTn>
                              </p:par>
                              <p:par>
                                <p:cTn id="65" presetID="1" presetClass="exit" presetSubtype="0" fill="hold" grpId="1" nodeType="withEffect">
                                  <p:stCondLst>
                                    <p:cond delay="0"/>
                                  </p:stCondLst>
                                  <p:childTnLst>
                                    <p:set>
                                      <p:cBhvr>
                                        <p:cTn id="66" dur="1" fill="hold">
                                          <p:stCondLst>
                                            <p:cond delay="0"/>
                                          </p:stCondLst>
                                        </p:cTn>
                                        <p:tgtEl>
                                          <p:spTgt spid="19"/>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childTnLst>
                                </p:cTn>
                              </p:par>
                              <p:par>
                                <p:cTn id="71" presetID="1" presetClass="exit" presetSubtype="0" fill="hold" grpId="1" nodeType="withEffect">
                                  <p:stCondLst>
                                    <p:cond delay="0"/>
                                  </p:stCondLst>
                                  <p:childTnLst>
                                    <p:set>
                                      <p:cBhvr>
                                        <p:cTn id="72" dur="1" fill="hold">
                                          <p:stCondLst>
                                            <p:cond delay="0"/>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5"/>
                                        </p:tgtEl>
                                        <p:attrNameLst>
                                          <p:attrName>style.visibility</p:attrName>
                                        </p:attrNameLst>
                                      </p:cBhvr>
                                      <p:to>
                                        <p:strVal val="visible"/>
                                      </p:to>
                                    </p:set>
                                  </p:childTnLst>
                                </p:cTn>
                              </p:par>
                              <p:par>
                                <p:cTn id="77" presetID="1" presetClass="exit" presetSubtype="0" fill="hold" grpId="1" nodeType="withEffect">
                                  <p:stCondLst>
                                    <p:cond delay="0"/>
                                  </p:stCondLst>
                                  <p:childTnLst>
                                    <p:set>
                                      <p:cBhvr>
                                        <p:cTn id="78"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1" grpId="2" bldLvl="0" animBg="1"/>
      <p:bldP spid="20" grpId="0" animBg="1"/>
      <p:bldP spid="12" grpId="0" animBg="1"/>
      <p:bldP spid="13" grpId="0" animBg="1"/>
      <p:bldP spid="14" grpId="0" bldLvl="0" animBg="1"/>
      <p:bldP spid="15" grpId="0" animBg="1"/>
      <p:bldP spid="16" grpId="0" animBg="1"/>
      <p:bldP spid="17" grpId="0" animBg="1"/>
      <p:bldP spid="18" grpId="0" animBg="1"/>
      <p:bldP spid="19" grpId="0" animBg="1"/>
      <p:bldP spid="21" grpId="0" animBg="1"/>
      <p:bldP spid="22" grpId="0" animBg="1"/>
      <p:bldP spid="20" grpId="1" animBg="1"/>
      <p:bldP spid="12" grpId="1" animBg="1"/>
      <p:bldP spid="13" grpId="1" animBg="1"/>
      <p:bldP spid="14" grpId="1" bldLvl="0" animBg="1"/>
      <p:bldP spid="15" grpId="1" animBg="1"/>
      <p:bldP spid="16" grpId="1" animBg="1"/>
      <p:bldP spid="17" grpId="1" animBg="1"/>
      <p:bldP spid="18" grpId="1" animBg="1"/>
      <p:bldP spid="19" grpId="1" animBg="1"/>
      <p:bldP spid="21" grpId="1" animBg="1"/>
      <p:bldP spid="5" grpId="0" bldLvl="0" animBg="1"/>
      <p:bldP spid="22" grpId="1"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5170</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5171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5272</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5373</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各级学校舍情况（</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sym typeface="+mn-ea"/>
            </a:endParaRPr>
          </a:p>
        </p:txBody>
      </p:sp>
      <p:sp>
        <p:nvSpPr>
          <p:cNvPr id="6" name="矩形 5"/>
          <p:cNvSpPr/>
          <p:nvPr>
            <p:custDataLst>
              <p:tags r:id="rId4"/>
            </p:custDataLst>
          </p:nvPr>
        </p:nvSpPr>
        <p:spPr>
          <a:xfrm>
            <a:off x="661035" y="1151486"/>
            <a:ext cx="10997565" cy="1892744"/>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关联数据变化不匹配：</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a:lnSpc>
                <a:spcPct val="120000"/>
              </a:lnSpc>
              <a:buChar char="•"/>
            </a:pPr>
            <a:r>
              <a:rPr b="1">
                <a:solidFill>
                  <a:srgbClr val="044AFA"/>
                </a:solidFill>
                <a:latin typeface="+mj-ea"/>
                <a:ea typeface="+mj-ea"/>
                <a:cs typeface="+mj-ea"/>
                <a:sym typeface="+mn-ea"/>
              </a:rPr>
              <a:t>运动场地面积</a:t>
            </a:r>
            <a:r>
              <a:rPr lang="zh-CN" altLang="en-US" b="1">
                <a:solidFill>
                  <a:srgbClr val="044AFA"/>
                </a:solidFill>
                <a:latin typeface="+mj-ea"/>
                <a:ea typeface="+mj-ea"/>
                <a:cs typeface="+mj-ea"/>
                <a:sym typeface="+mn-ea"/>
              </a:rPr>
              <a:t>与占地面积、足球场等变化不匹配。</a:t>
            </a:r>
            <a:r>
              <a:rPr lang="zh-CN" altLang="en-US" b="1">
                <a:solidFill>
                  <a:srgbClr val="44546A"/>
                </a:solidFill>
                <a:latin typeface="+mj-ea"/>
                <a:ea typeface="+mj-ea"/>
                <a:cs typeface="+mj-ea"/>
                <a:sym typeface="+mn-ea"/>
              </a:rPr>
              <a:t>如运动场地面积</a:t>
            </a:r>
            <a:r>
              <a:rPr>
                <a:solidFill>
                  <a:srgbClr val="44546A"/>
                </a:solidFill>
                <a:latin typeface="+mj-ea"/>
                <a:ea typeface="+mj-ea"/>
                <a:cs typeface="+mj-ea"/>
                <a:sym typeface="+mn-ea"/>
              </a:rPr>
              <a:t>大幅</a:t>
            </a:r>
            <a:r>
              <a:rPr lang="zh-CN" altLang="en-US">
                <a:solidFill>
                  <a:srgbClr val="44546A"/>
                </a:solidFill>
                <a:latin typeface="+mj-ea"/>
                <a:ea typeface="+mj-ea"/>
                <a:cs typeface="+mj-ea"/>
                <a:sym typeface="+mn-ea"/>
              </a:rPr>
              <a:t>变化</a:t>
            </a:r>
            <a:r>
              <a:rPr>
                <a:solidFill>
                  <a:srgbClr val="44546A"/>
                </a:solidFill>
                <a:latin typeface="+mj-ea"/>
                <a:ea typeface="+mj-ea"/>
                <a:cs typeface="+mj-ea"/>
                <a:sym typeface="+mn-ea"/>
              </a:rPr>
              <a:t>，</a:t>
            </a:r>
            <a:r>
              <a:rPr lang="zh-CN" altLang="en-US">
                <a:solidFill>
                  <a:srgbClr val="44546A"/>
                </a:solidFill>
                <a:latin typeface="+mj-ea"/>
                <a:ea typeface="+mj-ea"/>
                <a:cs typeface="+mj-ea"/>
                <a:sym typeface="+mn-ea"/>
              </a:rPr>
              <a:t>但</a:t>
            </a:r>
            <a:r>
              <a:rPr>
                <a:solidFill>
                  <a:srgbClr val="44546A"/>
                </a:solidFill>
                <a:latin typeface="+mj-ea"/>
                <a:ea typeface="+mj-ea"/>
                <a:cs typeface="+mj-ea"/>
                <a:sym typeface="+mn-ea"/>
              </a:rPr>
              <a:t>占地面积、绿化用地面积、校园足球场</a:t>
            </a:r>
            <a:r>
              <a:rPr lang="zh-CN" altLang="en-US">
                <a:solidFill>
                  <a:srgbClr val="44546A"/>
                </a:solidFill>
                <a:latin typeface="+mj-ea"/>
                <a:ea typeface="+mj-ea"/>
                <a:cs typeface="+mj-ea"/>
                <a:sym typeface="+mn-ea"/>
              </a:rPr>
              <a:t>等</a:t>
            </a:r>
            <a:r>
              <a:rPr>
                <a:solidFill>
                  <a:srgbClr val="44546A"/>
                </a:solidFill>
                <a:latin typeface="+mj-ea"/>
                <a:ea typeface="+mj-ea"/>
                <a:cs typeface="+mj-ea"/>
                <a:sym typeface="+mn-ea"/>
              </a:rPr>
              <a:t>均</a:t>
            </a:r>
            <a:r>
              <a:rPr lang="zh-CN" altLang="en-US">
                <a:solidFill>
                  <a:srgbClr val="44546A"/>
                </a:solidFill>
                <a:latin typeface="+mj-ea"/>
                <a:ea typeface="+mj-ea"/>
                <a:cs typeface="+mj-ea"/>
                <a:sym typeface="+mn-ea"/>
              </a:rPr>
              <a:t>无变化（XX大学、XX职业教育中心（中职））</a:t>
            </a:r>
            <a:endParaRPr>
              <a:solidFill>
                <a:srgbClr val="44546A"/>
              </a:solidFill>
              <a:latin typeface="+mj-ea"/>
              <a:ea typeface="+mj-ea"/>
              <a:cs typeface="+mj-ea"/>
              <a:sym typeface="+mn-ea"/>
            </a:endParaRPr>
          </a:p>
          <a:p>
            <a:pPr marL="285750" indent="-285750" algn="l">
              <a:lnSpc>
                <a:spcPct val="120000"/>
              </a:lnSpc>
              <a:buChar char="•"/>
            </a:pPr>
            <a:r>
              <a:rPr lang="zh-CN" b="1">
                <a:solidFill>
                  <a:srgbClr val="044AFA"/>
                </a:solidFill>
                <a:latin typeface="+mj-ea"/>
                <a:ea typeface="+mj-ea"/>
                <a:cs typeface="+mj-ea"/>
                <a:sym typeface="+mn-ea"/>
              </a:rPr>
              <a:t>教</a:t>
            </a:r>
            <a:r>
              <a:rPr lang="zh-CN" altLang="en-US" b="1">
                <a:solidFill>
                  <a:srgbClr val="044AFA"/>
                </a:solidFill>
                <a:latin typeface="+mj-ea"/>
                <a:ea typeface="+mj-ea"/>
                <a:cs typeface="+mj-ea"/>
                <a:sym typeface="+mn-ea"/>
              </a:rPr>
              <a:t>学及辅助用房</a:t>
            </a:r>
            <a:r>
              <a:rPr lang="zh-CN" b="1">
                <a:solidFill>
                  <a:srgbClr val="044AFA"/>
                </a:solidFill>
                <a:latin typeface="+mj-ea"/>
                <a:ea typeface="+mj-ea"/>
                <a:cs typeface="+mj-ea"/>
                <a:sym typeface="+mn-ea"/>
              </a:rPr>
              <a:t>面</a:t>
            </a:r>
            <a:r>
              <a:rPr lang="zh-CN" altLang="en-US" b="1">
                <a:solidFill>
                  <a:srgbClr val="044AFA"/>
                </a:solidFill>
                <a:latin typeface="+mj-ea"/>
                <a:ea typeface="+mj-ea"/>
                <a:cs typeface="+mj-ea"/>
                <a:sym typeface="+mn-ea"/>
              </a:rPr>
              <a:t>与学生数量变化不匹配</a:t>
            </a:r>
            <a:r>
              <a:rPr lang="zh-CN" altLang="en-US" b="1">
                <a:solidFill>
                  <a:srgbClr val="44546A"/>
                </a:solidFill>
                <a:latin typeface="+mj-ea"/>
                <a:ea typeface="+mj-ea"/>
                <a:cs typeface="+mj-ea"/>
                <a:sym typeface="+mn-ea"/>
              </a:rPr>
              <a:t>。如校舍面积</a:t>
            </a:r>
            <a:r>
              <a:rPr lang="zh-CN" b="1">
                <a:solidFill>
                  <a:srgbClr val="44546A"/>
                </a:solidFill>
                <a:latin typeface="+mj-ea"/>
                <a:ea typeface="+mj-ea"/>
                <a:cs typeface="+mj-ea"/>
                <a:sym typeface="+mn-ea"/>
              </a:rPr>
              <a:t>积</a:t>
            </a:r>
            <a:r>
              <a:rPr lang="zh-CN">
                <a:solidFill>
                  <a:srgbClr val="44546A"/>
                </a:solidFill>
                <a:latin typeface="+mj-ea"/>
                <a:ea typeface="+mj-ea"/>
                <a:cs typeface="+mj-ea"/>
                <a:sym typeface="+mn-ea"/>
              </a:rPr>
              <a:t>逐年增加，但</a:t>
            </a:r>
            <a:r>
              <a:rPr lang="zh-CN" b="1">
                <a:solidFill>
                  <a:srgbClr val="44546A"/>
                </a:solidFill>
                <a:latin typeface="+mj-ea"/>
                <a:ea typeface="+mj-ea"/>
                <a:cs typeface="+mj-ea"/>
                <a:sym typeface="+mn-ea"/>
              </a:rPr>
              <a:t>学生数</a:t>
            </a:r>
            <a:r>
              <a:rPr lang="zh-CN" altLang="en-US">
                <a:solidFill>
                  <a:srgbClr val="44546A"/>
                </a:solidFill>
                <a:latin typeface="+mj-ea"/>
                <a:ea typeface="+mj-ea"/>
                <a:cs typeface="+mj-ea"/>
                <a:sym typeface="+mn-ea"/>
              </a:rPr>
              <a:t>逐年</a:t>
            </a:r>
            <a:r>
              <a:rPr lang="zh-CN">
                <a:solidFill>
                  <a:srgbClr val="44546A"/>
                </a:solidFill>
                <a:latin typeface="+mj-ea"/>
                <a:ea typeface="+mj-ea"/>
                <a:cs typeface="+mj-ea"/>
                <a:sym typeface="+mn-ea"/>
              </a:rPr>
              <a:t>减少</a:t>
            </a:r>
            <a:r>
              <a:rPr lang="zh-CN" altLang="en-US">
                <a:solidFill>
                  <a:srgbClr val="44546A"/>
                </a:solidFill>
                <a:latin typeface="+mj-ea"/>
                <a:ea typeface="+mj-ea"/>
                <a:cs typeface="+mj-ea"/>
                <a:sym typeface="+mn-ea"/>
              </a:rPr>
              <a:t>（XX学院（高职））</a:t>
            </a:r>
            <a:endParaRPr lang="zh-CN">
              <a:solidFill>
                <a:srgbClr val="44546A"/>
              </a:solidFill>
              <a:latin typeface="+mj-ea"/>
              <a:ea typeface="+mj-ea"/>
              <a:cs typeface="+mj-ea"/>
              <a:sym typeface="+mn-ea"/>
            </a:endParaRPr>
          </a:p>
        </p:txBody>
      </p:sp>
      <p:pic>
        <p:nvPicPr>
          <p:cNvPr id="2" name="图片 1" descr="upload_post_object_v2_2521174542"/>
          <p:cNvPicPr>
            <a:picLocks noChangeAspect="1"/>
          </p:cNvPicPr>
          <p:nvPr/>
        </p:nvPicPr>
        <p:blipFill>
          <a:blip r:embed="rId5"/>
          <a:stretch>
            <a:fillRect/>
          </a:stretch>
        </p:blipFill>
        <p:spPr>
          <a:xfrm>
            <a:off x="6269058" y="3213485"/>
            <a:ext cx="5334855" cy="2711489"/>
          </a:xfrm>
          <a:prstGeom prst="rect">
            <a:avLst/>
          </a:prstGeom>
          <a:ln w="19050">
            <a:solidFill>
              <a:srgbClr val="44546A"/>
            </a:solidFill>
          </a:ln>
        </p:spPr>
      </p:pic>
      <p:pic>
        <p:nvPicPr>
          <p:cNvPr id="3" name="图片 2" descr="upload_post_object_v2_2861213840"/>
          <p:cNvPicPr>
            <a:picLocks noChangeAspect="1"/>
          </p:cNvPicPr>
          <p:nvPr/>
        </p:nvPicPr>
        <p:blipFill>
          <a:blip r:embed="rId6"/>
          <a:stretch>
            <a:fillRect/>
          </a:stretch>
        </p:blipFill>
        <p:spPr>
          <a:xfrm>
            <a:off x="715692" y="3296962"/>
            <a:ext cx="5296092" cy="2627985"/>
          </a:xfrm>
          <a:prstGeom prst="rect">
            <a:avLst/>
          </a:prstGeom>
          <a:ln w="19050">
            <a:solidFill>
              <a:srgbClr val="44546A"/>
            </a:solidFill>
          </a:ln>
        </p:spPr>
      </p:pic>
      <p:sp>
        <p:nvSpPr>
          <p:cNvPr id="11" name="矩形 10"/>
          <p:cNvSpPr/>
          <p:nvPr/>
        </p:nvSpPr>
        <p:spPr>
          <a:xfrm>
            <a:off x="3387897" y="4227161"/>
            <a:ext cx="644945" cy="1489568"/>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9008754" y="4236705"/>
            <a:ext cx="644945" cy="1489568"/>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1" grpId="0" bldLvl="0" animBg="1"/>
      <p:bldP spid="5" grpId="0" bldLvl="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pic>
        <p:nvPicPr>
          <p:cNvPr id="3" name="图片 2"/>
          <p:cNvPicPr>
            <a:picLocks noChangeAspect="1"/>
          </p:cNvPicPr>
          <p:nvPr/>
        </p:nvPicPr>
        <p:blipFill>
          <a:blip r:embed="rId3"/>
          <a:stretch>
            <a:fillRect/>
          </a:stretch>
        </p:blipFill>
        <p:spPr>
          <a:xfrm>
            <a:off x="284480" y="1249680"/>
            <a:ext cx="5751195" cy="5430520"/>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5377 </a:t>
            </a:r>
            <a:r>
              <a:rPr lang="zh-CN" altLang="en-US" sz="2400" b="1" dirty="0">
                <a:solidFill>
                  <a:schemeClr val="tx2"/>
                </a:solidFill>
                <a:latin typeface="+mj-ea"/>
                <a:ea typeface="+mj-ea"/>
                <a:cs typeface="+mj-ea"/>
                <a:sym typeface="+mn-ea"/>
              </a:rPr>
              <a:t>职业教育学校、高等教育学校资产等办学条件</a:t>
            </a:r>
            <a:endParaRPr lang="zh-CN" altLang="en-US" sz="2400" b="1" dirty="0">
              <a:solidFill>
                <a:schemeClr val="tx2"/>
              </a:solidFill>
              <a:latin typeface="+mj-ea"/>
              <a:ea typeface="+mj-ea"/>
              <a:cs typeface="+mj-ea"/>
              <a:sym typeface="+mn-ea"/>
            </a:endParaRPr>
          </a:p>
        </p:txBody>
      </p:sp>
      <p:sp>
        <p:nvSpPr>
          <p:cNvPr id="13" name="圆角矩形 12"/>
          <p:cNvSpPr/>
          <p:nvPr/>
        </p:nvSpPr>
        <p:spPr>
          <a:xfrm>
            <a:off x="1536700" y="3645747"/>
            <a:ext cx="10348595" cy="493395"/>
          </a:xfrm>
          <a:prstGeom prst="roundRect">
            <a:avLst>
              <a:gd name="adj" fmla="val 2199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有室内、楼顶的绿化与运动场面积，统计时是否应计入绿化用地面积或运动场地面积</a:t>
            </a:r>
            <a:r>
              <a:rPr lang="en-US" altLang="zh-CN">
                <a:solidFill>
                  <a:srgbClr val="44546A"/>
                </a:solidFill>
                <a:latin typeface="+mj-ea"/>
                <a:ea typeface="+mj-ea"/>
                <a:sym typeface="+mn-ea"/>
              </a:rPr>
              <a:t>/</a:t>
            </a:r>
            <a:r>
              <a:rPr lang="zh-CN" altLang="en-US">
                <a:solidFill>
                  <a:srgbClr val="44546A"/>
                </a:solidFill>
                <a:latin typeface="+mj-ea"/>
                <a:ea typeface="+mj-ea"/>
                <a:sym typeface="+mn-ea"/>
              </a:rPr>
              <a:t>室外游戏场地</a:t>
            </a:r>
            <a:endParaRPr lang="en-US" altLang="zh-CN">
              <a:solidFill>
                <a:srgbClr val="44546A"/>
              </a:solidFill>
              <a:latin typeface="+mj-ea"/>
              <a:ea typeface="+mj-ea"/>
              <a:sym typeface="+mn-ea"/>
            </a:endParaRPr>
          </a:p>
        </p:txBody>
      </p:sp>
      <p:sp>
        <p:nvSpPr>
          <p:cNvPr id="2" name="圆角矩形 1"/>
          <p:cNvSpPr/>
          <p:nvPr/>
        </p:nvSpPr>
        <p:spPr>
          <a:xfrm>
            <a:off x="1536700" y="3054985"/>
            <a:ext cx="10348595"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数字终端数=教师终端数+学生终端数吗？</a:t>
            </a:r>
            <a:endParaRPr lang="zh-CN" altLang="en-US">
              <a:solidFill>
                <a:srgbClr val="44546A"/>
              </a:solidFill>
              <a:latin typeface="+mj-ea"/>
              <a:ea typeface="+mj-ea"/>
              <a:sym typeface="+mn-ea"/>
            </a:endParaRPr>
          </a:p>
        </p:txBody>
      </p:sp>
      <p:sp>
        <p:nvSpPr>
          <p:cNvPr id="5" name="圆角矩形 4"/>
          <p:cNvSpPr/>
          <p:nvPr/>
        </p:nvSpPr>
        <p:spPr>
          <a:xfrm>
            <a:off x="1536700" y="4236508"/>
            <a:ext cx="10348595"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当年新增图书是否包含当年新增的电子图书这些数字资源量？</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3" grpId="0" bldLvl="0" animBg="1"/>
      <p:bldP spid="5" grpId="0" bldLvl="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5377 </a:t>
            </a:r>
            <a:r>
              <a:rPr lang="zh-CN" altLang="en-US" sz="2400" b="1" dirty="0">
                <a:solidFill>
                  <a:schemeClr val="tx2"/>
                </a:solidFill>
                <a:latin typeface="+mj-ea"/>
                <a:ea typeface="+mj-ea"/>
                <a:cs typeface="+mj-ea"/>
                <a:sym typeface="+mn-ea"/>
              </a:rPr>
              <a:t>职业教育学校、高等教育学校资产等办学条件</a:t>
            </a:r>
            <a:r>
              <a:rPr lang="zh-CN" altLang="en-US" sz="2400" b="1" dirty="0">
                <a:solidFill>
                  <a:schemeClr val="tx2"/>
                </a:solidFill>
                <a:latin typeface="+mj-ea"/>
                <a:ea typeface="+mj-ea"/>
                <a:cs typeface="+mj-ea"/>
                <a:sym typeface="+mn-ea"/>
              </a:rPr>
              <a:t>（</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sym typeface="+mn-ea"/>
            </a:endParaRPr>
          </a:p>
        </p:txBody>
      </p:sp>
      <p:sp>
        <p:nvSpPr>
          <p:cNvPr id="5" name="矩形 4"/>
          <p:cNvSpPr/>
          <p:nvPr>
            <p:custDataLst>
              <p:tags r:id="rId4"/>
            </p:custDataLst>
          </p:nvPr>
        </p:nvSpPr>
        <p:spPr>
          <a:xfrm>
            <a:off x="497840" y="1242060"/>
            <a:ext cx="10997565" cy="3488690"/>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变化幅度较大：</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just">
              <a:lnSpc>
                <a:spcPct val="120000"/>
              </a:lnSpc>
              <a:buChar char="•"/>
            </a:pPr>
            <a:r>
              <a:rPr lang="zh-CN" altLang="en-US">
                <a:solidFill>
                  <a:srgbClr val="044AFA"/>
                </a:solidFill>
                <a:latin typeface="+mj-ea"/>
                <a:ea typeface="+mj-ea"/>
                <a:cs typeface="+mj-ea"/>
                <a:sym typeface="+mn-ea"/>
              </a:rPr>
              <a:t>XX学校（十二年一贯制学校）：</a:t>
            </a:r>
            <a:r>
              <a:rPr>
                <a:solidFill>
                  <a:srgbClr val="44546A"/>
                </a:solidFill>
                <a:latin typeface="+mj-ea"/>
                <a:ea typeface="+mj-ea"/>
                <a:cs typeface="+mj-ea"/>
                <a:sym typeface="+mn-ea"/>
              </a:rPr>
              <a:t>2023年固定资产总值4316.96万元，减少2983.04万元</a:t>
            </a:r>
            <a:r>
              <a:rPr lang="zh-CN">
                <a:solidFill>
                  <a:srgbClr val="44546A"/>
                </a:solidFill>
                <a:latin typeface="+mj-ea"/>
                <a:ea typeface="+mj-ea"/>
                <a:cs typeface="+mj-ea"/>
                <a:sym typeface="+mn-ea"/>
              </a:rPr>
              <a:t>；图书42333册，减少20000册</a:t>
            </a:r>
            <a:r>
              <a:rPr lang="zh-CN" altLang="en-US">
                <a:solidFill>
                  <a:srgbClr val="44546A"/>
                </a:solidFill>
                <a:latin typeface="+mj-ea"/>
                <a:ea typeface="+mj-ea"/>
                <a:cs typeface="+mj-ea"/>
                <a:sym typeface="+mn-ea"/>
              </a:rPr>
              <a:t>。</a:t>
            </a:r>
            <a:r>
              <a:rPr lang="en-US" altLang="zh-CN">
                <a:solidFill>
                  <a:srgbClr val="44546A"/>
                </a:solidFill>
                <a:latin typeface="+mj-ea"/>
                <a:ea typeface="+mj-ea"/>
                <a:cs typeface="+mj-ea"/>
                <a:sym typeface="+mn-ea"/>
              </a:rPr>
              <a:t>2</a:t>
            </a:r>
            <a:r>
              <a:rPr>
                <a:solidFill>
                  <a:srgbClr val="44546A"/>
                </a:solidFill>
                <a:latin typeface="+mj-ea"/>
                <a:ea typeface="+mj-ea"/>
                <a:cs typeface="+mj-ea"/>
                <a:sym typeface="+mn-ea"/>
              </a:rPr>
              <a:t>023年教学仪器设备资产值1978.6万元</a:t>
            </a:r>
            <a:r>
              <a:rPr lang="zh-CN">
                <a:solidFill>
                  <a:srgbClr val="44546A"/>
                </a:solidFill>
                <a:latin typeface="+mj-ea"/>
                <a:ea typeface="+mj-ea"/>
                <a:cs typeface="+mj-ea"/>
                <a:sym typeface="+mn-ea"/>
              </a:rPr>
              <a:t>，</a:t>
            </a:r>
            <a:r>
              <a:rPr>
                <a:solidFill>
                  <a:srgbClr val="44546A"/>
                </a:solidFill>
                <a:latin typeface="+mj-ea"/>
                <a:ea typeface="+mj-ea"/>
                <a:cs typeface="+mj-ea"/>
                <a:sym typeface="+mn-ea"/>
              </a:rPr>
              <a:t>增长1074.6万元</a:t>
            </a:r>
            <a:endParaRPr>
              <a:solidFill>
                <a:srgbClr val="44546A"/>
              </a:solidFill>
              <a:latin typeface="+mj-ea"/>
              <a:ea typeface="+mj-ea"/>
              <a:cs typeface="+mj-ea"/>
              <a:sym typeface="+mn-ea"/>
            </a:endParaRPr>
          </a:p>
          <a:p>
            <a:pPr marL="285750" indent="-285750" algn="just">
              <a:lnSpc>
                <a:spcPct val="120000"/>
              </a:lnSpc>
              <a:buChar char="•"/>
            </a:pPr>
            <a:r>
              <a:rPr>
                <a:solidFill>
                  <a:srgbClr val="044AFA"/>
                </a:solidFill>
                <a:latin typeface="+mj-ea"/>
                <a:ea typeface="+mj-ea"/>
                <a:cs typeface="+mj-ea"/>
                <a:sym typeface="+mn-ea"/>
              </a:rPr>
              <a:t>XX学院（高职）</a:t>
            </a:r>
            <a:r>
              <a:rPr lang="zh-CN" altLang="en-US">
                <a:solidFill>
                  <a:srgbClr val="044AFA"/>
                </a:solidFill>
                <a:latin typeface="+mj-ea"/>
                <a:ea typeface="+mj-ea"/>
                <a:cs typeface="+mj-ea"/>
                <a:sym typeface="+mn-ea"/>
              </a:rPr>
              <a:t>：</a:t>
            </a:r>
            <a:r>
              <a:rPr lang="zh-CN" altLang="en-US">
                <a:solidFill>
                  <a:srgbClr val="44546A"/>
                </a:solidFill>
                <a:latin typeface="+mj-ea"/>
                <a:ea typeface="+mj-ea"/>
                <a:cs typeface="+mj-ea"/>
                <a:sym typeface="+mn-ea"/>
              </a:rPr>
              <a:t>近 </a:t>
            </a:r>
            <a:r>
              <a:rPr lang="en-US" altLang="zh-CN">
                <a:solidFill>
                  <a:srgbClr val="44546A"/>
                </a:solidFill>
                <a:latin typeface="+mj-ea"/>
                <a:ea typeface="+mj-ea"/>
                <a:cs typeface="+mj-ea"/>
                <a:sym typeface="+mn-ea"/>
              </a:rPr>
              <a:t>3 </a:t>
            </a:r>
            <a:r>
              <a:rPr>
                <a:solidFill>
                  <a:srgbClr val="44546A"/>
                </a:solidFill>
                <a:latin typeface="+mj-ea"/>
                <a:ea typeface="+mj-ea"/>
                <a:cs typeface="+mj-ea"/>
                <a:sym typeface="+mn-ea"/>
              </a:rPr>
              <a:t>年非学校产权运动场地面积</a:t>
            </a:r>
            <a:r>
              <a:rPr lang="zh-CN" altLang="en-US">
                <a:solidFill>
                  <a:srgbClr val="44546A"/>
                </a:solidFill>
                <a:latin typeface="+mj-ea"/>
                <a:ea typeface="+mj-ea"/>
                <a:cs typeface="+mj-ea"/>
                <a:sym typeface="+mn-ea"/>
              </a:rPr>
              <a:t>分别为 </a:t>
            </a:r>
            <a:r>
              <a:rPr lang="en-US" altLang="zh-CN">
                <a:solidFill>
                  <a:srgbClr val="44546A"/>
                </a:solidFill>
                <a:latin typeface="+mj-ea"/>
                <a:ea typeface="+mj-ea"/>
                <a:cs typeface="+mj-ea"/>
                <a:sym typeface="+mn-ea"/>
              </a:rPr>
              <a:t>10000</a:t>
            </a:r>
            <a:r>
              <a:rPr lang="zh-CN" altLang="en-US">
                <a:solidFill>
                  <a:srgbClr val="44546A"/>
                </a:solidFill>
                <a:latin typeface="+mj-ea"/>
                <a:ea typeface="+mj-ea"/>
                <a:cs typeface="+mj-ea"/>
                <a:sym typeface="+mn-ea"/>
              </a:rPr>
              <a:t>、</a:t>
            </a:r>
            <a:r>
              <a:rPr lang="en-US" altLang="zh-CN">
                <a:solidFill>
                  <a:srgbClr val="44546A"/>
                </a:solidFill>
                <a:latin typeface="+mj-ea"/>
                <a:ea typeface="+mj-ea"/>
                <a:cs typeface="+mj-ea"/>
                <a:sym typeface="+mn-ea"/>
              </a:rPr>
              <a:t>4000 </a:t>
            </a:r>
            <a:r>
              <a:rPr lang="zh-CN" altLang="en-US">
                <a:solidFill>
                  <a:srgbClr val="44546A"/>
                </a:solidFill>
                <a:latin typeface="+mj-ea"/>
                <a:ea typeface="+mj-ea"/>
                <a:cs typeface="+mj-ea"/>
                <a:sym typeface="+mn-ea"/>
              </a:rPr>
              <a:t>和</a:t>
            </a:r>
            <a:r>
              <a:rPr>
                <a:solidFill>
                  <a:srgbClr val="44546A"/>
                </a:solidFill>
                <a:latin typeface="+mj-ea"/>
                <a:ea typeface="+mj-ea"/>
                <a:cs typeface="+mj-ea"/>
                <a:sym typeface="+mn-ea"/>
              </a:rPr>
              <a:t>26000平方米</a:t>
            </a:r>
            <a:r>
              <a:rPr lang="zh-CN" altLang="en-US">
                <a:solidFill>
                  <a:srgbClr val="44546A"/>
                </a:solidFill>
                <a:latin typeface="+mj-ea"/>
                <a:ea typeface="+mj-ea"/>
                <a:cs typeface="+mj-ea"/>
                <a:sym typeface="+mn-ea"/>
              </a:rPr>
              <a:t>；</a:t>
            </a:r>
            <a:r>
              <a:rPr>
                <a:solidFill>
                  <a:srgbClr val="44546A"/>
                </a:solidFill>
                <a:latin typeface="+mj-ea"/>
                <a:ea typeface="+mj-ea"/>
                <a:cs typeface="+mj-ea"/>
                <a:sym typeface="+mn-ea"/>
              </a:rPr>
              <a:t>2023年学校办学场地为非学校产权独立使用，2022年、2021年均为非学校产权共同使用</a:t>
            </a:r>
            <a:endParaRPr lang="zh-CN" altLang="en-US">
              <a:solidFill>
                <a:srgbClr val="44546A"/>
              </a:solidFill>
            </a:endParaRPr>
          </a:p>
          <a:p>
            <a:pPr marL="285750" indent="-285750" algn="just">
              <a:lnSpc>
                <a:spcPct val="120000"/>
              </a:lnSpc>
              <a:buChar char="•"/>
            </a:pPr>
            <a:r>
              <a:rPr lang="zh-CN" altLang="en-US">
                <a:solidFill>
                  <a:srgbClr val="044AFA"/>
                </a:solidFill>
                <a:latin typeface="+mj-ea"/>
                <a:ea typeface="+mj-ea"/>
                <a:cs typeface="+mj-ea"/>
                <a:sym typeface="+mn-ea"/>
              </a:rPr>
              <a:t>XX职业技术学院（高职）、XX财经学校（普通本科）：</a:t>
            </a:r>
            <a:r>
              <a:rPr lang="zh-CN" altLang="en-US">
                <a:solidFill>
                  <a:srgbClr val="44546A"/>
                </a:solidFill>
                <a:latin typeface="+mj-ea"/>
                <a:ea typeface="+mj-ea"/>
                <a:cs typeface="+mj-ea"/>
                <a:sym typeface="+mn-ea"/>
              </a:rPr>
              <a:t>近 </a:t>
            </a:r>
            <a:r>
              <a:rPr lang="en-US" altLang="zh-CN">
                <a:solidFill>
                  <a:srgbClr val="44546A"/>
                </a:solidFill>
                <a:latin typeface="+mj-ea"/>
                <a:ea typeface="+mj-ea"/>
                <a:cs typeface="+mj-ea"/>
                <a:sym typeface="+mn-ea"/>
              </a:rPr>
              <a:t>3 </a:t>
            </a:r>
            <a:r>
              <a:rPr>
                <a:solidFill>
                  <a:srgbClr val="44546A"/>
                </a:solidFill>
                <a:latin typeface="+mj-ea"/>
                <a:ea typeface="+mj-ea"/>
                <a:cs typeface="+mj-ea"/>
                <a:sym typeface="+mn-ea"/>
              </a:rPr>
              <a:t>年</a:t>
            </a:r>
            <a:r>
              <a:rPr lang="zh-CN" altLang="en-US">
                <a:solidFill>
                  <a:srgbClr val="44546A"/>
                </a:solidFill>
                <a:latin typeface="+mj-ea"/>
                <a:ea typeface="+mj-ea"/>
                <a:cs typeface="+mj-ea"/>
                <a:sym typeface="+mn-ea"/>
              </a:rPr>
              <a:t>学校产权仿真实验软件分别为 </a:t>
            </a:r>
            <a:r>
              <a:rPr lang="en-US" altLang="zh-CN">
                <a:solidFill>
                  <a:srgbClr val="44546A"/>
                </a:solidFill>
                <a:latin typeface="+mj-ea"/>
                <a:ea typeface="+mj-ea"/>
                <a:cs typeface="+mj-ea"/>
                <a:sym typeface="+mn-ea"/>
              </a:rPr>
              <a:t>123</a:t>
            </a:r>
            <a:r>
              <a:rPr lang="zh-CN" altLang="en-US">
                <a:solidFill>
                  <a:srgbClr val="44546A"/>
                </a:solidFill>
                <a:latin typeface="+mj-ea"/>
                <a:ea typeface="+mj-ea"/>
                <a:cs typeface="+mj-ea"/>
                <a:sym typeface="+mn-ea"/>
              </a:rPr>
              <a:t>、</a:t>
            </a:r>
            <a:r>
              <a:rPr lang="en-US" altLang="zh-CN">
                <a:solidFill>
                  <a:srgbClr val="44546A"/>
                </a:solidFill>
                <a:latin typeface="+mj-ea"/>
                <a:ea typeface="+mj-ea"/>
                <a:cs typeface="+mj-ea"/>
                <a:sym typeface="+mn-ea"/>
              </a:rPr>
              <a:t>0</a:t>
            </a:r>
            <a:r>
              <a:rPr lang="zh-CN" altLang="en-US">
                <a:solidFill>
                  <a:srgbClr val="44546A"/>
                </a:solidFill>
                <a:latin typeface="+mj-ea"/>
                <a:ea typeface="+mj-ea"/>
                <a:cs typeface="+mj-ea"/>
                <a:sym typeface="+mn-ea"/>
              </a:rPr>
              <a:t>、7套；学校产权仿真实</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训软件分别为</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819</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138 </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和87套</a:t>
            </a:r>
            <a:endParaRPr lang="zh-CN" altLang="en-US">
              <a:solidFill>
                <a:srgbClr val="44546A"/>
              </a:solidFill>
              <a:latin typeface="微软雅黑" panose="020B0503020204020204" charset="-122"/>
              <a:ea typeface="微软雅黑" panose="020B0503020204020204" charset="-122"/>
              <a:cs typeface="微软雅黑" panose="020B0503020204020204" charset="-122"/>
              <a:sym typeface="+mn-ea"/>
            </a:endParaRPr>
          </a:p>
          <a:p>
            <a:pPr marL="285750" indent="-285750" algn="just">
              <a:lnSpc>
                <a:spcPct val="120000"/>
              </a:lnSpc>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XX学校（中职）：</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近 3 年学校产权图书为163120、163120和91401册</a:t>
            </a:r>
            <a:endParaRPr lang="zh-CN" altLang="en-US">
              <a:solidFill>
                <a:srgbClr val="44546A"/>
              </a:solidFill>
              <a:latin typeface="微软雅黑" panose="020B0503020204020204" charset="-122"/>
              <a:ea typeface="微软雅黑" panose="020B0503020204020204" charset="-122"/>
              <a:cs typeface="微软雅黑" panose="020B0503020204020204" charset="-122"/>
              <a:sym typeface="+mn-ea"/>
            </a:endParaRPr>
          </a:p>
          <a:p>
            <a:pPr marL="285750" indent="-285750" algn="just">
              <a:lnSpc>
                <a:spcPct val="120000"/>
              </a:lnSpc>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XX学院（高职）：</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数字资源量中“学位论文”，</a:t>
            </a:r>
            <a:r>
              <a:rPr lang="zh-CN" altLang="en-US">
                <a:solidFill>
                  <a:srgbClr val="44546A"/>
                </a:solidFill>
                <a:latin typeface="微软雅黑" panose="020B0503020204020204" charset="-122"/>
                <a:ea typeface="微软雅黑" panose="020B0503020204020204" charset="-122"/>
                <a:cs typeface="微软雅黑" panose="020B0503020204020204" charset="-122"/>
              </a:rPr>
              <a:t>近 </a:t>
            </a:r>
            <a:r>
              <a:rPr lang="en-US" altLang="zh-CN">
                <a:solidFill>
                  <a:srgbClr val="44546A"/>
                </a:solidFill>
                <a:latin typeface="微软雅黑" panose="020B0503020204020204" charset="-122"/>
                <a:ea typeface="微软雅黑" panose="020B0503020204020204" charset="-122"/>
                <a:cs typeface="微软雅黑" panose="020B0503020204020204" charset="-122"/>
              </a:rPr>
              <a:t>3</a:t>
            </a:r>
            <a:r>
              <a:rPr lang="zh-CN" altLang="en-US">
                <a:solidFill>
                  <a:srgbClr val="44546A"/>
                </a:solidFill>
                <a:latin typeface="微软雅黑" panose="020B0503020204020204" charset="-122"/>
                <a:ea typeface="微软雅黑" panose="020B0503020204020204" charset="-122"/>
                <a:cs typeface="微软雅黑" panose="020B0503020204020204" charset="-122"/>
              </a:rPr>
              <a:t> 年为</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55000000册、</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0 </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册和 </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0 </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册</a:t>
            </a:r>
            <a:r>
              <a:rPr lang="zh-CN" altLang="en-US">
                <a:solidFill>
                  <a:srgbClr val="44546A"/>
                </a:solidFill>
                <a:latin typeface="+mj-ea"/>
                <a:ea typeface="+mj-ea"/>
                <a:cs typeface="+mj-ea"/>
                <a:sym typeface="+mn-ea"/>
              </a:rPr>
              <a:t>，</a:t>
            </a:r>
            <a:endParaRPr lang="zh-CN" altLang="en-US">
              <a:solidFill>
                <a:srgbClr val="44546A"/>
              </a:solidFill>
              <a:latin typeface="+mj-ea"/>
              <a:ea typeface="+mj-ea"/>
              <a:cs typeface="+mj-ea"/>
              <a:sym typeface="+mn-ea"/>
            </a:endParaRPr>
          </a:p>
        </p:txBody>
      </p:sp>
      <p:sp>
        <p:nvSpPr>
          <p:cNvPr id="2" name="矩形 1"/>
          <p:cNvSpPr/>
          <p:nvPr>
            <p:custDataLst>
              <p:tags r:id="rId5"/>
            </p:custDataLst>
          </p:nvPr>
        </p:nvSpPr>
        <p:spPr>
          <a:xfrm>
            <a:off x="553688" y="5730240"/>
            <a:ext cx="10997565" cy="697865"/>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0"/>
              </a:spcBef>
            </a:pPr>
            <a:r>
              <a:rPr lang="zh-CN" altLang="en-US" b="1">
                <a:solidFill>
                  <a:srgbClr val="FF0000"/>
                </a:solidFill>
                <a:latin typeface="微软雅黑" panose="020B0503020204020204" charset="-122"/>
                <a:ea typeface="微软雅黑" panose="020B0503020204020204" charset="-122"/>
                <a:cs typeface="+mj-ea"/>
                <a:sym typeface="+mn-ea"/>
              </a:rPr>
              <a:t>疑似漏报：</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a:buChar char="•"/>
            </a:pPr>
            <a:r>
              <a:rPr lang="zh-CN" altLang="en-US">
                <a:solidFill>
                  <a:srgbClr val="044AFA"/>
                </a:solidFill>
                <a:latin typeface="+mj-ea"/>
                <a:ea typeface="+mj-ea"/>
                <a:cs typeface="+mj-ea"/>
                <a:sym typeface="+mn-ea"/>
              </a:rPr>
              <a:t>XX幼儿园：</a:t>
            </a:r>
            <a:r>
              <a:rPr>
                <a:solidFill>
                  <a:srgbClr val="44546A"/>
                </a:solidFill>
                <a:latin typeface="+mj-ea"/>
                <a:ea typeface="+mj-ea"/>
                <a:cs typeface="+mj-ea"/>
                <a:sym typeface="+mn-ea"/>
              </a:rPr>
              <a:t>2021年无固定资产值，无玩教具资产值。</a:t>
            </a:r>
            <a:endParaRPr>
              <a:solidFill>
                <a:srgbClr val="44546A"/>
              </a:solidFill>
              <a:latin typeface="+mj-ea"/>
              <a:ea typeface="+mj-ea"/>
              <a:cs typeface="+mj-ea"/>
              <a:sym typeface="+mn-ea"/>
            </a:endParaRPr>
          </a:p>
        </p:txBody>
      </p:sp>
      <p:sp>
        <p:nvSpPr>
          <p:cNvPr id="8" name="矩形 7"/>
          <p:cNvSpPr/>
          <p:nvPr>
            <p:custDataLst>
              <p:tags r:id="rId6"/>
            </p:custDataLst>
          </p:nvPr>
        </p:nvSpPr>
        <p:spPr>
          <a:xfrm>
            <a:off x="553720" y="4619625"/>
            <a:ext cx="10997565" cy="964565"/>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0"/>
              </a:spcBef>
            </a:pPr>
            <a:r>
              <a:rPr lang="zh-CN" altLang="en-US" b="1">
                <a:solidFill>
                  <a:srgbClr val="FF0000"/>
                </a:solidFill>
                <a:latin typeface="微软雅黑" panose="020B0503020204020204" charset="-122"/>
                <a:ea typeface="微软雅黑" panose="020B0503020204020204" charset="-122"/>
                <a:cs typeface="微软雅黑" panose="020B0503020204020204" charset="-122"/>
              </a:rPr>
              <a:t>数据无变化</a:t>
            </a:r>
            <a:r>
              <a:rPr lang="zh-CN" altLang="en-US" b="1">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b="1">
              <a:solidFill>
                <a:srgbClr val="FF0000"/>
              </a:solidFill>
              <a:latin typeface="微软雅黑" panose="020B0503020204020204" charset="-122"/>
              <a:ea typeface="微软雅黑" panose="020B0503020204020204" charset="-122"/>
              <a:cs typeface="微软雅黑" panose="020B0503020204020204" charset="-122"/>
              <a:sym typeface="+mn-ea"/>
            </a:endParaRPr>
          </a:p>
          <a:p>
            <a:pPr marL="285750" indent="-285750" algn="l">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rPr>
              <a:t>XX职业中学、XX学校（中职）、XX工业学校（中职）</a:t>
            </a: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a:t>
            </a:r>
            <a:r>
              <a:rPr lang="zh-CN" altLang="en-US">
                <a:solidFill>
                  <a:srgbClr val="44546A"/>
                </a:solidFill>
                <a:latin typeface="微软雅黑" panose="020B0503020204020204" charset="-122"/>
                <a:ea typeface="微软雅黑" panose="020B0503020204020204" charset="-122"/>
                <a:cs typeface="微软雅黑" panose="020B0503020204020204" charset="-122"/>
              </a:rPr>
              <a:t>连续三年图书、电子图书没有变化</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8" grpId="0" bldLvl="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6</a:t>
            </a:r>
            <a:r>
              <a:rPr lang="en-US" altLang="zh-CN" sz="2400" b="1" dirty="0">
                <a:solidFill>
                  <a:schemeClr val="tx2"/>
                </a:solidFill>
                <a:latin typeface="+mj-ea"/>
                <a:ea typeface="+mj-ea"/>
                <a:cs typeface="+mj-ea"/>
                <a:sym typeface="+mn-ea"/>
              </a:rPr>
              <a:t>178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6179 </a:t>
            </a:r>
            <a:r>
              <a:rPr lang="zh-CN" altLang="en-US" sz="2400" b="1" dirty="0">
                <a:solidFill>
                  <a:schemeClr val="tx2"/>
                </a:solidFill>
                <a:latin typeface="+mj-ea"/>
                <a:ea typeface="+mj-ea"/>
                <a:cs typeface="+mj-ea"/>
                <a:sym typeface="+mn-ea"/>
              </a:rPr>
              <a:t>专门学校，成人中、小学基本情况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rcRect t="42684"/>
          <a:stretch>
            <a:fillRect/>
          </a:stretch>
        </p:blipFill>
        <p:spPr>
          <a:xfrm>
            <a:off x="983615" y="1424940"/>
            <a:ext cx="10404475" cy="2543810"/>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l="757" t="40352" r="793"/>
          <a:stretch>
            <a:fillRect/>
          </a:stretch>
        </p:blipFill>
        <p:spPr>
          <a:xfrm>
            <a:off x="983615" y="3696335"/>
            <a:ext cx="10404475" cy="2641600"/>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6180 同时使用国家通用语言文字和少数民族语言文字 教学学生、专任教师情况</a:t>
            </a:r>
            <a:endParaRPr lang="en-US" altLang="zh-CN"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t="46820" r="675"/>
          <a:stretch>
            <a:fillRect/>
          </a:stretch>
        </p:blipFill>
        <p:spPr>
          <a:xfrm>
            <a:off x="337820" y="1317625"/>
            <a:ext cx="8094980" cy="2858770"/>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5"/>
          <a:srcRect r="2141"/>
          <a:stretch>
            <a:fillRect/>
          </a:stretch>
        </p:blipFill>
        <p:spPr>
          <a:xfrm>
            <a:off x="337820" y="3853815"/>
            <a:ext cx="8133080" cy="2856865"/>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rPr>
              <a:t>修订情况</a:t>
            </a:r>
            <a:endParaRPr lang="zh-CN" altLang="en-US" sz="3200" b="1" dirty="0">
              <a:solidFill>
                <a:schemeClr val="tx2"/>
              </a:solidFill>
            </a:endParaRPr>
          </a:p>
        </p:txBody>
      </p:sp>
      <p:sp>
        <p:nvSpPr>
          <p:cNvPr id="5" name="矩形 4"/>
          <p:cNvSpPr/>
          <p:nvPr userDrawn="1"/>
        </p:nvSpPr>
        <p:spPr>
          <a:xfrm>
            <a:off x="983774" y="1384141"/>
            <a:ext cx="4472622" cy="5077651"/>
          </a:xfrm>
          <a:prstGeom prst="rect">
            <a:avLst/>
          </a:prstGeom>
          <a:noFill/>
          <a:ln w="12700" cmpd="sng">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p>
            <a:pPr algn="just">
              <a:lnSpc>
                <a:spcPct val="120000"/>
              </a:lnSpc>
              <a:spcAft>
                <a:spcPts val="1200"/>
              </a:spcAft>
            </a:pPr>
            <a:r>
              <a:rPr lang="zh-CN" altLang="en-US" b="1">
                <a:solidFill>
                  <a:srgbClr val="44546A"/>
                </a:solidFill>
                <a:latin typeface="微软雅黑" panose="020B0503020204020204" charset="-122"/>
                <a:ea typeface="微软雅黑" panose="020B0503020204020204" charset="-122"/>
                <a:cs typeface="微软雅黑" panose="020B0503020204020204" charset="-122"/>
              </a:rPr>
              <a:t>二、修订</a:t>
            </a:r>
            <a:r>
              <a:rPr lang="en-US" altLang="zh-CN" sz="2400" b="1">
                <a:solidFill>
                  <a:srgbClr val="044AFA"/>
                </a:solidFill>
                <a:latin typeface="微软雅黑" panose="020B0503020204020204" charset="-122"/>
                <a:ea typeface="微软雅黑" panose="020B0503020204020204" charset="-122"/>
                <a:cs typeface="微软雅黑" panose="020B0503020204020204" charset="-122"/>
              </a:rPr>
              <a:t>6</a:t>
            </a:r>
            <a:r>
              <a:rPr lang="zh-CN" altLang="en-US" b="1">
                <a:solidFill>
                  <a:srgbClr val="44546A"/>
                </a:solidFill>
                <a:latin typeface="微软雅黑" panose="020B0503020204020204" charset="-122"/>
                <a:ea typeface="微软雅黑" panose="020B0503020204020204" charset="-122"/>
                <a:cs typeface="微软雅黑" panose="020B0503020204020204" charset="-122"/>
              </a:rPr>
              <a:t>个指标解释、填报说明</a:t>
            </a:r>
            <a:endParaRPr lang="zh-CN" altLang="en-US" b="1">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统计时点-总说明</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填报范围-总说明</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硕士学位授权一级学科点、硕士学位授权二级学科点（不含一级学科覆盖点）、博士学位授权一级学科点、博士学位授权二级学科点（不含一级学科覆盖点）、国家一流学科数量数、升级一流学科数量-教基</a:t>
            </a:r>
            <a:r>
              <a:rPr lang="en-US" altLang="zh-CN">
                <a:solidFill>
                  <a:srgbClr val="44546A"/>
                </a:solidFill>
                <a:latin typeface="微软雅黑" panose="020B0503020204020204" charset="-122"/>
                <a:ea typeface="微软雅黑" panose="020B0503020204020204" charset="-122"/>
                <a:cs typeface="微软雅黑" panose="020B0503020204020204" charset="-122"/>
              </a:rPr>
              <a:t>1304</a:t>
            </a:r>
            <a:endParaRPr lang="en-US" altLang="zh-CN">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教职工-教基</a:t>
            </a:r>
            <a:r>
              <a:rPr lang="en-US" altLang="zh-CN">
                <a:solidFill>
                  <a:srgbClr val="44546A"/>
                </a:solidFill>
                <a:latin typeface="微软雅黑" panose="020B0503020204020204" charset="-122"/>
                <a:ea typeface="微软雅黑" panose="020B0503020204020204" charset="-122"/>
                <a:cs typeface="微软雅黑" panose="020B0503020204020204" charset="-122"/>
              </a:rPr>
              <a:t>4148</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r>
              <a:rPr lang="en-US" altLang="zh-CN">
                <a:solidFill>
                  <a:srgbClr val="44546A"/>
                </a:solidFill>
                <a:latin typeface="微软雅黑" panose="020B0503020204020204" charset="-122"/>
                <a:ea typeface="微软雅黑" panose="020B0503020204020204" charset="-122"/>
                <a:cs typeface="微软雅黑" panose="020B0503020204020204" charset="-122"/>
              </a:rPr>
              <a:t>4149</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r>
              <a:rPr lang="en-US" altLang="zh-CN">
                <a:solidFill>
                  <a:srgbClr val="44546A"/>
                </a:solidFill>
                <a:latin typeface="微软雅黑" panose="020B0503020204020204" charset="-122"/>
                <a:ea typeface="微软雅黑" panose="020B0503020204020204" charset="-122"/>
                <a:cs typeface="微软雅黑" panose="020B0503020204020204" charset="-122"/>
              </a:rPr>
              <a:t>4150</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r>
              <a:rPr lang="en-US" altLang="zh-CN">
                <a:solidFill>
                  <a:srgbClr val="44546A"/>
                </a:solidFill>
                <a:latin typeface="微软雅黑" panose="020B0503020204020204" charset="-122"/>
                <a:ea typeface="微软雅黑" panose="020B0503020204020204" charset="-122"/>
                <a:cs typeface="微软雅黑" panose="020B0503020204020204" charset="-122"/>
              </a:rPr>
              <a:t>4251</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r>
              <a:rPr lang="en-US" altLang="zh-CN">
                <a:solidFill>
                  <a:srgbClr val="44546A"/>
                </a:solidFill>
                <a:latin typeface="微软雅黑" panose="020B0503020204020204" charset="-122"/>
                <a:ea typeface="微软雅黑" panose="020B0503020204020204" charset="-122"/>
                <a:cs typeface="微软雅黑" panose="020B0503020204020204" charset="-122"/>
              </a:rPr>
              <a:t>4352</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按学历（学位）分-教基4354</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固定资产总值-教基</a:t>
            </a:r>
            <a:r>
              <a:rPr lang="en-US" altLang="zh-CN">
                <a:solidFill>
                  <a:srgbClr val="44546A"/>
                </a:solidFill>
                <a:latin typeface="微软雅黑" panose="020B0503020204020204" charset="-122"/>
                <a:ea typeface="微软雅黑" panose="020B0503020204020204" charset="-122"/>
                <a:cs typeface="微软雅黑" panose="020B0503020204020204" charset="-122"/>
              </a:rPr>
              <a:t>5175</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r>
              <a:rPr lang="en-US" altLang="zh-CN">
                <a:solidFill>
                  <a:srgbClr val="44546A"/>
                </a:solidFill>
                <a:latin typeface="微软雅黑" panose="020B0503020204020204" charset="-122"/>
                <a:ea typeface="微软雅黑" panose="020B0503020204020204" charset="-122"/>
                <a:cs typeface="微软雅黑" panose="020B0503020204020204" charset="-122"/>
              </a:rPr>
              <a:t>5176</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r>
              <a:rPr lang="en-US" altLang="zh-CN">
                <a:solidFill>
                  <a:srgbClr val="44546A"/>
                </a:solidFill>
                <a:latin typeface="微软雅黑" panose="020B0503020204020204" charset="-122"/>
                <a:ea typeface="微软雅黑" panose="020B0503020204020204" charset="-122"/>
                <a:cs typeface="微软雅黑" panose="020B0503020204020204" charset="-122"/>
              </a:rPr>
              <a:t>5377</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userDrawn="1"/>
        </p:nvSpPr>
        <p:spPr>
          <a:xfrm>
            <a:off x="6538601" y="1384141"/>
            <a:ext cx="5177213" cy="5077651"/>
          </a:xfrm>
          <a:prstGeom prst="rect">
            <a:avLst/>
          </a:prstGeom>
          <a:noFill/>
          <a:ln w="12700" cmpd="sng">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p>
            <a:pPr algn="just">
              <a:lnSpc>
                <a:spcPct val="120000"/>
              </a:lnSpc>
              <a:spcAft>
                <a:spcPts val="1200"/>
              </a:spcAft>
            </a:pPr>
            <a:r>
              <a:rPr lang="zh-CN" altLang="en-US" b="1">
                <a:solidFill>
                  <a:srgbClr val="44546A"/>
                </a:solidFill>
                <a:latin typeface="微软雅黑" panose="020B0503020204020204" charset="-122"/>
                <a:ea typeface="微软雅黑" panose="020B0503020204020204" charset="-122"/>
                <a:cs typeface="微软雅黑" panose="020B0503020204020204" charset="-122"/>
              </a:rPr>
              <a:t>三、规范</a:t>
            </a:r>
            <a:r>
              <a:rPr lang="en-US" altLang="zh-CN" sz="2200" b="1">
                <a:solidFill>
                  <a:srgbClr val="044AFA"/>
                </a:solidFill>
                <a:latin typeface="微软雅黑" panose="020B0503020204020204" charset="-122"/>
                <a:ea typeface="微软雅黑" panose="020B0503020204020204" charset="-122"/>
                <a:cs typeface="微软雅黑" panose="020B0503020204020204" charset="-122"/>
              </a:rPr>
              <a:t>7</a:t>
            </a:r>
            <a:r>
              <a:rPr lang="zh-CN" altLang="en-US" b="1">
                <a:solidFill>
                  <a:srgbClr val="44546A"/>
                </a:solidFill>
                <a:latin typeface="微软雅黑" panose="020B0503020204020204" charset="-122"/>
                <a:ea typeface="微软雅黑" panose="020B0503020204020204" charset="-122"/>
                <a:cs typeface="微软雅黑" panose="020B0503020204020204" charset="-122"/>
              </a:rPr>
              <a:t>个指标解释、填报说明</a:t>
            </a:r>
            <a:endParaRPr lang="zh-CN" altLang="en-US" b="1">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床位数-教基1203、1304 </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在校生短期出国校际交流人数-教基1304</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保留入学资格-教基3336、3338</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专业填报说明-教基3331 、3332</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接受过专业教育-教基4148、4150</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招聘-教基4063</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0000"/>
              </a:lnSpc>
              <a:buChar char="•"/>
            </a:pPr>
            <a:r>
              <a:rPr lang="zh-CN" altLang="en-US">
                <a:solidFill>
                  <a:srgbClr val="44546A"/>
                </a:solidFill>
                <a:latin typeface="微软雅黑" panose="020B0503020204020204" charset="-122"/>
                <a:ea typeface="微软雅黑" panose="020B0503020204020204" charset="-122"/>
                <a:cs typeface="微软雅黑" panose="020B0503020204020204" charset="-122"/>
              </a:rPr>
              <a:t>幼儿园资产等办学条件-教基5175</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p:txBody>
      </p:sp>
      <p:cxnSp>
        <p:nvCxnSpPr>
          <p:cNvPr id="3" name="直接连接符 2"/>
          <p:cNvCxnSpPr/>
          <p:nvPr userDrawn="1"/>
        </p:nvCxnSpPr>
        <p:spPr>
          <a:xfrm>
            <a:off x="6096000" y="1092777"/>
            <a:ext cx="1" cy="5368678"/>
          </a:xfrm>
          <a:prstGeom prst="line">
            <a:avLst/>
          </a:prstGeom>
          <a:ln w="19050" cap="flat" cmpd="sng" algn="ctr">
            <a:solidFill>
              <a:srgbClr val="979797">
                <a:alpha val="100000"/>
              </a:srgbClr>
            </a:solidFill>
            <a:prstDash val="solid"/>
            <a:miter lim="800000"/>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5" grpId="1" animBg="1"/>
      <p:bldP spid="5" grpId="2"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7</a:t>
            </a:r>
            <a:r>
              <a:rPr lang="en-US" altLang="zh-CN" sz="2400" b="1" dirty="0">
                <a:solidFill>
                  <a:schemeClr val="tx2"/>
                </a:solidFill>
                <a:latin typeface="+mj-ea"/>
                <a:ea typeface="+mj-ea"/>
                <a:cs typeface="+mj-ea"/>
                <a:sym typeface="+mn-ea"/>
              </a:rPr>
              <a:t>181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7182 小学</a:t>
            </a:r>
            <a:r>
              <a:rPr lang="zh-CN" altLang="en-US" sz="2400" b="1" dirty="0">
                <a:solidFill>
                  <a:schemeClr val="tx2"/>
                </a:solidFill>
                <a:latin typeface="+mj-ea"/>
                <a:ea typeface="+mj-ea"/>
                <a:cs typeface="+mj-ea"/>
                <a:sym typeface="+mn-ea"/>
              </a:rPr>
              <a:t>、中学</a:t>
            </a:r>
            <a:r>
              <a:rPr lang="en-US" altLang="zh-CN" sz="2400" b="1" dirty="0">
                <a:solidFill>
                  <a:schemeClr val="tx2"/>
                </a:solidFill>
                <a:latin typeface="+mj-ea"/>
                <a:ea typeface="+mj-ea"/>
                <a:cs typeface="+mj-ea"/>
                <a:sym typeface="+mn-ea"/>
              </a:rPr>
              <a:t>校内外学龄人口数（县级）</a:t>
            </a:r>
            <a:endParaRPr lang="en-US" altLang="zh-CN"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rcRect l="1276" t="2614" r="2192"/>
          <a:stretch>
            <a:fillRect/>
          </a:stretch>
        </p:blipFill>
        <p:spPr>
          <a:xfrm>
            <a:off x="642620" y="1349375"/>
            <a:ext cx="7106285" cy="418528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tretch>
            <a:fillRect/>
          </a:stretch>
        </p:blipFill>
        <p:spPr>
          <a:xfrm>
            <a:off x="2947670" y="2294890"/>
            <a:ext cx="7931785" cy="4046855"/>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7283 </a:t>
            </a:r>
            <a:r>
              <a:rPr sz="2400" b="1" dirty="0">
                <a:solidFill>
                  <a:schemeClr val="tx2"/>
                </a:solidFill>
                <a:latin typeface="+mj-ea"/>
                <a:ea typeface="+mj-ea"/>
                <a:cs typeface="+mj-ea"/>
                <a:sym typeface="+mn-ea"/>
              </a:rPr>
              <a:t>职业技术培训机构学生及教职工情况（县级）</a:t>
            </a:r>
            <a:endParaRPr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400683" y="1339809"/>
            <a:ext cx="6614795" cy="5329555"/>
          </a:xfrm>
          <a:prstGeom prst="rect">
            <a:avLst/>
          </a:prstGeom>
          <a:ln>
            <a:solidFill>
              <a:srgbClr val="44546A"/>
            </a:solidFill>
          </a:ln>
          <a:effectLst>
            <a:outerShdw blurRad="50800" dist="38100" dir="2700000" algn="tl" rotWithShape="0">
              <a:prstClr val="black">
                <a:alpha val="40000"/>
              </a:prstClr>
            </a:outerShdw>
          </a:effectLst>
        </p:spPr>
      </p:pic>
      <p:sp>
        <p:nvSpPr>
          <p:cNvPr id="6" name="线形标注 2(带边框和强调线) 5"/>
          <p:cNvSpPr/>
          <p:nvPr/>
        </p:nvSpPr>
        <p:spPr>
          <a:xfrm>
            <a:off x="3252470" y="2677160"/>
            <a:ext cx="8653780" cy="725170"/>
          </a:xfrm>
          <a:prstGeom prst="accentBorderCallout2">
            <a:avLst>
              <a:gd name="adj1" fmla="val 18750"/>
              <a:gd name="adj2" fmla="val -8333"/>
              <a:gd name="adj3" fmla="val 8231"/>
              <a:gd name="adj4" fmla="val -11703"/>
              <a:gd name="adj5" fmla="val -40718"/>
              <a:gd name="adj6" fmla="val -1487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职工技术培训学校（机构</a:t>
            </a:r>
            <a:r>
              <a:rPr lang="zh-CN" altLang="en-US" sz="1600">
                <a:solidFill>
                  <a:srgbClr val="044AFA"/>
                </a:solidFill>
                <a:latin typeface="+mj-ea"/>
                <a:ea typeface="+mj-ea"/>
                <a:sym typeface="+mn-ea"/>
              </a:rPr>
              <a:t>）</a:t>
            </a:r>
            <a:r>
              <a:rPr lang="zh-CN" altLang="en-US" sz="1600" b="1">
                <a:solidFill>
                  <a:srgbClr val="044AFA"/>
                </a:solidFill>
                <a:latin typeface="+mj-ea"/>
                <a:ea typeface="+mj-ea"/>
                <a:sym typeface="+mn-ea"/>
              </a:rPr>
              <a:t>：</a:t>
            </a:r>
            <a:r>
              <a:rPr lang="zh-CN" altLang="en-US" sz="1600">
                <a:solidFill>
                  <a:srgbClr val="44546A"/>
                </a:solidFill>
                <a:latin typeface="+mj-ea"/>
                <a:ea typeface="+mj-ea"/>
                <a:sym typeface="+mn-ea"/>
              </a:rPr>
              <a:t>以提高职工的职业技能和科学文化知识水平为目的，由县级以上各级人民政府部门批准，并在教育行政部门备案的实施中等职业培训的学校（机构）。</a:t>
            </a:r>
            <a:endParaRPr lang="zh-CN" altLang="en-US" sz="1600">
              <a:solidFill>
                <a:srgbClr val="44546A"/>
              </a:solidFill>
              <a:latin typeface="+mj-ea"/>
              <a:ea typeface="+mj-ea"/>
              <a:sym typeface="+mn-ea"/>
            </a:endParaRPr>
          </a:p>
        </p:txBody>
      </p:sp>
      <p:sp>
        <p:nvSpPr>
          <p:cNvPr id="7" name="线形标注 2(带边框和强调线) 6"/>
          <p:cNvSpPr/>
          <p:nvPr/>
        </p:nvSpPr>
        <p:spPr>
          <a:xfrm>
            <a:off x="3252470" y="3582035"/>
            <a:ext cx="8653780" cy="908050"/>
          </a:xfrm>
          <a:prstGeom prst="accentBorderCallout2">
            <a:avLst>
              <a:gd name="adj1" fmla="val 18750"/>
              <a:gd name="adj2" fmla="val -8333"/>
              <a:gd name="adj3" fmla="val 8531"/>
              <a:gd name="adj4" fmla="val -11593"/>
              <a:gd name="adj5" fmla="val -22517"/>
              <a:gd name="adj6" fmla="val -1470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农村成人文化技术培训学校（机构）：</a:t>
            </a:r>
            <a:r>
              <a:rPr lang="zh-CN" altLang="en-US" sz="1600">
                <a:solidFill>
                  <a:srgbClr val="44546A"/>
                </a:solidFill>
                <a:latin typeface="+mj-ea"/>
                <a:ea typeface="+mj-ea"/>
                <a:sym typeface="+mn-ea"/>
              </a:rPr>
              <a:t>以提高农民的各种技能和科学文化知识水平为目的（不包括基础学历教育），由县级以上各级人民政府部门批准，并在教育行政部门备案的实施各类文化技术培训的学校（机构）。</a:t>
            </a:r>
            <a:endParaRPr lang="zh-CN" altLang="en-US" sz="1600">
              <a:solidFill>
                <a:srgbClr val="44546A"/>
              </a:solidFill>
              <a:latin typeface="+mj-ea"/>
              <a:ea typeface="+mj-ea"/>
              <a:sym typeface="+mn-ea"/>
            </a:endParaRPr>
          </a:p>
        </p:txBody>
      </p:sp>
      <p:sp>
        <p:nvSpPr>
          <p:cNvPr id="8" name="线形标注 2(带边框和强调线) 7"/>
          <p:cNvSpPr/>
          <p:nvPr/>
        </p:nvSpPr>
        <p:spPr>
          <a:xfrm>
            <a:off x="3251835" y="4646295"/>
            <a:ext cx="8653780" cy="968375"/>
          </a:xfrm>
          <a:prstGeom prst="accentBorderCallout2">
            <a:avLst>
              <a:gd name="adj1" fmla="val 18750"/>
              <a:gd name="adj2" fmla="val -8333"/>
              <a:gd name="adj3" fmla="val 26348"/>
              <a:gd name="adj4" fmla="val -11821"/>
              <a:gd name="adj5" fmla="val 41180"/>
              <a:gd name="adj6" fmla="val -1403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其他培训机构（含社会培训机构）：</a:t>
            </a:r>
            <a:r>
              <a:rPr lang="zh-CN" altLang="en-US" sz="1600">
                <a:solidFill>
                  <a:srgbClr val="44546A"/>
                </a:solidFill>
                <a:latin typeface="+mj-ea"/>
                <a:ea typeface="+mj-ea"/>
                <a:sym typeface="+mn-ea"/>
              </a:rPr>
              <a:t>以提高社会各类人员的各种技能和科学文化知识水平为目的，由县级以上各级人民政府部门批准，并在教育行政部门备案的实施各类培训的学校（机构）。</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7" grpId="0" bldLvl="0" animBg="1"/>
      <p:bldP spid="7" grpId="1" animBg="1"/>
      <p:bldP spid="8" grpId="0" bldLvl="0" animBg="1"/>
      <p:bldP spid="8" grpId="1"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7283 </a:t>
            </a:r>
            <a:r>
              <a:rPr sz="2400" b="1" dirty="0">
                <a:solidFill>
                  <a:schemeClr val="tx2"/>
                </a:solidFill>
                <a:latin typeface="+mj-ea"/>
                <a:ea typeface="+mj-ea"/>
                <a:cs typeface="+mj-ea"/>
                <a:sym typeface="+mn-ea"/>
              </a:rPr>
              <a:t>职业技术培训机构学生及教职工情况（县级）</a:t>
            </a:r>
            <a:endParaRPr sz="2400" b="1" dirty="0">
              <a:solidFill>
                <a:schemeClr val="tx2"/>
              </a:solidFill>
              <a:latin typeface="+mj-ea"/>
              <a:ea typeface="+mj-ea"/>
              <a:cs typeface="+mj-ea"/>
              <a:sym typeface="+mn-ea"/>
            </a:endParaRPr>
          </a:p>
        </p:txBody>
      </p:sp>
      <p:pic>
        <p:nvPicPr>
          <p:cNvPr id="15" name="图片 14"/>
          <p:cNvPicPr>
            <a:picLocks noChangeAspect="1"/>
          </p:cNvPicPr>
          <p:nvPr/>
        </p:nvPicPr>
        <p:blipFill>
          <a:blip r:embed="rId4"/>
          <a:stretch>
            <a:fillRect/>
          </a:stretch>
        </p:blipFill>
        <p:spPr>
          <a:xfrm>
            <a:off x="419100" y="1329690"/>
            <a:ext cx="7658100" cy="4705350"/>
          </a:xfrm>
          <a:prstGeom prst="rect">
            <a:avLst/>
          </a:prstGeom>
        </p:spPr>
      </p:pic>
      <p:sp>
        <p:nvSpPr>
          <p:cNvPr id="14" name="线形标注 2(带边框和强调线) 13"/>
          <p:cNvSpPr/>
          <p:nvPr/>
        </p:nvSpPr>
        <p:spPr>
          <a:xfrm>
            <a:off x="4042410" y="1170940"/>
            <a:ext cx="7777480" cy="591185"/>
          </a:xfrm>
          <a:prstGeom prst="accentBorderCallout2">
            <a:avLst>
              <a:gd name="adj1" fmla="val 18750"/>
              <a:gd name="adj2" fmla="val -8333"/>
              <a:gd name="adj3" fmla="val 26348"/>
              <a:gd name="adj4" fmla="val -11821"/>
              <a:gd name="adj5" fmla="val 40579"/>
              <a:gd name="adj6" fmla="val -2030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党政管理培训：</a:t>
            </a:r>
            <a:r>
              <a:rPr lang="zh-CN" altLang="en-US" sz="1600">
                <a:solidFill>
                  <a:srgbClr val="44546A"/>
                </a:solidFill>
                <a:latin typeface="+mj-ea"/>
                <a:ea typeface="+mj-ea"/>
                <a:sym typeface="+mn-ea"/>
              </a:rPr>
              <a:t>针对各级党政机关公务员、各级各类事业单位党政管理干部进行的党的方针政策及科学理论、党纪国法、行政管理知识等培训。</a:t>
            </a:r>
            <a:endParaRPr lang="zh-CN" altLang="en-US" sz="1600">
              <a:solidFill>
                <a:srgbClr val="44546A"/>
              </a:solidFill>
              <a:latin typeface="+mj-ea"/>
              <a:ea typeface="+mj-ea"/>
              <a:sym typeface="+mn-ea"/>
            </a:endParaRPr>
          </a:p>
        </p:txBody>
      </p:sp>
      <p:sp>
        <p:nvSpPr>
          <p:cNvPr id="2" name="线形标注 2(带边框和强调线) 1"/>
          <p:cNvSpPr/>
          <p:nvPr/>
        </p:nvSpPr>
        <p:spPr>
          <a:xfrm>
            <a:off x="4041775" y="1829435"/>
            <a:ext cx="7778115" cy="621030"/>
          </a:xfrm>
          <a:prstGeom prst="accentBorderCallout2">
            <a:avLst>
              <a:gd name="adj1" fmla="val 18750"/>
              <a:gd name="adj2" fmla="val -8333"/>
              <a:gd name="adj3" fmla="val 14928"/>
              <a:gd name="adj4" fmla="val -12596"/>
              <a:gd name="adj5" fmla="val 23210"/>
              <a:gd name="adj6" fmla="val -1731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专业技术培训：</a:t>
            </a:r>
            <a:r>
              <a:rPr lang="zh-CN" altLang="en-US" sz="1600">
                <a:solidFill>
                  <a:srgbClr val="44546A"/>
                </a:solidFill>
                <a:latin typeface="+mj-ea"/>
                <a:ea typeface="+mj-ea"/>
                <a:sym typeface="+mn-ea"/>
              </a:rPr>
              <a:t>针对各行各业从事专业技术岗位工作人员进行的专业技术知识培训。如工程技术人员、农业技术人员、教师、会计人员、统计人员、公证人员、政工人员。</a:t>
            </a:r>
            <a:endParaRPr lang="zh-CN" altLang="en-US" sz="1600">
              <a:solidFill>
                <a:srgbClr val="44546A"/>
              </a:solidFill>
              <a:latin typeface="+mj-ea"/>
              <a:ea typeface="+mj-ea"/>
              <a:sym typeface="+mn-ea"/>
            </a:endParaRPr>
          </a:p>
        </p:txBody>
      </p:sp>
      <p:sp>
        <p:nvSpPr>
          <p:cNvPr id="3" name="线形标注 2(带边框和强调线) 2"/>
          <p:cNvSpPr/>
          <p:nvPr/>
        </p:nvSpPr>
        <p:spPr>
          <a:xfrm>
            <a:off x="4041775" y="2517775"/>
            <a:ext cx="7778115" cy="603250"/>
          </a:xfrm>
          <a:prstGeom prst="accentBorderCallout2">
            <a:avLst>
              <a:gd name="adj1" fmla="val 18750"/>
              <a:gd name="adj2" fmla="val -8333"/>
              <a:gd name="adj3" fmla="val 26348"/>
              <a:gd name="adj4" fmla="val -11821"/>
              <a:gd name="adj5" fmla="val 121473"/>
              <a:gd name="adj6" fmla="val -2043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职业技能培训：</a:t>
            </a:r>
            <a:r>
              <a:rPr lang="zh-CN" altLang="en-US" sz="1600">
                <a:solidFill>
                  <a:srgbClr val="44546A"/>
                </a:solidFill>
                <a:latin typeface="+mj-ea"/>
                <a:ea typeface="+mj-ea"/>
                <a:sym typeface="+mn-ea"/>
              </a:rPr>
              <a:t>针对各行各类专门从事职业技能岗位工作人员进行的工作技能知识培训。</a:t>
            </a:r>
            <a:endParaRPr lang="zh-CN" altLang="en-US" sz="1600">
              <a:solidFill>
                <a:srgbClr val="44546A"/>
              </a:solidFill>
              <a:latin typeface="+mj-ea"/>
              <a:ea typeface="+mj-ea"/>
              <a:sym typeface="+mn-ea"/>
            </a:endParaRPr>
          </a:p>
        </p:txBody>
      </p:sp>
      <p:sp>
        <p:nvSpPr>
          <p:cNvPr id="5" name="线形标注 2(带边框和强调线) 4"/>
          <p:cNvSpPr/>
          <p:nvPr/>
        </p:nvSpPr>
        <p:spPr>
          <a:xfrm>
            <a:off x="4041775" y="3188335"/>
            <a:ext cx="7778115" cy="433070"/>
          </a:xfrm>
          <a:prstGeom prst="accentBorderCallout2">
            <a:avLst>
              <a:gd name="adj1" fmla="val 18750"/>
              <a:gd name="adj2" fmla="val -8333"/>
              <a:gd name="adj3" fmla="val 26348"/>
              <a:gd name="adj4" fmla="val -11821"/>
              <a:gd name="adj5" fmla="val 63196"/>
              <a:gd name="adj6" fmla="val -1974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农村劳动者：</a:t>
            </a:r>
            <a:r>
              <a:rPr lang="zh-CN" altLang="en-US" sz="1600">
                <a:solidFill>
                  <a:srgbClr val="44546A"/>
                </a:solidFill>
                <a:latin typeface="+mj-ea"/>
                <a:ea typeface="+mj-ea"/>
                <a:sym typeface="+mn-ea"/>
              </a:rPr>
              <a:t>从事农业为主的劳动者。</a:t>
            </a:r>
            <a:endParaRPr lang="zh-CN" altLang="en-US" sz="1600">
              <a:solidFill>
                <a:srgbClr val="44546A"/>
              </a:solidFill>
              <a:latin typeface="+mj-ea"/>
              <a:ea typeface="+mj-ea"/>
              <a:sym typeface="+mn-ea"/>
            </a:endParaRPr>
          </a:p>
        </p:txBody>
      </p:sp>
      <p:sp>
        <p:nvSpPr>
          <p:cNvPr id="6" name="线形标注 2(带边框和强调线) 5"/>
          <p:cNvSpPr/>
          <p:nvPr/>
        </p:nvSpPr>
        <p:spPr>
          <a:xfrm>
            <a:off x="4041775" y="3688715"/>
            <a:ext cx="7778115" cy="641985"/>
          </a:xfrm>
          <a:prstGeom prst="accentBorderCallout2">
            <a:avLst>
              <a:gd name="adj1" fmla="val 18750"/>
              <a:gd name="adj2" fmla="val -8333"/>
              <a:gd name="adj3" fmla="val 26348"/>
              <a:gd name="adj4" fmla="val -11821"/>
              <a:gd name="adj5" fmla="val 18176"/>
              <a:gd name="adj6" fmla="val -1740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进城务工人员：</a:t>
            </a:r>
            <a:r>
              <a:rPr lang="zh-CN" altLang="en-US" sz="1600">
                <a:solidFill>
                  <a:srgbClr val="44546A"/>
                </a:solidFill>
                <a:latin typeface="+mj-ea"/>
                <a:ea typeface="+mj-ea"/>
                <a:sym typeface="+mn-ea"/>
              </a:rPr>
              <a:t>户籍登记在乡村，进入城镇从事技术含量较低的体力劳动，且工资待遇较低的人员（含农村劳动力转移培训人员）。</a:t>
            </a:r>
            <a:endParaRPr lang="zh-CN" altLang="en-US" sz="1600">
              <a:solidFill>
                <a:srgbClr val="44546A"/>
              </a:solidFill>
              <a:latin typeface="+mj-ea"/>
              <a:ea typeface="+mj-ea"/>
              <a:sym typeface="+mn-ea"/>
            </a:endParaRPr>
          </a:p>
        </p:txBody>
      </p:sp>
      <p:sp>
        <p:nvSpPr>
          <p:cNvPr id="7" name="线形标注 2(带边框和强调线) 6"/>
          <p:cNvSpPr/>
          <p:nvPr/>
        </p:nvSpPr>
        <p:spPr>
          <a:xfrm>
            <a:off x="4041775" y="4398010"/>
            <a:ext cx="7778115" cy="429260"/>
          </a:xfrm>
          <a:prstGeom prst="accentBorderCallout2">
            <a:avLst>
              <a:gd name="adj1" fmla="val 18750"/>
              <a:gd name="adj2" fmla="val -8333"/>
              <a:gd name="adj3" fmla="val -20857"/>
              <a:gd name="adj4" fmla="val -12082"/>
              <a:gd name="adj5" fmla="val -37721"/>
              <a:gd name="adj6" fmla="val -1527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学生：</a:t>
            </a:r>
            <a:r>
              <a:rPr lang="zh-CN" altLang="en-US" sz="1600">
                <a:solidFill>
                  <a:srgbClr val="44546A"/>
                </a:solidFill>
                <a:latin typeface="+mj-ea"/>
                <a:ea typeface="+mj-ea"/>
                <a:sym typeface="+mn-ea"/>
              </a:rPr>
              <a:t>参加文化、艺术、体育、知识普及等兴趣培训的学生、儿童。</a:t>
            </a:r>
            <a:endParaRPr lang="zh-CN" altLang="en-US" sz="1600">
              <a:solidFill>
                <a:srgbClr val="44546A"/>
              </a:solidFill>
              <a:latin typeface="+mj-ea"/>
              <a:ea typeface="+mj-ea"/>
              <a:sym typeface="+mn-ea"/>
            </a:endParaRPr>
          </a:p>
        </p:txBody>
      </p:sp>
      <p:sp>
        <p:nvSpPr>
          <p:cNvPr id="8" name="线形标注 2(带边框和强调线) 7"/>
          <p:cNvSpPr/>
          <p:nvPr/>
        </p:nvSpPr>
        <p:spPr>
          <a:xfrm>
            <a:off x="4042410" y="4894580"/>
            <a:ext cx="7778115" cy="429260"/>
          </a:xfrm>
          <a:prstGeom prst="accentBorderCallout2">
            <a:avLst>
              <a:gd name="adj1" fmla="val 18750"/>
              <a:gd name="adj2" fmla="val -8333"/>
              <a:gd name="adj3" fmla="val 443"/>
              <a:gd name="adj4" fmla="val -11690"/>
              <a:gd name="adj5" fmla="val -71005"/>
              <a:gd name="adj6" fmla="val -1559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sz="1600" b="1">
                <a:solidFill>
                  <a:srgbClr val="044AFA"/>
                </a:solidFill>
                <a:latin typeface="+mj-ea"/>
                <a:ea typeface="+mj-ea"/>
                <a:sym typeface="+mn-ea"/>
              </a:rPr>
              <a:t>老年人：</a:t>
            </a:r>
            <a:r>
              <a:rPr lang="zh-CN" altLang="en-US" sz="1600">
                <a:solidFill>
                  <a:srgbClr val="44546A"/>
                </a:solidFill>
                <a:latin typeface="+mj-ea"/>
                <a:ea typeface="+mj-ea"/>
                <a:sym typeface="+mn-ea"/>
              </a:rPr>
              <a:t>已经离退休人员。</a:t>
            </a:r>
            <a:endParaRPr lang="zh-CN" altLang="en-US" sz="1600">
              <a:solidFill>
                <a:srgbClr val="44546A"/>
              </a:solidFill>
              <a:latin typeface="+mj-ea"/>
              <a:ea typeface="+mj-ea"/>
              <a:sym typeface="+mn-ea"/>
            </a:endParaRPr>
          </a:p>
        </p:txBody>
      </p:sp>
      <p:sp>
        <p:nvSpPr>
          <p:cNvPr id="9" name="圆角矩形 8"/>
          <p:cNvSpPr/>
          <p:nvPr/>
        </p:nvSpPr>
        <p:spPr>
          <a:xfrm>
            <a:off x="4041775" y="5542280"/>
            <a:ext cx="7686675"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本表不包括中等职业学校举办的培训。</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2" grpId="0" bldLvl="0" animBg="1"/>
      <p:bldP spid="2" grpId="1" animBg="1"/>
      <p:bldP spid="3" grpId="0" bldLvl="0" animBg="1"/>
      <p:bldP spid="3" grpId="1" animBg="1"/>
      <p:bldP spid="5" grpId="0" bldLvl="0" animBg="1"/>
      <p:bldP spid="5" grpId="1" animBg="1"/>
      <p:bldP spid="6" grpId="0" bldLvl="0" animBg="1"/>
      <p:bldP spid="6" grpId="1" animBg="1"/>
      <p:bldP spid="7" grpId="0" bldLvl="0" animBg="1"/>
      <p:bldP spid="7" grpId="1" animBg="1"/>
      <p:bldP spid="8" grpId="0" bldLvl="0" animBg="1"/>
      <p:bldP spid="8" grpId="1" animBg="1"/>
      <p:bldP spid="9" grpId="0" bldLvl="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7284 </a:t>
            </a:r>
            <a:r>
              <a:rPr sz="2400" b="1" dirty="0">
                <a:solidFill>
                  <a:schemeClr val="tx2"/>
                </a:solidFill>
                <a:latin typeface="+mj-ea"/>
                <a:ea typeface="+mj-ea"/>
                <a:cs typeface="+mj-ea"/>
                <a:sym typeface="+mn-ea"/>
              </a:rPr>
              <a:t>职业技术培训机构资产情况（县级）</a:t>
            </a:r>
            <a:endParaRPr sz="2400" b="1" dirty="0">
              <a:solidFill>
                <a:schemeClr val="tx2"/>
              </a:solidFill>
              <a:latin typeface="+mj-ea"/>
              <a:ea typeface="+mj-ea"/>
              <a:cs typeface="+mj-ea"/>
              <a:sym typeface="+mn-ea"/>
            </a:endParaRPr>
          </a:p>
        </p:txBody>
      </p:sp>
      <p:pic>
        <p:nvPicPr>
          <p:cNvPr id="10" name="图片 9"/>
          <p:cNvPicPr>
            <a:picLocks noChangeAspect="1"/>
          </p:cNvPicPr>
          <p:nvPr/>
        </p:nvPicPr>
        <p:blipFill>
          <a:blip r:embed="rId4"/>
          <a:stretch>
            <a:fillRect/>
          </a:stretch>
        </p:blipFill>
        <p:spPr>
          <a:xfrm>
            <a:off x="370840" y="1317625"/>
            <a:ext cx="6978015" cy="5274945"/>
          </a:xfrm>
          <a:prstGeom prst="rect">
            <a:avLst/>
          </a:prstGeom>
          <a:ln>
            <a:solidFill>
              <a:srgbClr val="44546A"/>
            </a:solidFill>
          </a:ln>
          <a:effectLst>
            <a:outerShdw blurRad="50800" dist="38100" dir="2700000" algn="tl" rotWithShape="0">
              <a:prstClr val="black">
                <a:alpha val="40000"/>
              </a:prstClr>
            </a:outerShdw>
          </a:effectLst>
        </p:spPr>
      </p:pic>
      <p:sp>
        <p:nvSpPr>
          <p:cNvPr id="14" name="线形标注 2(带边框和强调线) 13"/>
          <p:cNvSpPr/>
          <p:nvPr/>
        </p:nvSpPr>
        <p:spPr>
          <a:xfrm>
            <a:off x="4133187" y="3646986"/>
            <a:ext cx="7686675" cy="857885"/>
          </a:xfrm>
          <a:prstGeom prst="accentBorderCallout2">
            <a:avLst>
              <a:gd name="adj1" fmla="val 18750"/>
              <a:gd name="adj2" fmla="val -8333"/>
              <a:gd name="adj3" fmla="val -8956"/>
              <a:gd name="adj4" fmla="val -13002"/>
              <a:gd name="adj5" fmla="val -62620"/>
              <a:gd name="adj6" fmla="val -194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占地面积</a:t>
            </a:r>
            <a:r>
              <a:rPr lang="zh-CN" altLang="en-US" b="1">
                <a:solidFill>
                  <a:srgbClr val="044AFA"/>
                </a:solidFill>
                <a:latin typeface="+mj-ea"/>
                <a:ea typeface="+mj-ea"/>
                <a:sym typeface="+mn-ea"/>
              </a:rPr>
              <a:t>：</a:t>
            </a:r>
            <a:r>
              <a:rPr lang="zh-CN" altLang="en-US">
                <a:solidFill>
                  <a:srgbClr val="44546A"/>
                </a:solidFill>
                <a:latin typeface="+mj-ea"/>
                <a:ea typeface="+mj-ea"/>
                <a:sym typeface="+mn-ea"/>
              </a:rPr>
              <a:t>学校具有国家颁发的土地使用权证所占用的土地面积。不包括农场、林场的占地面积。</a:t>
            </a:r>
            <a:endParaRPr lang="zh-CN" altLang="en-US">
              <a:solidFill>
                <a:srgbClr val="44546A"/>
              </a:solidFill>
              <a:latin typeface="+mj-ea"/>
              <a:ea typeface="+mj-ea"/>
              <a:sym typeface="+mn-ea"/>
            </a:endParaRPr>
          </a:p>
        </p:txBody>
      </p:sp>
      <p:sp>
        <p:nvSpPr>
          <p:cNvPr id="2" name="线形标注 2(带边框和强调线) 1"/>
          <p:cNvSpPr/>
          <p:nvPr/>
        </p:nvSpPr>
        <p:spPr>
          <a:xfrm>
            <a:off x="4133215" y="4002405"/>
            <a:ext cx="7686675" cy="395605"/>
          </a:xfrm>
          <a:prstGeom prst="accentBorderCallout2">
            <a:avLst>
              <a:gd name="adj1" fmla="val 18750"/>
              <a:gd name="adj2" fmla="val -8333"/>
              <a:gd name="adj3" fmla="val -73194"/>
              <a:gd name="adj4" fmla="val -12870"/>
              <a:gd name="adj5" fmla="val -239004"/>
              <a:gd name="adj6" fmla="val 2499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图书</a:t>
            </a:r>
            <a:r>
              <a:rPr lang="zh-CN" altLang="en-US" b="1">
                <a:solidFill>
                  <a:srgbClr val="044AFA"/>
                </a:solidFill>
                <a:latin typeface="+mj-ea"/>
                <a:ea typeface="+mj-ea"/>
                <a:sym typeface="+mn-ea"/>
              </a:rPr>
              <a:t>：</a:t>
            </a:r>
            <a:r>
              <a:rPr lang="zh-CN" altLang="en-US">
                <a:solidFill>
                  <a:srgbClr val="44546A"/>
                </a:solidFill>
                <a:latin typeface="+mj-ea"/>
                <a:ea typeface="+mj-ea"/>
                <a:sym typeface="+mn-ea"/>
              </a:rPr>
              <a:t>学校图书馆及资料室拥有的正式出版书籍。</a:t>
            </a:r>
            <a:endParaRPr lang="zh-CN" altLang="en-US">
              <a:solidFill>
                <a:srgbClr val="44546A"/>
              </a:solidFill>
              <a:latin typeface="+mj-ea"/>
              <a:ea typeface="+mj-ea"/>
              <a:sym typeface="+mn-ea"/>
            </a:endParaRPr>
          </a:p>
        </p:txBody>
      </p:sp>
      <p:sp>
        <p:nvSpPr>
          <p:cNvPr id="3" name="线形标注 2(带边框和强调线) 2"/>
          <p:cNvSpPr/>
          <p:nvPr/>
        </p:nvSpPr>
        <p:spPr>
          <a:xfrm>
            <a:off x="4133215" y="3714407"/>
            <a:ext cx="7686675" cy="971550"/>
          </a:xfrm>
          <a:prstGeom prst="accentBorderCallout2">
            <a:avLst>
              <a:gd name="adj1" fmla="val 18750"/>
              <a:gd name="adj2" fmla="val -8333"/>
              <a:gd name="adj3" fmla="val 117843"/>
              <a:gd name="adj4" fmla="val -16811"/>
              <a:gd name="adj5" fmla="val 214705"/>
              <a:gd name="adj6" fmla="val -456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网络多媒体教室</a:t>
            </a:r>
            <a:r>
              <a:rPr lang="zh-CN" altLang="en-US" b="1">
                <a:solidFill>
                  <a:srgbClr val="044AFA"/>
                </a:solidFill>
                <a:latin typeface="+mj-ea"/>
                <a:ea typeface="+mj-ea"/>
                <a:sym typeface="+mn-ea"/>
              </a:rPr>
              <a:t>：</a:t>
            </a:r>
            <a:r>
              <a:rPr lang="zh-CN" altLang="en-US">
                <a:solidFill>
                  <a:srgbClr val="44546A"/>
                </a:solidFill>
                <a:latin typeface="+mj-ea"/>
                <a:ea typeface="+mj-ea"/>
                <a:sym typeface="+mn-ea"/>
              </a:rPr>
              <a:t>接入互联网或校园网、并可实现数字教育资源等多媒体教学内容向全体学生展示功能的教室。可为专用教室，也可在普通教室中配置相关设备实现相关功能。</a:t>
            </a:r>
            <a:endParaRPr lang="zh-CN" altLang="en-US">
              <a:solidFill>
                <a:srgbClr val="44546A"/>
              </a:solidFill>
              <a:latin typeface="+mj-ea"/>
              <a:ea typeface="+mj-ea"/>
              <a:sym typeface="+mn-ea"/>
            </a:endParaRPr>
          </a:p>
        </p:txBody>
      </p:sp>
      <p:sp>
        <p:nvSpPr>
          <p:cNvPr id="6" name="线形标注 2(带边框和强调线) 5"/>
          <p:cNvSpPr/>
          <p:nvPr/>
        </p:nvSpPr>
        <p:spPr>
          <a:xfrm>
            <a:off x="4133215" y="3714443"/>
            <a:ext cx="7686675" cy="1248410"/>
          </a:xfrm>
          <a:prstGeom prst="accentBorderCallout2">
            <a:avLst>
              <a:gd name="adj1" fmla="val 18750"/>
              <a:gd name="adj2" fmla="val -8333"/>
              <a:gd name="adj3" fmla="val 98372"/>
              <a:gd name="adj4" fmla="val -13531"/>
              <a:gd name="adj5" fmla="val 164852"/>
              <a:gd name="adj6" fmla="val 726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固定资产总值</a:t>
            </a:r>
            <a:r>
              <a:rPr lang="zh-CN" altLang="en-US" b="1">
                <a:solidFill>
                  <a:srgbClr val="044AFA"/>
                </a:solidFill>
                <a:latin typeface="+mj-ea"/>
                <a:ea typeface="+mj-ea"/>
                <a:sym typeface="+mn-ea"/>
              </a:rPr>
              <a:t>：</a:t>
            </a:r>
            <a:r>
              <a:rPr lang="zh-CN" altLang="en-US">
                <a:solidFill>
                  <a:srgbClr val="44546A"/>
                </a:solidFill>
                <a:latin typeface="+mj-ea"/>
                <a:ea typeface="+mj-ea"/>
                <a:sym typeface="+mn-ea"/>
              </a:rPr>
              <a:t>是指使用期限超过一年，单位价值在1000元以上，并在使用过程中基本保持原有物质形态的资产总值。单位价值虽未达到规定标准，但是耐用时间在一年以上的大批同类物资，作为固定资产管理。根据财会制度填写固定资产账面原值。</a:t>
            </a:r>
            <a:endParaRPr lang="zh-CN" altLang="en-US">
              <a:solidFill>
                <a:srgbClr val="44546A"/>
              </a:solidFill>
              <a:latin typeface="+mj-ea"/>
              <a:ea typeface="+mj-ea"/>
              <a:sym typeface="+mn-ea"/>
            </a:endParaRPr>
          </a:p>
        </p:txBody>
      </p:sp>
      <p:sp>
        <p:nvSpPr>
          <p:cNvPr id="7" name="线形标注 2(带边框和强调线) 6"/>
          <p:cNvSpPr/>
          <p:nvPr/>
        </p:nvSpPr>
        <p:spPr>
          <a:xfrm>
            <a:off x="4133215" y="3883841"/>
            <a:ext cx="7686675" cy="621030"/>
          </a:xfrm>
          <a:prstGeom prst="accentBorderCallout2">
            <a:avLst>
              <a:gd name="adj1" fmla="val 18750"/>
              <a:gd name="adj2" fmla="val -8333"/>
              <a:gd name="adj3" fmla="val 127300"/>
              <a:gd name="adj4" fmla="val -17472"/>
              <a:gd name="adj5" fmla="val 269427"/>
              <a:gd name="adj6" fmla="val 2328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教学、实习仪器设备资产值</a:t>
            </a:r>
            <a:r>
              <a:rPr lang="zh-CN" altLang="en-US" b="1">
                <a:solidFill>
                  <a:srgbClr val="044AFA"/>
                </a:solidFill>
                <a:latin typeface="+mj-ea"/>
                <a:ea typeface="+mj-ea"/>
                <a:sym typeface="+mn-ea"/>
              </a:rPr>
              <a:t>：</a:t>
            </a:r>
            <a:r>
              <a:rPr lang="zh-CN" altLang="en-US">
                <a:solidFill>
                  <a:srgbClr val="44546A"/>
                </a:solidFill>
                <a:latin typeface="+mj-ea"/>
                <a:ea typeface="+mj-ea"/>
                <a:sym typeface="+mn-ea"/>
              </a:rPr>
              <a:t>学校固定资产中用于教学、实验、实习等仪器设备的资产值。</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4" grpId="2" bldLvl="0" animBg="1"/>
      <p:bldP spid="2" grpId="0" bldLvl="0" animBg="1"/>
      <p:bldP spid="2" grpId="1" animBg="1"/>
      <p:bldP spid="2" grpId="2" bldLvl="0" animBg="1"/>
      <p:bldP spid="3" grpId="0" bldLvl="0" animBg="1"/>
      <p:bldP spid="3" grpId="1" animBg="1"/>
      <p:bldP spid="3" grpId="2" bldLvl="0" animBg="1"/>
      <p:bldP spid="6" grpId="0" bldLvl="0" animBg="1"/>
      <p:bldP spid="6" grpId="1" animBg="1"/>
      <p:bldP spid="6" grpId="2" bldLvl="0" animBg="1"/>
      <p:bldP spid="7" grpId="0" bldLvl="0" animBg="1"/>
      <p:bldP spid="7" grpId="1"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7385 </a:t>
            </a:r>
            <a:r>
              <a:rPr sz="2400" b="1" dirty="0">
                <a:solidFill>
                  <a:schemeClr val="tx2"/>
                </a:solidFill>
                <a:latin typeface="+mj-ea"/>
                <a:ea typeface="+mj-ea"/>
                <a:cs typeface="+mj-ea"/>
                <a:sym typeface="+mn-ea"/>
              </a:rPr>
              <a:t>高等教育学校招生考试考生报名来源情况（省级）</a:t>
            </a:r>
            <a:endParaRPr sz="2400" b="1" dirty="0">
              <a:solidFill>
                <a:schemeClr val="tx2"/>
              </a:solidFill>
              <a:latin typeface="+mj-ea"/>
              <a:ea typeface="+mj-ea"/>
              <a:cs typeface="+mj-ea"/>
              <a:sym typeface="+mn-ea"/>
            </a:endParaRPr>
          </a:p>
        </p:txBody>
      </p:sp>
      <p:pic>
        <p:nvPicPr>
          <p:cNvPr id="5" name="图片 4"/>
          <p:cNvPicPr>
            <a:picLocks noChangeAspect="1"/>
          </p:cNvPicPr>
          <p:nvPr/>
        </p:nvPicPr>
        <p:blipFill>
          <a:blip r:embed="rId4"/>
          <a:stretch>
            <a:fillRect/>
          </a:stretch>
        </p:blipFill>
        <p:spPr>
          <a:xfrm>
            <a:off x="554990" y="1294765"/>
            <a:ext cx="6191250" cy="5147945"/>
          </a:xfrm>
          <a:prstGeom prst="rect">
            <a:avLst/>
          </a:prstGeom>
          <a:ln>
            <a:solidFill>
              <a:srgbClr val="44546A"/>
            </a:solidFill>
          </a:ln>
          <a:effectLst>
            <a:outerShdw blurRad="50800" dist="38100" dir="2700000" algn="tl" rotWithShape="0">
              <a:prstClr val="black">
                <a:alpha val="40000"/>
              </a:prstClr>
            </a:outerShdw>
          </a:effectLst>
        </p:spPr>
      </p:pic>
      <p:sp>
        <p:nvSpPr>
          <p:cNvPr id="9" name="圆角矩形 8"/>
          <p:cNvSpPr/>
          <p:nvPr/>
        </p:nvSpPr>
        <p:spPr>
          <a:xfrm>
            <a:off x="3488690" y="2465705"/>
            <a:ext cx="8331200"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考生报名人数</a:t>
            </a:r>
            <a:r>
              <a:rPr lang="zh-CN" altLang="en-US">
                <a:solidFill>
                  <a:srgbClr val="44546A"/>
                </a:solidFill>
                <a:latin typeface="+mj-ea"/>
                <a:ea typeface="+mj-ea"/>
                <a:sym typeface="+mn-ea"/>
              </a:rPr>
              <a:t>是指，截止本年5月31日本省（区、市）的高校招生考试报名人数。</a:t>
            </a:r>
            <a:endParaRPr lang="zh-CN" altLang="en-US">
              <a:solidFill>
                <a:srgbClr val="44546A"/>
              </a:solidFill>
              <a:latin typeface="+mj-ea"/>
              <a:ea typeface="+mj-ea"/>
              <a:sym typeface="+mn-ea"/>
            </a:endParaRPr>
          </a:p>
        </p:txBody>
      </p:sp>
      <p:sp>
        <p:nvSpPr>
          <p:cNvPr id="12" name="圆角矩形 11"/>
          <p:cNvSpPr/>
          <p:nvPr/>
        </p:nvSpPr>
        <p:spPr>
          <a:xfrm>
            <a:off x="3488690" y="3086100"/>
            <a:ext cx="8331200"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考生报名人数不能重复计算，不含专升本数据。</a:t>
            </a:r>
            <a:endParaRPr lang="zh-CN" altLang="en-US">
              <a:solidFill>
                <a:srgbClr val="44546A"/>
              </a:solidFill>
              <a:latin typeface="+mj-ea"/>
              <a:ea typeface="+mj-ea"/>
              <a:sym typeface="+mn-ea"/>
            </a:endParaRPr>
          </a:p>
        </p:txBody>
      </p:sp>
      <p:sp>
        <p:nvSpPr>
          <p:cNvPr id="13" name="圆角矩形 12"/>
          <p:cNvSpPr/>
          <p:nvPr/>
        </p:nvSpPr>
        <p:spPr>
          <a:xfrm>
            <a:off x="3488690" y="3706495"/>
            <a:ext cx="8331200"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其他填报具有高级中等教育学校同等学历和其他学历的学生。</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8386 </a:t>
            </a:r>
            <a:r>
              <a:rPr sz="2400" b="1" dirty="0">
                <a:solidFill>
                  <a:schemeClr val="tx2"/>
                </a:solidFill>
                <a:latin typeface="+mj-ea"/>
                <a:ea typeface="+mj-ea"/>
                <a:cs typeface="+mj-ea"/>
                <a:sym typeface="+mn-ea"/>
              </a:rPr>
              <a:t>高等教育学校校园占地情况统计调查表（台账）</a:t>
            </a:r>
            <a:endParaRPr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554990" y="1317625"/>
            <a:ext cx="8376285" cy="4959350"/>
          </a:xfrm>
          <a:prstGeom prst="rect">
            <a:avLst/>
          </a:prstGeom>
          <a:ln>
            <a:solidFill>
              <a:srgbClr val="44546A"/>
            </a:solidFill>
          </a:ln>
          <a:effectLst>
            <a:outerShdw blurRad="50800" dist="38100" dir="2700000" algn="tl" rotWithShape="0">
              <a:prstClr val="black">
                <a:alpha val="40000"/>
              </a:prstClr>
            </a:outerShdw>
          </a:effectLst>
        </p:spPr>
      </p:pic>
      <p:sp>
        <p:nvSpPr>
          <p:cNvPr id="9" name="圆角矩形 8"/>
          <p:cNvSpPr/>
          <p:nvPr/>
        </p:nvSpPr>
        <p:spPr>
          <a:xfrm>
            <a:off x="3040380" y="2566035"/>
            <a:ext cx="8702675" cy="34290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办学点名称</a:t>
            </a:r>
            <a:r>
              <a:rPr lang="zh-CN" altLang="en-US" sz="1600">
                <a:solidFill>
                  <a:srgbClr val="44546A"/>
                </a:solidFill>
                <a:latin typeface="+mj-ea"/>
                <a:ea typeface="+mj-ea"/>
                <a:sym typeface="+mn-ea"/>
              </a:rPr>
              <a:t>由学校（机构）代码信息系统导入。一般应使用教育主管部门批复的名称。</a:t>
            </a:r>
            <a:endParaRPr lang="zh-CN" altLang="en-US" sz="1600">
              <a:solidFill>
                <a:srgbClr val="44546A"/>
              </a:solidFill>
              <a:latin typeface="+mj-ea"/>
              <a:ea typeface="+mj-ea"/>
              <a:sym typeface="+mn-ea"/>
            </a:endParaRPr>
          </a:p>
        </p:txBody>
      </p:sp>
      <p:sp>
        <p:nvSpPr>
          <p:cNvPr id="12" name="圆角矩形 11"/>
          <p:cNvSpPr/>
          <p:nvPr/>
        </p:nvSpPr>
        <p:spPr>
          <a:xfrm>
            <a:off x="3040380" y="2999740"/>
            <a:ext cx="8702675" cy="38290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a:solidFill>
                  <a:srgbClr val="44546A"/>
                </a:solidFill>
                <a:latin typeface="+mj-ea"/>
                <a:ea typeface="+mj-ea"/>
                <a:sym typeface="+mn-ea"/>
              </a:rPr>
              <a:t>当某个办学点有多个土地使用权证时，将所有土地使用权证号列出。</a:t>
            </a:r>
            <a:endParaRPr lang="zh-CN" altLang="en-US" sz="1600">
              <a:solidFill>
                <a:srgbClr val="44546A"/>
              </a:solidFill>
              <a:latin typeface="+mj-ea"/>
              <a:ea typeface="+mj-ea"/>
              <a:sym typeface="+mn-ea"/>
            </a:endParaRPr>
          </a:p>
        </p:txBody>
      </p:sp>
      <p:sp>
        <p:nvSpPr>
          <p:cNvPr id="13" name="圆角矩形 12"/>
          <p:cNvSpPr/>
          <p:nvPr/>
        </p:nvSpPr>
        <p:spPr>
          <a:xfrm>
            <a:off x="3040380" y="3473450"/>
            <a:ext cx="8702675" cy="59245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学校产权占地面积中未取得国有土地使用证</a:t>
            </a:r>
            <a:r>
              <a:rPr lang="zh-CN" altLang="en-US" sz="1600">
                <a:solidFill>
                  <a:srgbClr val="44546A"/>
                </a:solidFill>
                <a:latin typeface="+mj-ea"/>
                <a:ea typeface="+mj-ea"/>
                <a:sym typeface="+mn-ea"/>
              </a:rPr>
              <a:t>是指高校土地已购置，由于各种原因造成未取得国有土地使用证，但经主管部门确认学校可永久使用的土地。</a:t>
            </a:r>
            <a:endParaRPr lang="zh-CN" altLang="en-US" sz="1600">
              <a:solidFill>
                <a:srgbClr val="44546A"/>
              </a:solidFill>
              <a:latin typeface="+mj-ea"/>
              <a:ea typeface="+mj-ea"/>
              <a:sym typeface="+mn-ea"/>
            </a:endParaRPr>
          </a:p>
        </p:txBody>
      </p:sp>
      <p:sp>
        <p:nvSpPr>
          <p:cNvPr id="3" name="圆角矩形 2"/>
          <p:cNvSpPr/>
          <p:nvPr/>
        </p:nvSpPr>
        <p:spPr>
          <a:xfrm>
            <a:off x="3040380" y="4156710"/>
            <a:ext cx="8702675" cy="54292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非学校产权独立使用中未取得国有土地使用证</a:t>
            </a:r>
            <a:r>
              <a:rPr lang="zh-CN" altLang="en-US" sz="1600">
                <a:solidFill>
                  <a:srgbClr val="44546A"/>
                </a:solidFill>
                <a:latin typeface="+mj-ea"/>
                <a:ea typeface="+mj-ea"/>
                <a:sym typeface="+mn-ea"/>
              </a:rPr>
              <a:t>是指土地已购置，但尚未取得国有土地使用证的占地面积。</a:t>
            </a:r>
            <a:endParaRPr lang="zh-CN" altLang="en-US" sz="1600">
              <a:solidFill>
                <a:srgbClr val="44546A"/>
              </a:solidFill>
              <a:latin typeface="+mj-ea"/>
              <a:ea typeface="+mj-ea"/>
              <a:sym typeface="+mn-ea"/>
            </a:endParaRPr>
          </a:p>
        </p:txBody>
      </p:sp>
      <p:sp>
        <p:nvSpPr>
          <p:cNvPr id="5" name="圆角矩形 4"/>
          <p:cNvSpPr/>
          <p:nvPr/>
        </p:nvSpPr>
        <p:spPr>
          <a:xfrm>
            <a:off x="2963545" y="6123940"/>
            <a:ext cx="8702675" cy="59372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专门实习用地</a:t>
            </a:r>
            <a:r>
              <a:rPr lang="zh-CN" altLang="en-US" sz="1600">
                <a:solidFill>
                  <a:srgbClr val="44546A"/>
                </a:solidFill>
                <a:latin typeface="+mj-ea"/>
                <a:ea typeface="+mj-ea"/>
                <a:sym typeface="+mn-ea"/>
              </a:rPr>
              <a:t>是指独立于主校区和分校区外，有学校产权的农场、林场、牧场、渔场、树木园、生物实习园等各种专门实习用地。</a:t>
            </a:r>
            <a:endParaRPr lang="zh-CN" altLang="en-US" sz="160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13" grpId="0" bldLvl="0" animBg="1"/>
      <p:bldP spid="3" grpId="0" bldLvl="0" animBg="1"/>
      <p:bldP spid="5" grpId="0" bldLvl="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8387 </a:t>
            </a:r>
            <a:r>
              <a:rPr sz="2400" b="1" dirty="0">
                <a:solidFill>
                  <a:schemeClr val="tx2"/>
                </a:solidFill>
                <a:latin typeface="+mj-ea"/>
                <a:ea typeface="+mj-ea"/>
                <a:cs typeface="+mj-ea"/>
                <a:sym typeface="+mn-ea"/>
              </a:rPr>
              <a:t>高等教育学校（职业、成人）校舍功能明细统计调查表（台账）</a:t>
            </a:r>
            <a:endParaRPr sz="2400" b="1" dirty="0">
              <a:solidFill>
                <a:schemeClr val="tx2"/>
              </a:solidFill>
              <a:latin typeface="+mj-ea"/>
              <a:ea typeface="+mj-ea"/>
              <a:cs typeface="+mj-ea"/>
              <a:sym typeface="+mn-ea"/>
            </a:endParaRPr>
          </a:p>
        </p:txBody>
      </p:sp>
      <p:pic>
        <p:nvPicPr>
          <p:cNvPr id="6" name="图片 5"/>
          <p:cNvPicPr>
            <a:picLocks noChangeAspect="1"/>
          </p:cNvPicPr>
          <p:nvPr/>
        </p:nvPicPr>
        <p:blipFill>
          <a:blip r:embed="rId4"/>
          <a:stretch>
            <a:fillRect/>
          </a:stretch>
        </p:blipFill>
        <p:spPr>
          <a:xfrm>
            <a:off x="554990" y="1317625"/>
            <a:ext cx="6603365" cy="5368925"/>
          </a:xfrm>
          <a:prstGeom prst="rect">
            <a:avLst/>
          </a:prstGeom>
          <a:ln>
            <a:solidFill>
              <a:srgbClr val="44546A"/>
            </a:solidFill>
          </a:ln>
          <a:effectLst>
            <a:outerShdw blurRad="50800" dist="38100" dir="2700000" algn="tl" rotWithShape="0">
              <a:prstClr val="black">
                <a:alpha val="40000"/>
              </a:prstClr>
            </a:outerShdw>
          </a:effectLst>
        </p:spPr>
      </p:pic>
      <p:pic>
        <p:nvPicPr>
          <p:cNvPr id="7" name="图片 6"/>
          <p:cNvPicPr>
            <a:picLocks noChangeAspect="1"/>
          </p:cNvPicPr>
          <p:nvPr/>
        </p:nvPicPr>
        <p:blipFill>
          <a:blip r:embed="rId5"/>
          <a:stretch>
            <a:fillRect/>
          </a:stretch>
        </p:blipFill>
        <p:spPr>
          <a:xfrm>
            <a:off x="2254250" y="3579495"/>
            <a:ext cx="6791325" cy="2847975"/>
          </a:xfrm>
          <a:prstGeom prst="rect">
            <a:avLst/>
          </a:prstGeom>
          <a:ln>
            <a:solidFill>
              <a:srgbClr val="44546A"/>
            </a:solidFill>
          </a:ln>
          <a:effectLst>
            <a:outerShdw blurRad="50800" dist="38100" dir="2700000" algn="tl" rotWithShape="0">
              <a:prstClr val="black">
                <a:alpha val="40000"/>
              </a:prstClr>
            </a:outerShdw>
          </a:effectLst>
        </p:spPr>
      </p:pic>
      <p:sp>
        <p:nvSpPr>
          <p:cNvPr id="9" name="圆角矩形 8"/>
          <p:cNvSpPr/>
          <p:nvPr/>
        </p:nvSpPr>
        <p:spPr>
          <a:xfrm>
            <a:off x="3117215" y="1583055"/>
            <a:ext cx="8702675" cy="43434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建筑物名称</a:t>
            </a:r>
            <a:r>
              <a:rPr lang="zh-CN" altLang="en-US" sz="1600">
                <a:solidFill>
                  <a:srgbClr val="44546A"/>
                </a:solidFill>
                <a:latin typeface="+mj-ea"/>
                <a:ea typeface="+mj-ea"/>
                <a:sym typeface="+mn-ea"/>
              </a:rPr>
              <a:t>以固定资产登记名称填写；正在施工的建筑名称应与基建投资计划一致。</a:t>
            </a:r>
            <a:endParaRPr lang="zh-CN" altLang="en-US" sz="1600">
              <a:solidFill>
                <a:srgbClr val="44546A"/>
              </a:solidFill>
              <a:latin typeface="+mj-ea"/>
              <a:ea typeface="+mj-ea"/>
              <a:sym typeface="+mn-ea"/>
            </a:endParaRPr>
          </a:p>
        </p:txBody>
      </p:sp>
      <p:sp>
        <p:nvSpPr>
          <p:cNvPr id="12" name="圆角矩形 11"/>
          <p:cNvSpPr/>
          <p:nvPr/>
        </p:nvSpPr>
        <p:spPr>
          <a:xfrm>
            <a:off x="3056890" y="4322445"/>
            <a:ext cx="8702675" cy="84836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编号：</a:t>
            </a:r>
            <a:r>
              <a:rPr lang="zh-CN" altLang="en-US" sz="1600">
                <a:solidFill>
                  <a:srgbClr val="44546A"/>
                </a:solidFill>
                <a:latin typeface="+mj-ea"/>
                <a:ea typeface="+mj-ea"/>
                <a:sym typeface="+mn-ea"/>
              </a:rPr>
              <a:t>以栋为单位填报；学校产权校舍，编号以‘10001-19999’为序；正在施工的校舍，编号以‘3XXXX’编号，XXXX编号应承接产权校舍编号的后四位。例如：产权校舍编号编至“10385”，正在施工的校舍编号应从“30386”编起。</a:t>
            </a:r>
            <a:endParaRPr lang="zh-CN" altLang="en-US" sz="1600">
              <a:solidFill>
                <a:srgbClr val="44546A"/>
              </a:solidFill>
              <a:latin typeface="+mj-ea"/>
              <a:ea typeface="+mj-ea"/>
              <a:sym typeface="+mn-ea"/>
            </a:endParaRPr>
          </a:p>
        </p:txBody>
      </p:sp>
      <p:sp>
        <p:nvSpPr>
          <p:cNvPr id="13" name="圆角矩形 12"/>
          <p:cNvSpPr/>
          <p:nvPr/>
        </p:nvSpPr>
        <p:spPr>
          <a:xfrm>
            <a:off x="3117215" y="3623945"/>
            <a:ext cx="8702675" cy="63373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证书号：</a:t>
            </a:r>
            <a:r>
              <a:rPr lang="zh-CN" altLang="en-US" sz="1600">
                <a:solidFill>
                  <a:srgbClr val="44546A"/>
                </a:solidFill>
                <a:latin typeface="+mj-ea"/>
                <a:ea typeface="+mj-ea"/>
                <a:sym typeface="+mn-ea"/>
              </a:rPr>
              <a:t>学校产权校舍，填写政府房产部门颁发的产权证号，没有产权证号的填写立项批复文件、竣工验收备案证书号或其他；正在施工校舍，填写施工许可证号。</a:t>
            </a:r>
            <a:endParaRPr lang="zh-CN" altLang="en-US" sz="1600">
              <a:solidFill>
                <a:srgbClr val="44546A"/>
              </a:solidFill>
              <a:latin typeface="+mj-ea"/>
              <a:ea typeface="+mj-ea"/>
              <a:sym typeface="+mn-ea"/>
            </a:endParaRPr>
          </a:p>
        </p:txBody>
      </p:sp>
      <p:sp>
        <p:nvSpPr>
          <p:cNvPr id="3" name="圆角矩形 2"/>
          <p:cNvSpPr/>
          <p:nvPr/>
        </p:nvSpPr>
        <p:spPr>
          <a:xfrm>
            <a:off x="3117215" y="2086610"/>
            <a:ext cx="8702675" cy="36258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建成年份：</a:t>
            </a:r>
            <a:r>
              <a:rPr lang="zh-CN" altLang="en-US" sz="1600">
                <a:solidFill>
                  <a:srgbClr val="44546A"/>
                </a:solidFill>
                <a:latin typeface="+mj-ea"/>
                <a:ea typeface="+mj-ea"/>
                <a:sym typeface="+mn-ea"/>
              </a:rPr>
              <a:t>竣工验收投入使用的年份，其中在建项目填写预计竣工年份。</a:t>
            </a:r>
            <a:endParaRPr lang="zh-CN" altLang="en-US" sz="1600">
              <a:solidFill>
                <a:srgbClr val="44546A"/>
              </a:solidFill>
              <a:latin typeface="+mj-ea"/>
              <a:ea typeface="+mj-ea"/>
              <a:sym typeface="+mn-ea"/>
            </a:endParaRPr>
          </a:p>
        </p:txBody>
      </p:sp>
      <p:sp>
        <p:nvSpPr>
          <p:cNvPr id="5" name="圆角矩形 4"/>
          <p:cNvSpPr/>
          <p:nvPr/>
        </p:nvSpPr>
        <p:spPr>
          <a:xfrm>
            <a:off x="3056890" y="5235575"/>
            <a:ext cx="8702675" cy="57340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使用面积系数（K）：</a:t>
            </a:r>
            <a:r>
              <a:rPr lang="zh-CN" altLang="en-US" sz="1600">
                <a:solidFill>
                  <a:srgbClr val="44546A"/>
                </a:solidFill>
                <a:latin typeface="+mj-ea"/>
                <a:ea typeface="+mj-ea"/>
                <a:sym typeface="+mn-ea"/>
              </a:rPr>
              <a:t>建筑物中使用面积与建筑面积之比，即使用面积/建筑面积；使用面积统计中，卫生间、设备间、值班室等配套功能面积应计入，地下室和人防面积不计入K值计算。</a:t>
            </a:r>
            <a:endParaRPr lang="zh-CN" altLang="en-US" sz="1600">
              <a:solidFill>
                <a:srgbClr val="44546A"/>
              </a:solidFill>
              <a:latin typeface="+mj-ea"/>
              <a:ea typeface="+mj-ea"/>
              <a:sym typeface="+mn-ea"/>
            </a:endParaRPr>
          </a:p>
        </p:txBody>
      </p:sp>
      <p:sp>
        <p:nvSpPr>
          <p:cNvPr id="2" name="矩形 1"/>
          <p:cNvSpPr/>
          <p:nvPr>
            <p:custDataLst>
              <p:tags r:id="rId6"/>
            </p:custDataLst>
          </p:nvPr>
        </p:nvSpPr>
        <p:spPr>
          <a:xfrm>
            <a:off x="3056890" y="5873750"/>
            <a:ext cx="8808085" cy="812800"/>
          </a:xfrm>
          <a:prstGeom prst="rect">
            <a:avLst/>
          </a:prstGeom>
          <a:solidFill>
            <a:srgbClr val="C9E7FF"/>
          </a:solidFill>
          <a:ln>
            <a:solidFill>
              <a:srgbClr val="44546A"/>
            </a:solidFill>
          </a:ln>
        </p:spPr>
        <p:style>
          <a:lnRef idx="3">
            <a:schemeClr val="accent1"/>
          </a:lnRef>
          <a:fillRef idx="0">
            <a:srgbClr val="FFFFFF"/>
          </a:fillRef>
          <a:effectRef idx="0">
            <a:srgbClr val="FFFFFF"/>
          </a:effectRef>
          <a:fontRef idx="minor">
            <a:schemeClr val="tx1"/>
          </a:fontRef>
        </p:style>
        <p:txBody>
          <a:bodyPr rtlCol="0" anchor="ctr"/>
          <a:p>
            <a:pPr marL="285750" indent="-285750" algn="l" fontAlgn="auto">
              <a:lnSpc>
                <a:spcPct val="120000"/>
              </a:lnSpc>
              <a:spcBef>
                <a:spcPts val="0"/>
              </a:spcBef>
              <a:buFont typeface="Arial" panose="020B0604020202020204" pitchFamily="34" charset="0"/>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XX学院（普通高校）、XX学院（普通高校）、XX大学YY学院（独立学院）、XX职业学院（高职）：</a:t>
            </a:r>
            <a:r>
              <a:rPr lang="zh-CN" altLang="en-US">
                <a:solidFill>
                  <a:srgbClr val="44546A"/>
                </a:solidFill>
                <a:latin typeface="微软雅黑" panose="020B0503020204020204" charset="-122"/>
                <a:ea typeface="微软雅黑" panose="020B0503020204020204" charset="-122"/>
                <a:cs typeface="微软雅黑" panose="020B0503020204020204" charset="-122"/>
              </a:rPr>
              <a:t>近</a:t>
            </a:r>
            <a:r>
              <a:rPr lang="en-US" altLang="zh-CN">
                <a:solidFill>
                  <a:srgbClr val="44546A"/>
                </a:solidFill>
                <a:latin typeface="微软雅黑" panose="020B0503020204020204" charset="-122"/>
                <a:ea typeface="微软雅黑" panose="020B0503020204020204" charset="-122"/>
                <a:cs typeface="微软雅黑" panose="020B0503020204020204" charset="-122"/>
              </a:rPr>
              <a:t>3</a:t>
            </a:r>
            <a:r>
              <a:rPr lang="zh-CN" altLang="en-US">
                <a:solidFill>
                  <a:srgbClr val="44546A"/>
                </a:solidFill>
                <a:latin typeface="微软雅黑" panose="020B0503020204020204" charset="-122"/>
                <a:ea typeface="微软雅黑" panose="020B0503020204020204" charset="-122"/>
                <a:cs typeface="微软雅黑" panose="020B0503020204020204" charset="-122"/>
              </a:rPr>
              <a:t>年所有校舍使用面积系数均为</a:t>
            </a:r>
            <a:r>
              <a:rPr lang="en-US" altLang="zh-CN">
                <a:solidFill>
                  <a:srgbClr val="44546A"/>
                </a:solidFill>
                <a:latin typeface="微软雅黑" panose="020B0503020204020204" charset="-122"/>
                <a:ea typeface="微软雅黑" panose="020B0503020204020204" charset="-122"/>
                <a:cs typeface="微软雅黑" panose="020B0503020204020204" charset="-122"/>
              </a:rPr>
              <a:t>1</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r>
              <a:rPr lang="zh-CN" altLang="en-US" b="1">
                <a:solidFill>
                  <a:srgbClr val="FF0000"/>
                </a:solidFill>
                <a:latin typeface="微软雅黑" panose="020B0503020204020204" charset="-122"/>
                <a:ea typeface="微软雅黑" panose="020B0503020204020204" charset="-122"/>
                <a:cs typeface="微软雅黑" panose="020B0503020204020204" charset="-122"/>
                <a:sym typeface="+mn-ea"/>
              </a:rPr>
              <a:t>疑似错报</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13" grpId="0" bldLvl="0" animBg="1"/>
      <p:bldP spid="3" grpId="0" bldLvl="0" animBg="1"/>
      <p:bldP spid="5" grpId="0" bldLvl="0" animBg="1"/>
      <p:bldP spid="2" grpId="0" bldLvl="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8388 </a:t>
            </a:r>
            <a:r>
              <a:rPr sz="2400" b="1" dirty="0">
                <a:solidFill>
                  <a:schemeClr val="tx2"/>
                </a:solidFill>
                <a:latin typeface="+mj-ea"/>
                <a:ea typeface="+mj-ea"/>
                <a:cs typeface="+mj-ea"/>
                <a:sym typeface="+mn-ea"/>
              </a:rPr>
              <a:t>高等教育学校（</a:t>
            </a:r>
            <a:r>
              <a:rPr lang="zh-CN" sz="2400" b="1" dirty="0">
                <a:solidFill>
                  <a:schemeClr val="tx2"/>
                </a:solidFill>
                <a:latin typeface="+mj-ea"/>
                <a:ea typeface="+mj-ea"/>
                <a:cs typeface="+mj-ea"/>
                <a:sym typeface="+mn-ea"/>
              </a:rPr>
              <a:t>普通</a:t>
            </a:r>
            <a:r>
              <a:rPr sz="2400" b="1" dirty="0">
                <a:solidFill>
                  <a:schemeClr val="tx2"/>
                </a:solidFill>
                <a:latin typeface="+mj-ea"/>
                <a:ea typeface="+mj-ea"/>
                <a:cs typeface="+mj-ea"/>
                <a:sym typeface="+mn-ea"/>
              </a:rPr>
              <a:t>）校舍功能明细统计调查表（台账）</a:t>
            </a:r>
            <a:endParaRPr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554990" y="1484630"/>
            <a:ext cx="7150100" cy="3498850"/>
          </a:xfrm>
          <a:prstGeom prst="rect">
            <a:avLst/>
          </a:prstGeom>
          <a:ln>
            <a:solidFill>
              <a:srgbClr val="44546A"/>
            </a:solidFill>
          </a:ln>
          <a:effectLst>
            <a:outerShdw blurRad="50800" dist="38100" dir="2700000" algn="tl" rotWithShape="0">
              <a:prstClr val="black">
                <a:alpha val="40000"/>
              </a:prstClr>
            </a:outerShdw>
          </a:effectLst>
        </p:spPr>
      </p:pic>
      <p:pic>
        <p:nvPicPr>
          <p:cNvPr id="8" name="图片 7"/>
          <p:cNvPicPr>
            <a:picLocks noChangeAspect="1"/>
          </p:cNvPicPr>
          <p:nvPr/>
        </p:nvPicPr>
        <p:blipFill>
          <a:blip r:embed="rId5"/>
          <a:stretch>
            <a:fillRect/>
          </a:stretch>
        </p:blipFill>
        <p:spPr>
          <a:xfrm>
            <a:off x="1531603" y="3032043"/>
            <a:ext cx="6867525" cy="3581400"/>
          </a:xfrm>
          <a:prstGeom prst="rect">
            <a:avLst/>
          </a:prstGeom>
          <a:ln>
            <a:solidFill>
              <a:srgbClr val="44546A"/>
            </a:solidFill>
          </a:ln>
          <a:effectLst>
            <a:outerShdw blurRad="50800" dist="38100" dir="2700000" algn="tl" rotWithShape="0">
              <a:prstClr val="black">
                <a:alpha val="40000"/>
              </a:prstClr>
            </a:outerShdw>
          </a:effectLst>
        </p:spPr>
      </p:pic>
      <p:sp>
        <p:nvSpPr>
          <p:cNvPr id="3" name="圆角矩形 2"/>
          <p:cNvSpPr/>
          <p:nvPr/>
        </p:nvSpPr>
        <p:spPr>
          <a:xfrm>
            <a:off x="6174646" y="2647470"/>
            <a:ext cx="5357711"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占地情况</a:t>
            </a:r>
            <a:r>
              <a:rPr lang="zh-CN" altLang="en-US">
                <a:solidFill>
                  <a:srgbClr val="44546A"/>
                </a:solidFill>
                <a:latin typeface="+mj-ea"/>
                <a:ea typeface="+mj-ea"/>
                <a:sym typeface="+mn-ea"/>
              </a:rPr>
              <a:t>是否需要按照每个土地证号来录入？</a:t>
            </a:r>
            <a:endParaRPr lang="zh-CN" altLang="en-US">
              <a:solidFill>
                <a:srgbClr val="44546A"/>
              </a:solidFill>
              <a:latin typeface="+mj-ea"/>
              <a:ea typeface="+mj-ea"/>
              <a:sym typeface="+mn-ea"/>
            </a:endParaRPr>
          </a:p>
        </p:txBody>
      </p:sp>
      <p:sp>
        <p:nvSpPr>
          <p:cNvPr id="5" name="圆角矩形 4"/>
          <p:cNvSpPr/>
          <p:nvPr/>
        </p:nvSpPr>
        <p:spPr>
          <a:xfrm>
            <a:off x="6174646" y="3331365"/>
            <a:ext cx="5357711"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产权证上只有建筑面积，如何得到使用面积</a:t>
            </a:r>
            <a:r>
              <a:rPr lang="zh-CN" altLang="en-US">
                <a:solidFill>
                  <a:srgbClr val="44546A"/>
                </a:solidFill>
                <a:latin typeface="+mj-ea"/>
                <a:ea typeface="+mj-ea"/>
                <a:sym typeface="+mn-ea"/>
              </a:rPr>
              <a:t>系数？</a:t>
            </a:r>
            <a:endParaRPr lang="zh-CN" altLang="en-US">
              <a:solidFill>
                <a:srgbClr val="44546A"/>
              </a:solidFill>
              <a:latin typeface="+mj-ea"/>
              <a:ea typeface="+mj-ea"/>
              <a:sym typeface="+mn-ea"/>
            </a:endParaRPr>
          </a:p>
        </p:txBody>
      </p:sp>
      <p:sp>
        <p:nvSpPr>
          <p:cNvPr id="10" name="圆角矩形 9"/>
          <p:cNvSpPr/>
          <p:nvPr/>
        </p:nvSpPr>
        <p:spPr>
          <a:xfrm>
            <a:off x="6174646" y="4015260"/>
            <a:ext cx="5357711"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什么是非学校产权的</a:t>
            </a:r>
            <a:r>
              <a:rPr lang="zh-CN" altLang="en-US">
                <a:solidFill>
                  <a:srgbClr val="44546A"/>
                </a:solidFill>
                <a:latin typeface="+mj-ea"/>
                <a:ea typeface="+mj-ea"/>
                <a:sym typeface="+mn-ea"/>
              </a:rPr>
              <a:t>床位？</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10" grpId="0" bldLvl="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8389 </a:t>
            </a:r>
            <a:r>
              <a:rPr sz="2400" b="1" dirty="0">
                <a:solidFill>
                  <a:schemeClr val="tx2"/>
                </a:solidFill>
                <a:latin typeface="+mj-ea"/>
                <a:ea typeface="+mj-ea"/>
                <a:cs typeface="+mj-ea"/>
                <a:sym typeface="+mn-ea"/>
              </a:rPr>
              <a:t>对外开展培训明细统计调查表（台账）</a:t>
            </a:r>
            <a:endParaRPr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438150" y="1521460"/>
            <a:ext cx="7987665" cy="4748530"/>
          </a:xfrm>
          <a:prstGeom prst="rect">
            <a:avLst/>
          </a:prstGeom>
          <a:ln>
            <a:solidFill>
              <a:srgbClr val="44546A"/>
            </a:solidFill>
          </a:ln>
          <a:effectLst>
            <a:outerShdw blurRad="50800" dist="38100" dir="2700000" algn="tl" rotWithShape="0">
              <a:prstClr val="black">
                <a:alpha val="40000"/>
              </a:prstClr>
            </a:outerShdw>
          </a:effectLst>
        </p:spPr>
      </p:pic>
      <p:sp>
        <p:nvSpPr>
          <p:cNvPr id="12" name="圆角矩形 11"/>
          <p:cNvSpPr/>
          <p:nvPr/>
        </p:nvSpPr>
        <p:spPr>
          <a:xfrm>
            <a:off x="3117215" y="2005330"/>
            <a:ext cx="8702675" cy="89408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培训项目数量</a:t>
            </a:r>
            <a:r>
              <a:rPr lang="zh-CN" altLang="en-US" sz="1600">
                <a:solidFill>
                  <a:srgbClr val="44546A"/>
                </a:solidFill>
                <a:latin typeface="+mj-ea"/>
                <a:ea typeface="+mj-ea"/>
                <a:sym typeface="+mn-ea"/>
              </a:rPr>
              <a:t>是指针对特定培训内容开展的培训项目，包括以远程在线（线上）、集中（线下）等方式开展的培训项目。同一个项目名称算一个项目。一个培训项目可以包括一个或若干个培训班，不能将培训班的个数计算为培训项目的个数。</a:t>
            </a:r>
            <a:endParaRPr lang="zh-CN" altLang="en-US" sz="1600">
              <a:solidFill>
                <a:srgbClr val="44546A"/>
              </a:solidFill>
              <a:latin typeface="+mj-ea"/>
              <a:ea typeface="+mj-ea"/>
              <a:sym typeface="+mn-ea"/>
            </a:endParaRPr>
          </a:p>
        </p:txBody>
      </p:sp>
      <p:sp>
        <p:nvSpPr>
          <p:cNvPr id="5" name="圆角矩形 4"/>
          <p:cNvSpPr/>
          <p:nvPr/>
        </p:nvSpPr>
        <p:spPr>
          <a:xfrm>
            <a:off x="3117215" y="2990215"/>
            <a:ext cx="8702675" cy="61468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财政资金支付</a:t>
            </a:r>
            <a:r>
              <a:rPr lang="zh-CN" altLang="en-US" sz="1600">
                <a:solidFill>
                  <a:srgbClr val="44546A"/>
                </a:solidFill>
                <a:latin typeface="+mj-ea"/>
                <a:ea typeface="+mj-ea"/>
                <a:sym typeface="+mn-ea"/>
              </a:rPr>
              <a:t>是指由各级各类财政资金支持的培训项目，包括各级党委政府部门、党群部门用财政资金支付的培训项目。</a:t>
            </a:r>
            <a:endParaRPr lang="zh-CN" altLang="en-US" sz="1600">
              <a:solidFill>
                <a:srgbClr val="44546A"/>
              </a:solidFill>
              <a:latin typeface="+mj-ea"/>
              <a:ea typeface="+mj-ea"/>
              <a:sym typeface="+mn-ea"/>
            </a:endParaRPr>
          </a:p>
        </p:txBody>
      </p:sp>
      <p:sp>
        <p:nvSpPr>
          <p:cNvPr id="6" name="圆角矩形 5"/>
          <p:cNvSpPr/>
          <p:nvPr/>
        </p:nvSpPr>
        <p:spPr>
          <a:xfrm>
            <a:off x="3117215" y="3695700"/>
            <a:ext cx="8702675" cy="429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非财政资金支付</a:t>
            </a:r>
            <a:r>
              <a:rPr lang="zh-CN" altLang="en-US" sz="1600">
                <a:solidFill>
                  <a:srgbClr val="44546A"/>
                </a:solidFill>
                <a:latin typeface="+mj-ea"/>
                <a:ea typeface="+mj-ea"/>
                <a:sym typeface="+mn-ea"/>
              </a:rPr>
              <a:t>是指财政资金支付以外其他所有由委托单位支付费用的培训。</a:t>
            </a:r>
            <a:endParaRPr lang="zh-CN" altLang="en-US" sz="1600">
              <a:solidFill>
                <a:srgbClr val="44546A"/>
              </a:solidFill>
              <a:latin typeface="+mj-ea"/>
              <a:ea typeface="+mj-ea"/>
              <a:sym typeface="+mn-ea"/>
            </a:endParaRPr>
          </a:p>
        </p:txBody>
      </p:sp>
      <p:sp>
        <p:nvSpPr>
          <p:cNvPr id="7" name="圆角矩形 6"/>
          <p:cNvSpPr/>
          <p:nvPr/>
        </p:nvSpPr>
        <p:spPr>
          <a:xfrm>
            <a:off x="3117215" y="4216400"/>
            <a:ext cx="8702675" cy="46037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免费公益项目</a:t>
            </a:r>
            <a:r>
              <a:rPr lang="zh-CN" altLang="en-US" sz="1600">
                <a:solidFill>
                  <a:srgbClr val="44546A"/>
                </a:solidFill>
                <a:latin typeface="+mj-ea"/>
                <a:ea typeface="+mj-ea"/>
                <a:sym typeface="+mn-ea"/>
              </a:rPr>
              <a:t>是指面向社会开展的不收取受训人员任何费用的公益性培训。</a:t>
            </a:r>
            <a:endParaRPr lang="zh-CN" altLang="en-US" sz="1600">
              <a:solidFill>
                <a:srgbClr val="44546A"/>
              </a:solidFill>
              <a:latin typeface="+mj-ea"/>
              <a:ea typeface="+mj-ea"/>
              <a:sym typeface="+mn-ea"/>
            </a:endParaRPr>
          </a:p>
        </p:txBody>
      </p:sp>
      <p:sp>
        <p:nvSpPr>
          <p:cNvPr id="9" name="圆角矩形 8"/>
          <p:cNvSpPr/>
          <p:nvPr/>
        </p:nvSpPr>
        <p:spPr>
          <a:xfrm>
            <a:off x="3117215" y="4767580"/>
            <a:ext cx="8702675" cy="46037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b="1">
                <a:solidFill>
                  <a:srgbClr val="044AFA"/>
                </a:solidFill>
                <a:latin typeface="+mj-ea"/>
                <a:ea typeface="+mj-ea"/>
                <a:sym typeface="+mn-ea"/>
              </a:rPr>
              <a:t>到账经费</a:t>
            </a:r>
            <a:r>
              <a:rPr lang="zh-CN" altLang="en-US" sz="1600">
                <a:solidFill>
                  <a:srgbClr val="44546A"/>
                </a:solidFill>
                <a:latin typeface="+mj-ea"/>
                <a:ea typeface="+mj-ea"/>
                <a:sym typeface="+mn-ea"/>
              </a:rPr>
              <a:t>按实际到款额计算。</a:t>
            </a:r>
            <a:endParaRPr lang="zh-CN" altLang="en-US" sz="1600">
              <a:solidFill>
                <a:srgbClr val="44546A"/>
              </a:solidFill>
              <a:latin typeface="+mj-ea"/>
              <a:ea typeface="+mj-ea"/>
              <a:sym typeface="+mn-ea"/>
            </a:endParaRPr>
          </a:p>
        </p:txBody>
      </p:sp>
      <p:sp>
        <p:nvSpPr>
          <p:cNvPr id="10" name="圆角矩形 9"/>
          <p:cNvSpPr/>
          <p:nvPr/>
        </p:nvSpPr>
        <p:spPr>
          <a:xfrm>
            <a:off x="3117238" y="6084006"/>
            <a:ext cx="8702656"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培训时间（学时）是指每个项目的时间，还是每个项目的时间乘以项目人数？</a:t>
            </a:r>
            <a:endParaRPr lang="zh-CN" altLang="en-US">
              <a:solidFill>
                <a:srgbClr val="44546A"/>
              </a:solidFill>
              <a:latin typeface="+mj-ea"/>
              <a:ea typeface="+mj-ea"/>
              <a:sym typeface="+mn-ea"/>
            </a:endParaRPr>
          </a:p>
        </p:txBody>
      </p:sp>
      <p:sp>
        <p:nvSpPr>
          <p:cNvPr id="11" name="圆角矩形 10"/>
          <p:cNvSpPr/>
          <p:nvPr/>
        </p:nvSpPr>
        <p:spPr>
          <a:xfrm>
            <a:off x="3117238" y="5466946"/>
            <a:ext cx="8702656"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如果承担培训的教师数量较多，是否都需要</a:t>
            </a:r>
            <a:r>
              <a:rPr lang="zh-CN" altLang="en-US">
                <a:solidFill>
                  <a:srgbClr val="44546A"/>
                </a:solidFill>
                <a:latin typeface="+mj-ea"/>
                <a:ea typeface="+mj-ea"/>
                <a:sym typeface="+mn-ea"/>
              </a:rPr>
              <a:t>填入？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bldLvl="0" animBg="1"/>
      <p:bldP spid="5" grpId="0" bldLvl="0" animBg="1"/>
      <p:bldP spid="12" grpId="0" bldLvl="0" animBg="1"/>
      <p:bldP spid="9" grpId="0" bldLvl="0" animBg="1"/>
      <p:bldP spid="11" grpId="0" bldLvl="0" animBg="1"/>
      <p:bldP spid="10" grpId="0" bldLvl="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8389 </a:t>
            </a:r>
            <a:r>
              <a:rPr sz="2400" b="1" dirty="0">
                <a:solidFill>
                  <a:schemeClr val="tx2"/>
                </a:solidFill>
                <a:latin typeface="+mj-ea"/>
                <a:ea typeface="+mj-ea"/>
                <a:cs typeface="+mj-ea"/>
                <a:sym typeface="+mn-ea"/>
              </a:rPr>
              <a:t>对外开展培训明细统计调查表（台账）</a:t>
            </a:r>
            <a:endParaRPr sz="2400" b="1" dirty="0">
              <a:solidFill>
                <a:schemeClr val="tx2"/>
              </a:solidFill>
              <a:latin typeface="+mj-ea"/>
              <a:ea typeface="+mj-ea"/>
              <a:cs typeface="+mj-ea"/>
              <a:sym typeface="+mn-ea"/>
            </a:endParaRPr>
          </a:p>
        </p:txBody>
      </p:sp>
      <p:sp>
        <p:nvSpPr>
          <p:cNvPr id="2" name="矩形 1"/>
          <p:cNvSpPr/>
          <p:nvPr>
            <p:custDataLst>
              <p:tags r:id="rId4"/>
            </p:custDataLst>
          </p:nvPr>
        </p:nvSpPr>
        <p:spPr>
          <a:xfrm>
            <a:off x="554990" y="1416685"/>
            <a:ext cx="10678795" cy="1175385"/>
          </a:xfrm>
          <a:prstGeom prst="rect">
            <a:avLst/>
          </a:prstGeom>
          <a:noFill/>
          <a:ln w="25400" cap="flat" cmpd="sng" algn="ctr">
            <a:solidFill>
              <a:srgbClr val="44546A">
                <a:alpha val="0"/>
              </a:srgbClr>
            </a:solidFill>
            <a:prstDash val="solid"/>
            <a:miter lim="800000"/>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fontAlgn="auto">
              <a:lnSpc>
                <a:spcPct val="120000"/>
              </a:lnSpc>
              <a:spcBef>
                <a:spcPts val="0"/>
              </a:spcBef>
              <a:buFont typeface="Arial" panose="020B0604020202020204" pitchFamily="34" charset="0"/>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XX学院（普通高校）：</a:t>
            </a:r>
            <a:r>
              <a:rPr lang="en-US" altLang="zh-CN">
                <a:solidFill>
                  <a:srgbClr val="44546A"/>
                </a:solidFill>
                <a:latin typeface="微软雅黑" panose="020B0503020204020204" charset="-122"/>
                <a:ea typeface="微软雅黑" panose="020B0503020204020204" charset="-122"/>
                <a:cs typeface="微软雅黑" panose="020B0503020204020204" charset="-122"/>
              </a:rPr>
              <a:t>2023</a:t>
            </a:r>
            <a:r>
              <a:rPr lang="zh-CN" altLang="en-US">
                <a:solidFill>
                  <a:srgbClr val="44546A"/>
                </a:solidFill>
                <a:latin typeface="微软雅黑" panose="020B0503020204020204" charset="-122"/>
                <a:ea typeface="微软雅黑" panose="020B0503020204020204" charset="-122"/>
                <a:cs typeface="微软雅黑" panose="020B0503020204020204" charset="-122"/>
              </a:rPr>
              <a:t>年培训出现“军训”“普通话应用”“专升本考试”等培训项目，培训对象为“在校学生”，</a:t>
            </a:r>
            <a:r>
              <a:rPr lang="zh-CN" altLang="en-US" b="1">
                <a:solidFill>
                  <a:srgbClr val="FF0000"/>
                </a:solidFill>
                <a:latin typeface="微软雅黑" panose="020B0503020204020204" charset="-122"/>
                <a:ea typeface="微软雅黑" panose="020B0503020204020204" charset="-122"/>
                <a:cs typeface="微软雅黑" panose="020B0503020204020204" charset="-122"/>
                <a:sym typeface="+mn-ea"/>
              </a:rPr>
              <a:t>疑似错报</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p:txBody>
      </p:sp>
      <p:pic>
        <p:nvPicPr>
          <p:cNvPr id="8" name="图片 7" descr="upload_post_object_v2_1117865893"/>
          <p:cNvPicPr>
            <a:picLocks noChangeAspect="1"/>
          </p:cNvPicPr>
          <p:nvPr/>
        </p:nvPicPr>
        <p:blipFill>
          <a:blip r:embed="rId5"/>
          <a:srcRect t="19220"/>
          <a:stretch>
            <a:fillRect/>
          </a:stretch>
        </p:blipFill>
        <p:spPr>
          <a:xfrm>
            <a:off x="958122" y="2738418"/>
            <a:ext cx="10275719" cy="36938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雪地上&#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p:spPr>
      </p:pic>
      <p:sp>
        <p:nvSpPr>
          <p:cNvPr id="2" name="文本框 6"/>
          <p:cNvSpPr txBox="1"/>
          <p:nvPr>
            <p:custDataLst>
              <p:tags r:id="rId2"/>
            </p:custDataLst>
          </p:nvPr>
        </p:nvSpPr>
        <p:spPr>
          <a:xfrm>
            <a:off x="954791" y="2529324"/>
            <a:ext cx="9289816" cy="1938020"/>
          </a:xfrm>
          <a:prstGeom prst="rect">
            <a:avLst/>
          </a:prstGeom>
          <a:noFill/>
        </p:spPr>
        <p:txBody>
          <a:bodyPr vert="horz" wrap="square" rtlCol="0">
            <a:spAutoFit/>
          </a:bodyPr>
          <a:lstStyle/>
          <a:p>
            <a:r>
              <a:rPr lang="zh-CN" altLang="en-US" sz="6000" b="1" dirty="0">
                <a:solidFill>
                  <a:srgbClr val="44546A"/>
                </a:solidFill>
              </a:rPr>
              <a:t>教育统计综合调查制度</a:t>
            </a:r>
            <a:endParaRPr lang="zh-CN" altLang="en-US" sz="6000" b="1" dirty="0">
              <a:solidFill>
                <a:srgbClr val="44546A"/>
              </a:solidFill>
            </a:endParaRPr>
          </a:p>
          <a:p>
            <a:r>
              <a:rPr lang="zh-CN" altLang="en-US" sz="6000" b="1" dirty="0">
                <a:solidFill>
                  <a:srgbClr val="044AFA"/>
                </a:solidFill>
              </a:rPr>
              <a:t>逐表讲解</a:t>
            </a:r>
            <a:endParaRPr>
              <a:solidFill>
                <a:srgbClr val="044AFA"/>
              </a:solidFill>
            </a:endParaRPr>
          </a:p>
        </p:txBody>
      </p:sp>
      <p:sp>
        <p:nvSpPr>
          <p:cNvPr id="4" name="文本框 3"/>
          <p:cNvSpPr txBox="1"/>
          <p:nvPr>
            <p:custDataLst>
              <p:tags r:id="rId3"/>
            </p:custDataLst>
          </p:nvPr>
        </p:nvSpPr>
        <p:spPr>
          <a:xfrm>
            <a:off x="1703819" y="2002152"/>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Part Two</a:t>
            </a:r>
            <a:endParaRPr lang="en-US" altLang="zh-CN" sz="2800" b="1" dirty="0">
              <a:solidFill>
                <a:srgbClr val="044AFA"/>
              </a:solidFill>
              <a:latin typeface="Arial" panose="020B0604020202020204" pitchFamily="34" charset="0"/>
              <a:ea typeface="+mj-ea"/>
              <a:cs typeface="Arial" panose="020B0604020202020204" pitchFamily="34" charset="0"/>
            </a:endParaRP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custDataLst>
              <p:tags r:id="rId4"/>
            </p:custDataLst>
          </p:nvPr>
        </p:nvSpPr>
        <p:spPr>
          <a:xfrm>
            <a:off x="11335207" y="1831655"/>
            <a:ext cx="1024090" cy="1198880"/>
          </a:xfrm>
          <a:prstGeom prst="rect">
            <a:avLst/>
          </a:prstGeom>
          <a:noFill/>
        </p:spPr>
        <p:txBody>
          <a:bodyPr vert="horz" wrap="square" rtlCol="0">
            <a:spAutoFit/>
          </a:bodyPr>
          <a:lstStyle/>
          <a:p>
            <a:pPr>
              <a:lnSpc>
                <a:spcPct val="200000"/>
              </a:lnSpc>
            </a:pPr>
            <a:r>
              <a:rPr lang="en-US" altLang="zh-CN" sz="1200" b="1" dirty="0">
                <a:solidFill>
                  <a:schemeClr val="bg1">
                    <a:lumMod val="65000"/>
                  </a:schemeClr>
                </a:solidFill>
                <a:latin typeface="微软雅黑" panose="020B0503020204020204" charset="-122"/>
                <a:ea typeface="微软雅黑" panose="020B0503020204020204" charset="-122"/>
              </a:rPr>
              <a:t>01</a:t>
            </a:r>
            <a:endParaRPr lang="en-US" altLang="zh-CN" sz="1200" b="1" dirty="0">
              <a:solidFill>
                <a:schemeClr val="bg1">
                  <a:lumMod val="65000"/>
                </a:schemeClr>
              </a:solidFill>
              <a:latin typeface="微软雅黑" panose="020B0503020204020204" charset="-122"/>
              <a:ea typeface="微软雅黑" panose="020B0503020204020204" charset="-122"/>
            </a:endParaRPr>
          </a:p>
          <a:p>
            <a:pPr>
              <a:lnSpc>
                <a:spcPct val="200000"/>
              </a:lnSpc>
            </a:pPr>
            <a:r>
              <a:rPr lang="en-US" altLang="zh-CN" sz="1200" b="1" dirty="0">
                <a:solidFill>
                  <a:schemeClr val="accent1"/>
                </a:solidFill>
                <a:latin typeface="微软雅黑" panose="020B0503020204020204" charset="-122"/>
                <a:ea typeface="微软雅黑" panose="020B0503020204020204" charset="-122"/>
              </a:rPr>
              <a:t>02</a:t>
            </a:r>
            <a:endParaRPr lang="en-US" altLang="zh-CN" sz="1200" b="1" dirty="0">
              <a:solidFill>
                <a:schemeClr val="accent1"/>
              </a:solidFill>
              <a:latin typeface="微软雅黑" panose="020B0503020204020204" charset="-122"/>
              <a:ea typeface="微软雅黑" panose="020B0503020204020204" charset="-122"/>
            </a:endParaRPr>
          </a:p>
          <a:p>
            <a:pPr>
              <a:lnSpc>
                <a:spcPct val="200000"/>
              </a:lnSpc>
            </a:pPr>
            <a:endParaRPr lang="en-US" altLang="zh-CN" sz="1200" b="1" dirty="0">
              <a:solidFill>
                <a:schemeClr val="bg2">
                  <a:lumMod val="75000"/>
                </a:schemeClr>
              </a:solidFill>
              <a:latin typeface="微软雅黑" panose="020B0503020204020204" charset="-122"/>
              <a:ea typeface="微软雅黑" panose="020B0503020204020204" charset="-122"/>
            </a:endParaRPr>
          </a:p>
        </p:txBody>
      </p:sp>
      <p:cxnSp>
        <p:nvCxnSpPr>
          <p:cNvPr id="27" name="直接连接符 26"/>
          <p:cNvCxnSpPr/>
          <p:nvPr/>
        </p:nvCxnSpPr>
        <p:spPr>
          <a:xfrm>
            <a:off x="10572642" y="2529082"/>
            <a:ext cx="563671" cy="0"/>
          </a:xfrm>
          <a:prstGeom prst="line">
            <a:avLst/>
          </a:prstGeom>
          <a:ln>
            <a:solidFill>
              <a:srgbClr val="2C70FF"/>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0" y="5812094"/>
            <a:ext cx="12192000" cy="1045923"/>
          </a:xfrm>
          <a:prstGeom prst="rect">
            <a:avLst/>
          </a:prstGeom>
          <a:solidFill>
            <a:schemeClr val="bg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形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05786" y="6143342"/>
            <a:ext cx="187891" cy="187891"/>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9090 </a:t>
            </a:r>
            <a:r>
              <a:rPr sz="2400" b="1" dirty="0">
                <a:solidFill>
                  <a:schemeClr val="tx2"/>
                </a:solidFill>
                <a:latin typeface="+mj-ea"/>
                <a:ea typeface="+mj-ea"/>
                <a:cs typeface="+mj-ea"/>
                <a:sym typeface="+mn-ea"/>
              </a:rPr>
              <a:t>学生变动情况（季报）</a:t>
            </a:r>
            <a:endParaRPr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2124075" y="1151255"/>
            <a:ext cx="7944485" cy="5165725"/>
          </a:xfrm>
          <a:prstGeom prst="rect">
            <a:avLst/>
          </a:prstGeom>
        </p:spPr>
      </p:pic>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9091 </a:t>
            </a:r>
            <a:r>
              <a:rPr sz="2400" b="1" dirty="0">
                <a:solidFill>
                  <a:schemeClr val="tx2"/>
                </a:solidFill>
                <a:latin typeface="+mj-ea"/>
                <a:ea typeface="+mj-ea"/>
                <a:cs typeface="+mj-ea"/>
                <a:sym typeface="+mn-ea"/>
              </a:rPr>
              <a:t>在校生中死亡的主要原因（季报）</a:t>
            </a:r>
            <a:endParaRPr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l="2543" t="18581" r="2104" b="51952"/>
          <a:stretch>
            <a:fillRect/>
          </a:stretch>
        </p:blipFill>
        <p:spPr>
          <a:xfrm>
            <a:off x="737870" y="1459230"/>
            <a:ext cx="9811385" cy="3292475"/>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5"/>
          <a:stretch>
            <a:fillRect/>
          </a:stretch>
        </p:blipFill>
        <p:spPr>
          <a:xfrm>
            <a:off x="737870" y="4751705"/>
            <a:ext cx="9193530" cy="1818005"/>
          </a:xfrm>
          <a:prstGeom prst="rect">
            <a:avLst/>
          </a:prstGeom>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A092 </a:t>
            </a:r>
            <a:r>
              <a:rPr sz="2400" b="1" dirty="0">
                <a:solidFill>
                  <a:schemeClr val="tx2"/>
                </a:solidFill>
                <a:latin typeface="+mj-ea"/>
                <a:ea typeface="+mj-ea"/>
                <a:cs typeface="+mj-ea"/>
                <a:sym typeface="+mn-ea"/>
              </a:rPr>
              <a:t>各级各类学校基本建设完成情况表</a:t>
            </a:r>
            <a:endParaRPr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t="20791"/>
          <a:stretch>
            <a:fillRect/>
          </a:stretch>
        </p:blipFill>
        <p:spPr>
          <a:xfrm>
            <a:off x="2973070" y="1333500"/>
            <a:ext cx="6362700" cy="5341620"/>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3393 </a:t>
            </a:r>
            <a:r>
              <a:rPr sz="2400" b="1" dirty="0">
                <a:solidFill>
                  <a:schemeClr val="tx2"/>
                </a:solidFill>
                <a:latin typeface="+mj-ea"/>
                <a:ea typeface="+mj-ea"/>
                <a:cs typeface="+mj-ea"/>
                <a:sym typeface="+mn-ea"/>
              </a:rPr>
              <a:t>中外合作办学机构及项目基本情况</a:t>
            </a:r>
            <a:endParaRPr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321310" y="1288415"/>
            <a:ext cx="5365115" cy="5227320"/>
          </a:xfrm>
          <a:prstGeom prst="rect">
            <a:avLst/>
          </a:prstGeom>
        </p:spPr>
      </p:pic>
      <p:sp>
        <p:nvSpPr>
          <p:cNvPr id="9" name="圆角矩形 8"/>
          <p:cNvSpPr/>
          <p:nvPr/>
        </p:nvSpPr>
        <p:spPr>
          <a:xfrm>
            <a:off x="3543300" y="2017395"/>
            <a:ext cx="8276590" cy="54038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本表仅填报中外合作办学机构及项目招收的中国公民。</a:t>
            </a:r>
            <a:endParaRPr lang="zh-CN" altLang="en-US">
              <a:solidFill>
                <a:srgbClr val="44546A"/>
              </a:solidFill>
              <a:latin typeface="+mj-ea"/>
              <a:ea typeface="+mj-ea"/>
              <a:sym typeface="+mn-ea"/>
            </a:endParaRPr>
          </a:p>
        </p:txBody>
      </p:sp>
      <p:sp>
        <p:nvSpPr>
          <p:cNvPr id="5" name="圆角矩形 4"/>
          <p:cNvSpPr/>
          <p:nvPr/>
        </p:nvSpPr>
        <p:spPr>
          <a:xfrm>
            <a:off x="3543300" y="2684780"/>
            <a:ext cx="8276590" cy="74422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不具有独立法人资格机构名称、合作项目名称</a:t>
            </a:r>
            <a:r>
              <a:rPr lang="zh-CN" altLang="en-US">
                <a:solidFill>
                  <a:srgbClr val="44546A"/>
                </a:solidFill>
                <a:latin typeface="+mj-ea"/>
                <a:ea typeface="+mj-ea"/>
                <a:sym typeface="+mn-ea"/>
              </a:rPr>
              <a:t>以中华人民共和国教育部中外合作办学监管工作信息平台对外公开的名称为准。</a:t>
            </a:r>
            <a:endParaRPr lang="zh-CN" altLang="en-US">
              <a:solidFill>
                <a:srgbClr val="44546A"/>
              </a:solidFill>
              <a:latin typeface="+mj-ea"/>
              <a:ea typeface="+mj-ea"/>
              <a:sym typeface="+mn-ea"/>
            </a:endParaRPr>
          </a:p>
        </p:txBody>
      </p:sp>
      <p:sp>
        <p:nvSpPr>
          <p:cNvPr id="7" name="圆角矩形 6"/>
          <p:cNvSpPr/>
          <p:nvPr/>
        </p:nvSpPr>
        <p:spPr>
          <a:xfrm>
            <a:off x="3543300" y="3556000"/>
            <a:ext cx="8276590" cy="66611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未纳入国家统一招生计划</a:t>
            </a:r>
            <a:r>
              <a:rPr lang="zh-CN" altLang="en-US">
                <a:solidFill>
                  <a:srgbClr val="44546A"/>
                </a:solidFill>
                <a:latin typeface="+mj-ea"/>
                <a:ea typeface="+mj-ea"/>
                <a:sym typeface="+mn-ea"/>
              </a:rPr>
              <a:t>是指中外合作办学机构或项目通过自主招生形式，招收的只颁发国（境）外学位的学生。</a:t>
            </a:r>
            <a:endParaRPr lang="zh-CN" altLang="en-US">
              <a:solidFill>
                <a:srgbClr val="44546A"/>
              </a:solidFill>
              <a:latin typeface="+mj-ea"/>
              <a:ea typeface="+mj-ea"/>
              <a:sym typeface="+mn-ea"/>
            </a:endParaRPr>
          </a:p>
        </p:txBody>
      </p:sp>
      <p:sp>
        <p:nvSpPr>
          <p:cNvPr id="8" name="圆角矩形 7"/>
          <p:cNvSpPr/>
          <p:nvPr/>
        </p:nvSpPr>
        <p:spPr>
          <a:xfrm>
            <a:off x="3543300" y="4349115"/>
            <a:ext cx="8276590" cy="66611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具有独立法人资格的中外合作办学机构中纳入国家统一招生计划的学生已在本校各类分专业学生数填报，本表不重复录入。</a:t>
            </a:r>
            <a:endParaRPr lang="zh-CN" altLang="en-US">
              <a:solidFill>
                <a:srgbClr val="44546A"/>
              </a:solidFill>
              <a:latin typeface="+mj-ea"/>
              <a:ea typeface="+mj-ea"/>
              <a:sym typeface="+mn-ea"/>
            </a:endParaRPr>
          </a:p>
        </p:txBody>
      </p:sp>
      <p:sp>
        <p:nvSpPr>
          <p:cNvPr id="10" name="圆角矩形 9"/>
          <p:cNvSpPr/>
          <p:nvPr/>
        </p:nvSpPr>
        <p:spPr>
          <a:xfrm>
            <a:off x="3543300" y="5220335"/>
            <a:ext cx="8276590" cy="66611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不具有独立法人资格的中外合作办学机构及项目中纳入国家统一招生计划的学生数据是本校各类分专业学生数调查表中数据的其中数。</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7" grpId="0" animBg="1"/>
      <p:bldP spid="8" grpId="0" animBg="1"/>
      <p:bldP spid="10" grpId="0" animBg="1"/>
      <p:bldP spid="9" grpId="1" animBg="1"/>
      <p:bldP spid="5" grpId="1" animBg="1"/>
      <p:bldP spid="7" grpId="1" animBg="1"/>
      <p:bldP spid="8" grpId="1" animBg="1"/>
      <p:bldP spid="10" grpId="1"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雪地上&#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p:spPr>
      </p:pic>
      <p:sp>
        <p:nvSpPr>
          <p:cNvPr id="2" name="文本框 6"/>
          <p:cNvSpPr txBox="1"/>
          <p:nvPr>
            <p:custDataLst>
              <p:tags r:id="rId2"/>
            </p:custDataLst>
          </p:nvPr>
        </p:nvSpPr>
        <p:spPr>
          <a:xfrm>
            <a:off x="954791" y="2529324"/>
            <a:ext cx="9289816" cy="1014730"/>
          </a:xfrm>
          <a:prstGeom prst="rect">
            <a:avLst/>
          </a:prstGeom>
          <a:noFill/>
        </p:spPr>
        <p:txBody>
          <a:bodyPr vert="horz" wrap="square" rtlCol="0">
            <a:spAutoFit/>
          </a:bodyPr>
          <a:lstStyle/>
          <a:p>
            <a:r>
              <a:rPr lang="zh-CN" altLang="en-US" sz="6000" b="1" dirty="0">
                <a:solidFill>
                  <a:srgbClr val="44546A"/>
                </a:solidFill>
                <a:latin typeface="+mj-lt"/>
                <a:ea typeface="+mj-ea"/>
              </a:rPr>
              <a:t>谢谢</a:t>
            </a:r>
            <a:r>
              <a:rPr lang="zh-CN" altLang="en-US" sz="6000" b="1" dirty="0">
                <a:solidFill>
                  <a:srgbClr val="44546A"/>
                </a:solidFill>
                <a:latin typeface="+mj-lt"/>
                <a:ea typeface="+mj-ea"/>
              </a:rPr>
              <a:t>大家！</a:t>
            </a:r>
            <a:endParaRPr lang="zh-CN" altLang="en-US" sz="6000" b="1" dirty="0">
              <a:solidFill>
                <a:srgbClr val="44546A"/>
              </a:solidFill>
              <a:latin typeface="+mj-lt"/>
              <a:ea typeface="+mj-ea"/>
            </a:endParaRP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5786" y="6143342"/>
            <a:ext cx="187891" cy="187891"/>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sp>
        <p:nvSpPr>
          <p:cNvPr id="24" name="文本框 23"/>
          <p:cNvSpPr txBox="1"/>
          <p:nvPr/>
        </p:nvSpPr>
        <p:spPr>
          <a:xfrm>
            <a:off x="875030" y="1598295"/>
            <a:ext cx="10418445" cy="1332230"/>
          </a:xfrm>
          <a:prstGeom prst="rect">
            <a:avLst/>
          </a:prstGeom>
          <a:noFill/>
        </p:spPr>
        <p:txBody>
          <a:bodyPr wrap="square" rtlCol="0">
            <a:noAutofit/>
          </a:bodyPr>
          <a:lstStyle/>
          <a:p>
            <a:pPr indent="0" algn="l" fontAlgn="auto">
              <a:lnSpc>
                <a:spcPts val="2600"/>
              </a:lnSpc>
            </a:pPr>
            <a:r>
              <a:rPr lang="zh-CN" altLang="en-US" sz="2400" b="1" dirty="0">
                <a:solidFill>
                  <a:srgbClr val="044AFA"/>
                </a:solidFill>
                <a:latin typeface="+mj-ea"/>
                <a:ea typeface="+mj-ea"/>
              </a:rPr>
              <a:t>（一）调查目的</a:t>
            </a:r>
            <a:endParaRPr lang="zh-CN" altLang="en-US" b="1" dirty="0">
              <a:solidFill>
                <a:srgbClr val="44546A"/>
              </a:solidFill>
              <a:latin typeface="+mj-ea"/>
              <a:ea typeface="+mj-ea"/>
            </a:endParaRPr>
          </a:p>
          <a:p>
            <a:pPr indent="0" algn="l" fontAlgn="auto">
              <a:lnSpc>
                <a:spcPts val="2600"/>
              </a:lnSpc>
            </a:pPr>
            <a:r>
              <a:rPr lang="zh-CN" altLang="en-US" dirty="0">
                <a:solidFill>
                  <a:srgbClr val="44546A"/>
                </a:solidFill>
                <a:latin typeface="+mj-ea"/>
                <a:ea typeface="+mj-ea"/>
              </a:rPr>
              <a:t>为全面系统地掌握我国各级各类教育事业的发展状况，为各级教育行政部门制定政策规划、督查工作进展、评价发展水平等提供决策依据，依照</a:t>
            </a:r>
            <a:r>
              <a:rPr lang="zh-CN" altLang="en-US" dirty="0">
                <a:solidFill>
                  <a:srgbClr val="FF0000"/>
                </a:solidFill>
                <a:latin typeface="+mj-ea"/>
                <a:ea typeface="+mj-ea"/>
              </a:rPr>
              <a:t>《中华人民共和国统计法》</a:t>
            </a:r>
            <a:r>
              <a:rPr lang="zh-CN" altLang="en-US" dirty="0">
                <a:solidFill>
                  <a:srgbClr val="44546A"/>
                </a:solidFill>
                <a:latin typeface="+mj-ea"/>
                <a:ea typeface="+mj-ea"/>
              </a:rPr>
              <a:t>的规定，特制定本调查制度。</a:t>
            </a:r>
            <a:endParaRPr lang="zh-CN" altLang="en-US" dirty="0">
              <a:solidFill>
                <a:srgbClr val="44546A"/>
              </a:solidFill>
              <a:latin typeface="+mj-ea"/>
              <a:ea typeface="+mj-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
        <p:nvSpPr>
          <p:cNvPr id="3" name="文本框 2"/>
          <p:cNvSpPr txBox="1"/>
          <p:nvPr/>
        </p:nvSpPr>
        <p:spPr>
          <a:xfrm>
            <a:off x="875030" y="3177540"/>
            <a:ext cx="10418445" cy="1332230"/>
          </a:xfrm>
          <a:prstGeom prst="rect">
            <a:avLst/>
          </a:prstGeom>
          <a:noFill/>
        </p:spPr>
        <p:txBody>
          <a:bodyPr wrap="square" rtlCol="0">
            <a:noAutofit/>
          </a:bodyPr>
          <a:p>
            <a:pPr indent="0" algn="l" fontAlgn="auto">
              <a:lnSpc>
                <a:spcPts val="3000"/>
              </a:lnSpc>
            </a:pPr>
            <a:r>
              <a:rPr lang="zh-CN" altLang="en-US" sz="2400" b="1" dirty="0">
                <a:solidFill>
                  <a:srgbClr val="044AFA"/>
                </a:solidFill>
                <a:latin typeface="+mj-ea"/>
                <a:ea typeface="+mj-ea"/>
              </a:rPr>
              <a:t>（二）调查对象和统计范围</a:t>
            </a:r>
            <a:endParaRPr lang="zh-CN" altLang="en-US" sz="2400" b="1" dirty="0">
              <a:solidFill>
                <a:srgbClr val="044AFA"/>
              </a:solidFill>
              <a:latin typeface="+mj-ea"/>
              <a:ea typeface="+mj-ea"/>
            </a:endParaRPr>
          </a:p>
          <a:p>
            <a:pPr indent="0" algn="l" fontAlgn="auto">
              <a:lnSpc>
                <a:spcPts val="3000"/>
              </a:lnSpc>
            </a:pPr>
            <a:r>
              <a:rPr lang="zh-CN" altLang="en-US" dirty="0">
                <a:solidFill>
                  <a:srgbClr val="44546A"/>
                </a:solidFill>
                <a:latin typeface="+mj-ea"/>
                <a:ea typeface="+mj-ea"/>
              </a:rPr>
              <a:t>经县级以上人民政府及其教育行政部门按照国家规定</a:t>
            </a:r>
            <a:r>
              <a:rPr lang="zh-CN" altLang="en-US" dirty="0">
                <a:solidFill>
                  <a:srgbClr val="FF0000"/>
                </a:solidFill>
                <a:latin typeface="+mj-ea"/>
                <a:ea typeface="+mj-ea"/>
              </a:rPr>
              <a:t>批准设立</a:t>
            </a:r>
            <a:r>
              <a:rPr lang="zh-CN" altLang="en-US" dirty="0">
                <a:solidFill>
                  <a:srgbClr val="44546A"/>
                </a:solidFill>
                <a:latin typeface="+mj-ea"/>
                <a:ea typeface="+mj-ea"/>
              </a:rPr>
              <a:t>，以及县级以上人民政府其他有关行政部门审批设立并报教育行政部门</a:t>
            </a:r>
            <a:r>
              <a:rPr lang="zh-CN" altLang="en-US" dirty="0">
                <a:solidFill>
                  <a:srgbClr val="FF0000"/>
                </a:solidFill>
                <a:latin typeface="+mj-ea"/>
                <a:ea typeface="+mj-ea"/>
              </a:rPr>
              <a:t>备案</a:t>
            </a:r>
            <a:r>
              <a:rPr lang="zh-CN" altLang="en-US" dirty="0">
                <a:solidFill>
                  <a:srgbClr val="44546A"/>
                </a:solidFill>
                <a:latin typeface="+mj-ea"/>
                <a:ea typeface="+mj-ea"/>
              </a:rPr>
              <a:t>的各级各类学校及其他教育机构。</a:t>
            </a:r>
            <a:endParaRPr lang="zh-CN" altLang="en-US" dirty="0">
              <a:solidFill>
                <a:srgbClr val="44546A"/>
              </a:solidFill>
              <a:latin typeface="+mj-ea"/>
              <a:ea typeface="+mj-ea"/>
            </a:endParaRPr>
          </a:p>
          <a:p>
            <a:pPr indent="0" algn="l" fontAlgn="auto">
              <a:lnSpc>
                <a:spcPts val="3000"/>
              </a:lnSpc>
            </a:pPr>
            <a:endParaRPr lang="zh-CN" altLang="en-US" dirty="0">
              <a:solidFill>
                <a:srgbClr val="44546A"/>
              </a:solidFill>
              <a:latin typeface="+mj-ea"/>
              <a:ea typeface="+mj-ea"/>
            </a:endParaRPr>
          </a:p>
        </p:txBody>
      </p:sp>
      <p:sp>
        <p:nvSpPr>
          <p:cNvPr id="5" name="文本框 4"/>
          <p:cNvSpPr txBox="1"/>
          <p:nvPr/>
        </p:nvSpPr>
        <p:spPr>
          <a:xfrm>
            <a:off x="875030" y="4756785"/>
            <a:ext cx="10418445" cy="1332230"/>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（三）调查内容</a:t>
            </a:r>
            <a:endParaRPr lang="zh-CN" altLang="en-US" sz="2400" b="1" dirty="0">
              <a:solidFill>
                <a:srgbClr val="044AFA"/>
              </a:solidFill>
              <a:latin typeface="+mj-ea"/>
              <a:ea typeface="+mj-ea"/>
            </a:endParaRPr>
          </a:p>
          <a:p>
            <a:pPr indent="0" algn="l" fontAlgn="auto">
              <a:lnSpc>
                <a:spcPts val="3000"/>
              </a:lnSpc>
            </a:pPr>
            <a:r>
              <a:rPr lang="zh-CN" altLang="en-US" dirty="0">
                <a:solidFill>
                  <a:srgbClr val="44546A"/>
                </a:solidFill>
                <a:latin typeface="+mj-ea"/>
                <a:ea typeface="+mj-ea"/>
              </a:rPr>
              <a:t>本调查制度主要调查各级各类学校事业发展情况，包括学校</a:t>
            </a:r>
            <a:r>
              <a:rPr lang="zh-CN" altLang="en-US" dirty="0">
                <a:solidFill>
                  <a:srgbClr val="FF0000"/>
                </a:solidFill>
                <a:latin typeface="+mj-ea"/>
                <a:ea typeface="+mj-ea"/>
              </a:rPr>
              <a:t>基本情况、班级数、学生数、教职工数、校舍、资产和基本建设投资</a:t>
            </a:r>
            <a:r>
              <a:rPr lang="zh-CN" altLang="en-US" dirty="0">
                <a:solidFill>
                  <a:srgbClr val="44546A"/>
                </a:solidFill>
                <a:latin typeface="+mj-ea"/>
                <a:ea typeface="+mj-ea"/>
              </a:rPr>
              <a:t>等指标。</a:t>
            </a:r>
            <a:endParaRPr lang="zh-CN" altLang="en-US" dirty="0">
              <a:solidFill>
                <a:srgbClr val="44546A"/>
              </a:solidFill>
              <a:latin typeface="+mj-ea"/>
              <a:ea typeface="+mj-ea"/>
            </a:endParaRPr>
          </a:p>
          <a:p>
            <a:pPr indent="0" algn="l" fontAlgn="auto">
              <a:lnSpc>
                <a:spcPts val="3000"/>
              </a:lnSpc>
            </a:pPr>
            <a:endParaRPr lang="zh-CN" altLang="en-US" dirty="0">
              <a:solidFill>
                <a:srgbClr val="44546A"/>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sp>
        <p:nvSpPr>
          <p:cNvPr id="24" name="文本框 23"/>
          <p:cNvSpPr txBox="1"/>
          <p:nvPr/>
        </p:nvSpPr>
        <p:spPr>
          <a:xfrm>
            <a:off x="875030" y="1512570"/>
            <a:ext cx="10418445" cy="4132580"/>
          </a:xfrm>
          <a:prstGeom prst="rect">
            <a:avLst/>
          </a:prstGeom>
          <a:noFill/>
        </p:spPr>
        <p:txBody>
          <a:bodyPr wrap="square" rtlCol="0">
            <a:noAutofit/>
          </a:bodyPr>
          <a:lstStyle/>
          <a:p>
            <a:pPr indent="0" algn="l" fontAlgn="auto">
              <a:lnSpc>
                <a:spcPts val="2600"/>
              </a:lnSpc>
            </a:pPr>
            <a:r>
              <a:rPr lang="zh-CN" altLang="en-US" sz="2400" b="1" dirty="0">
                <a:solidFill>
                  <a:srgbClr val="044AFA"/>
                </a:solidFill>
                <a:latin typeface="+mj-ea"/>
                <a:ea typeface="+mj-ea"/>
              </a:rPr>
              <a:t>（四）调查频率和时间</a:t>
            </a:r>
            <a:endParaRPr lang="zh-CN" altLang="en-US" sz="2400" b="1" dirty="0">
              <a:solidFill>
                <a:srgbClr val="044AFA"/>
              </a:solidFill>
              <a:latin typeface="+mj-ea"/>
              <a:ea typeface="+mj-ea"/>
            </a:endParaRPr>
          </a:p>
          <a:p>
            <a:pPr indent="0" algn="l" fontAlgn="auto">
              <a:lnSpc>
                <a:spcPts val="2600"/>
              </a:lnSpc>
            </a:pPr>
            <a:endParaRPr lang="zh-CN" altLang="en-US" b="1" dirty="0">
              <a:solidFill>
                <a:srgbClr val="44546A"/>
              </a:solidFill>
              <a:latin typeface="+mj-ea"/>
              <a:ea typeface="+mj-ea"/>
            </a:endParaRPr>
          </a:p>
          <a:p>
            <a:pPr algn="l" fontAlgn="auto">
              <a:lnSpc>
                <a:spcPts val="3000"/>
              </a:lnSpc>
              <a:buClrTx/>
              <a:buSzTx/>
              <a:buFontTx/>
            </a:pPr>
            <a:r>
              <a:rPr lang="en-US" altLang="zh-CN" dirty="0">
                <a:solidFill>
                  <a:srgbClr val="44546A"/>
                </a:solidFill>
                <a:latin typeface="+mj-ea"/>
                <a:ea typeface="+mj-ea"/>
                <a:sym typeface="+mn-ea"/>
              </a:rPr>
              <a:t>1.</a:t>
            </a:r>
            <a:r>
              <a:rPr lang="zh-CN" altLang="en-US" dirty="0">
                <a:solidFill>
                  <a:srgbClr val="44546A"/>
                </a:solidFill>
                <a:latin typeface="+mj-ea"/>
                <a:ea typeface="+mj-ea"/>
                <a:sym typeface="+mn-ea"/>
              </a:rPr>
              <a:t>年度调查</a:t>
            </a:r>
            <a:endParaRPr lang="zh-CN" altLang="en-US" dirty="0">
              <a:solidFill>
                <a:srgbClr val="44546A"/>
              </a:solidFill>
              <a:latin typeface="+mj-ea"/>
              <a:ea typeface="+mj-ea"/>
              <a:sym typeface="+mn-ea"/>
            </a:endParaRPr>
          </a:p>
          <a:p>
            <a:pPr algn="l" fontAlgn="auto">
              <a:lnSpc>
                <a:spcPts val="3000"/>
              </a:lnSpc>
              <a:buClrTx/>
              <a:buSzTx/>
              <a:buFontTx/>
            </a:pPr>
            <a:r>
              <a:rPr lang="zh-CN" altLang="en-US" dirty="0">
                <a:solidFill>
                  <a:srgbClr val="44546A"/>
                </a:solidFill>
                <a:latin typeface="+mj-ea"/>
                <a:ea typeface="+mj-ea"/>
                <a:sym typeface="+mn-ea"/>
              </a:rPr>
              <a:t>时点指标：</a:t>
            </a:r>
            <a:r>
              <a:rPr lang="zh-CN" altLang="en-US" dirty="0">
                <a:solidFill>
                  <a:srgbClr val="FF0000"/>
                </a:solidFill>
                <a:latin typeface="+mj-ea"/>
                <a:ea typeface="+mj-ea"/>
                <a:sym typeface="+mn-ea"/>
              </a:rPr>
              <a:t>本学年初</a:t>
            </a:r>
            <a:r>
              <a:rPr lang="zh-CN" altLang="en-US" dirty="0">
                <a:solidFill>
                  <a:srgbClr val="44546A"/>
                </a:solidFill>
                <a:latin typeface="+mj-ea"/>
                <a:ea typeface="+mj-ea"/>
                <a:sym typeface="+mn-ea"/>
              </a:rPr>
              <a:t>（9月1日</a:t>
            </a:r>
            <a:r>
              <a:rPr lang="zh-CN" altLang="en-US" dirty="0">
                <a:solidFill>
                  <a:srgbClr val="44546A"/>
                </a:solidFill>
                <a:highlight>
                  <a:srgbClr val="FFFF00"/>
                </a:highlight>
                <a:latin typeface="+mj-ea"/>
                <a:ea typeface="+mj-ea"/>
                <a:sym typeface="+mn-ea"/>
              </a:rPr>
              <a:t>起</a:t>
            </a:r>
            <a:r>
              <a:rPr lang="zh-CN" altLang="en-US" dirty="0">
                <a:solidFill>
                  <a:srgbClr val="44546A"/>
                </a:solidFill>
                <a:latin typeface="+mj-ea"/>
                <a:ea typeface="+mj-ea"/>
                <a:sym typeface="+mn-ea"/>
              </a:rPr>
              <a:t>）的数据，如在校生数、教职工数、占地面积、固定资产总值等；</a:t>
            </a:r>
            <a:endParaRPr lang="zh-CN" altLang="en-US" dirty="0">
              <a:solidFill>
                <a:srgbClr val="44546A"/>
              </a:solidFill>
              <a:latin typeface="+mj-ea"/>
              <a:ea typeface="+mj-ea"/>
            </a:endParaRPr>
          </a:p>
          <a:p>
            <a:pPr algn="l" fontAlgn="auto">
              <a:lnSpc>
                <a:spcPts val="3000"/>
              </a:lnSpc>
              <a:buClrTx/>
              <a:buSzTx/>
              <a:buFontTx/>
            </a:pPr>
            <a:r>
              <a:rPr lang="zh-CN" altLang="en-US" dirty="0">
                <a:solidFill>
                  <a:srgbClr val="44546A"/>
                </a:solidFill>
                <a:latin typeface="+mj-ea"/>
                <a:ea typeface="+mj-ea"/>
                <a:sym typeface="+mn-ea"/>
              </a:rPr>
              <a:t>时期指标：</a:t>
            </a:r>
            <a:r>
              <a:rPr lang="zh-CN" altLang="en-US" dirty="0">
                <a:solidFill>
                  <a:srgbClr val="FF0000"/>
                </a:solidFill>
                <a:latin typeface="+mj-ea"/>
                <a:ea typeface="+mj-ea"/>
                <a:sym typeface="+mn-ea"/>
              </a:rPr>
              <a:t>上学年初至学年末</a:t>
            </a:r>
            <a:r>
              <a:rPr lang="zh-CN" altLang="en-US" dirty="0">
                <a:solidFill>
                  <a:srgbClr val="44546A"/>
                </a:solidFill>
                <a:latin typeface="+mj-ea"/>
                <a:ea typeface="+mj-ea"/>
                <a:sym typeface="+mn-ea"/>
              </a:rPr>
              <a:t>（上年9月1日至本年8月31日）的数据，如毕业生数、复学学生数等。</a:t>
            </a:r>
            <a:endParaRPr lang="zh-CN" altLang="en-US" dirty="0">
              <a:solidFill>
                <a:srgbClr val="44546A"/>
              </a:solidFill>
              <a:latin typeface="+mj-ea"/>
              <a:ea typeface="+mj-ea"/>
              <a:sym typeface="+mn-ea"/>
            </a:endParaRPr>
          </a:p>
          <a:p>
            <a:pPr algn="l" fontAlgn="auto">
              <a:lnSpc>
                <a:spcPts val="3000"/>
              </a:lnSpc>
              <a:buClrTx/>
              <a:buSzTx/>
              <a:buFontTx/>
            </a:pPr>
            <a:endParaRPr lang="zh-CN" altLang="en-US" dirty="0">
              <a:solidFill>
                <a:srgbClr val="44546A"/>
              </a:solidFill>
              <a:latin typeface="+mj-ea"/>
              <a:ea typeface="+mj-ea"/>
            </a:endParaRPr>
          </a:p>
          <a:p>
            <a:pPr algn="l" fontAlgn="auto">
              <a:lnSpc>
                <a:spcPts val="3000"/>
              </a:lnSpc>
              <a:buClrTx/>
              <a:buSzTx/>
              <a:buFontTx/>
            </a:pPr>
            <a:r>
              <a:rPr lang="en-US" altLang="zh-CN" dirty="0">
                <a:solidFill>
                  <a:srgbClr val="44546A"/>
                </a:solidFill>
                <a:latin typeface="+mj-ea"/>
                <a:ea typeface="+mj-ea"/>
              </a:rPr>
              <a:t>2.</a:t>
            </a:r>
            <a:r>
              <a:rPr lang="zh-CN" altLang="en-US" dirty="0">
                <a:solidFill>
                  <a:srgbClr val="44546A"/>
                </a:solidFill>
                <a:latin typeface="+mj-ea"/>
                <a:ea typeface="+mj-ea"/>
              </a:rPr>
              <a:t>季度调查</a:t>
            </a:r>
            <a:endParaRPr lang="zh-CN" altLang="en-US" dirty="0">
              <a:solidFill>
                <a:srgbClr val="44546A"/>
              </a:solidFill>
              <a:latin typeface="+mj-ea"/>
              <a:ea typeface="+mj-ea"/>
            </a:endParaRPr>
          </a:p>
          <a:p>
            <a:pPr algn="l" fontAlgn="auto">
              <a:lnSpc>
                <a:spcPts val="3000"/>
              </a:lnSpc>
              <a:buClrTx/>
              <a:buSzTx/>
              <a:buFontTx/>
            </a:pPr>
            <a:r>
              <a:rPr lang="zh-CN" altLang="en-US" dirty="0">
                <a:solidFill>
                  <a:srgbClr val="44546A"/>
                </a:solidFill>
                <a:latin typeface="+mj-ea"/>
                <a:ea typeface="+mj-ea"/>
                <a:sym typeface="+mn-ea"/>
              </a:rPr>
              <a:t>第一季度：1月1日-3月31日；</a:t>
            </a:r>
            <a:r>
              <a:rPr lang="en-US" altLang="zh-CN" dirty="0">
                <a:solidFill>
                  <a:srgbClr val="44546A"/>
                </a:solidFill>
                <a:latin typeface="+mj-ea"/>
                <a:ea typeface="+mj-ea"/>
                <a:sym typeface="+mn-ea"/>
              </a:rPr>
              <a:t>	</a:t>
            </a:r>
            <a:r>
              <a:rPr lang="zh-CN" altLang="en-US" dirty="0">
                <a:solidFill>
                  <a:srgbClr val="44546A"/>
                </a:solidFill>
                <a:latin typeface="+mj-ea"/>
                <a:ea typeface="+mj-ea"/>
                <a:sym typeface="+mn-ea"/>
              </a:rPr>
              <a:t>第二季度为4月1日-6月30日；</a:t>
            </a:r>
            <a:endParaRPr lang="zh-CN" altLang="en-US" dirty="0">
              <a:solidFill>
                <a:srgbClr val="44546A"/>
              </a:solidFill>
              <a:latin typeface="+mj-ea"/>
              <a:ea typeface="+mj-ea"/>
            </a:endParaRPr>
          </a:p>
          <a:p>
            <a:pPr algn="l" fontAlgn="auto">
              <a:lnSpc>
                <a:spcPts val="3000"/>
              </a:lnSpc>
              <a:buClrTx/>
              <a:buSzTx/>
              <a:buFontTx/>
            </a:pPr>
            <a:r>
              <a:rPr lang="zh-CN" altLang="en-US" dirty="0">
                <a:solidFill>
                  <a:srgbClr val="44546A"/>
                </a:solidFill>
                <a:latin typeface="+mj-ea"/>
                <a:ea typeface="+mj-ea"/>
                <a:sym typeface="+mn-ea"/>
              </a:rPr>
              <a:t>第三季度：同年报数据；</a:t>
            </a:r>
            <a:r>
              <a:rPr lang="en-US" altLang="zh-CN" dirty="0">
                <a:solidFill>
                  <a:srgbClr val="44546A"/>
                </a:solidFill>
                <a:latin typeface="+mj-ea"/>
                <a:ea typeface="+mj-ea"/>
                <a:sym typeface="+mn-ea"/>
              </a:rPr>
              <a:t>		</a:t>
            </a:r>
            <a:r>
              <a:rPr lang="zh-CN" altLang="en-US" dirty="0">
                <a:solidFill>
                  <a:srgbClr val="44546A"/>
                </a:solidFill>
                <a:latin typeface="+mj-ea"/>
                <a:ea typeface="+mj-ea"/>
                <a:sym typeface="+mn-ea"/>
              </a:rPr>
              <a:t>第四季度为10月1日-12月31日。</a:t>
            </a:r>
            <a:endParaRPr lang="zh-CN" altLang="en-US" dirty="0">
              <a:solidFill>
                <a:srgbClr val="44546A"/>
              </a:solidFill>
              <a:latin typeface="+mj-ea"/>
              <a:ea typeface="+mj-ea"/>
              <a:sym typeface="+mn-ea"/>
            </a:endParaRPr>
          </a:p>
          <a:p>
            <a:pPr algn="l" fontAlgn="auto">
              <a:lnSpc>
                <a:spcPts val="3000"/>
              </a:lnSpc>
              <a:buClrTx/>
              <a:buSzTx/>
              <a:buFontTx/>
            </a:pPr>
            <a:endParaRPr lang="zh-CN" altLang="en-US" dirty="0">
              <a:solidFill>
                <a:srgbClr val="44546A"/>
              </a:solidFill>
              <a:latin typeface="+mj-ea"/>
              <a:ea typeface="+mj-ea"/>
              <a:sym typeface="+mn-ea"/>
            </a:endParaRPr>
          </a:p>
          <a:p>
            <a:pPr algn="l" fontAlgn="auto">
              <a:lnSpc>
                <a:spcPts val="3000"/>
              </a:lnSpc>
              <a:buClrTx/>
              <a:buSzTx/>
              <a:buFontTx/>
            </a:pPr>
            <a:r>
              <a:rPr lang="zh-CN" altLang="en-US" dirty="0">
                <a:solidFill>
                  <a:srgbClr val="44546A"/>
                </a:solidFill>
                <a:latin typeface="+mj-ea"/>
                <a:ea typeface="+mj-ea"/>
                <a:sym typeface="+mn-ea"/>
              </a:rPr>
              <a:t>*《各级各类学校基本建设完成情况表》调查时期为上年度1月1日—12月31日。</a:t>
            </a:r>
            <a:endParaRPr lang="en-US" altLang="zh-CN" dirty="0">
              <a:solidFill>
                <a:srgbClr val="44546A"/>
              </a:solidFill>
              <a:latin typeface="+mj-ea"/>
              <a:ea typeface="+mj-ea"/>
              <a:sym typeface="+mn-ea"/>
            </a:endParaRPr>
          </a:p>
          <a:p>
            <a:pPr algn="l" fontAlgn="auto">
              <a:lnSpc>
                <a:spcPts val="3000"/>
              </a:lnSpc>
              <a:buClrTx/>
              <a:buSzTx/>
              <a:buFontTx/>
            </a:pPr>
            <a:endParaRPr lang="zh-CN" altLang="en-US" dirty="0">
              <a:solidFill>
                <a:srgbClr val="44546A"/>
              </a:solidFill>
              <a:latin typeface="+mj-ea"/>
              <a:ea typeface="+mj-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
        <p:nvSpPr>
          <p:cNvPr id="7" name="线形标注 2(带边框和强调线) 6"/>
          <p:cNvSpPr/>
          <p:nvPr/>
        </p:nvSpPr>
        <p:spPr>
          <a:xfrm>
            <a:off x="5685473" y="1108393"/>
            <a:ext cx="4300855" cy="1202372"/>
          </a:xfrm>
          <a:prstGeom prst="accentBorderCallout2">
            <a:avLst>
              <a:gd name="adj1" fmla="val 18750"/>
              <a:gd name="adj2" fmla="val -8333"/>
              <a:gd name="adj3" fmla="val 18760"/>
              <a:gd name="adj4" fmla="val -14463"/>
              <a:gd name="adj5" fmla="val 121705"/>
              <a:gd name="adj6" fmla="val -3456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fontAlgn="auto">
              <a:lnSpc>
                <a:spcPct val="120000"/>
              </a:lnSpc>
            </a:pPr>
            <a:r>
              <a:rPr lang="zh-CN" altLang="en-US" dirty="0">
                <a:solidFill>
                  <a:srgbClr val="44546A"/>
                </a:solidFill>
                <a:latin typeface="微软雅黑" panose="020B0503020204020204" charset="-122"/>
                <a:ea typeface="微软雅黑" panose="020B0503020204020204" charset="-122"/>
                <a:sym typeface="+mn-ea"/>
              </a:rPr>
              <a:t>部分</a:t>
            </a:r>
            <a:r>
              <a:rPr lang="zh-CN" altLang="en-US" dirty="0">
                <a:solidFill>
                  <a:srgbClr val="44546A"/>
                </a:solidFill>
                <a:latin typeface="微软雅黑" panose="020B0503020204020204" charset="-122"/>
                <a:ea typeface="微软雅黑" panose="020B0503020204020204" charset="-122"/>
              </a:rPr>
              <a:t>单位</a:t>
            </a:r>
            <a:r>
              <a:rPr lang="zh-CN" altLang="en-US" dirty="0">
                <a:solidFill>
                  <a:srgbClr val="44546A"/>
                </a:solidFill>
                <a:latin typeface="微软雅黑" panose="020B0503020204020204" charset="-122"/>
                <a:ea typeface="微软雅黑" panose="020B0503020204020204" charset="-122"/>
                <a:sym typeface="+mn-ea"/>
              </a:rPr>
              <a:t>不清楚填报哪一年度数据，因此总说明修订为：时点指标填写本学年初（</a:t>
            </a:r>
            <a:r>
              <a:rPr lang="en-US" altLang="zh-CN" dirty="0">
                <a:solidFill>
                  <a:srgbClr val="44546A"/>
                </a:solidFill>
                <a:latin typeface="微软雅黑" panose="020B0503020204020204" charset="-122"/>
                <a:ea typeface="微软雅黑" panose="020B0503020204020204" charset="-122"/>
                <a:sym typeface="+mn-ea"/>
              </a:rPr>
              <a:t>9</a:t>
            </a:r>
            <a:r>
              <a:rPr lang="zh-CN" altLang="en-US" dirty="0">
                <a:solidFill>
                  <a:srgbClr val="44546A"/>
                </a:solidFill>
                <a:latin typeface="微软雅黑" panose="020B0503020204020204" charset="-122"/>
                <a:ea typeface="微软雅黑" panose="020B0503020204020204" charset="-122"/>
                <a:sym typeface="+mn-ea"/>
              </a:rPr>
              <a:t>月</a:t>
            </a:r>
            <a:r>
              <a:rPr lang="en-US" altLang="zh-CN" dirty="0">
                <a:solidFill>
                  <a:srgbClr val="44546A"/>
                </a:solidFill>
                <a:latin typeface="微软雅黑" panose="020B0503020204020204" charset="-122"/>
                <a:ea typeface="微软雅黑" panose="020B0503020204020204" charset="-122"/>
                <a:sym typeface="+mn-ea"/>
              </a:rPr>
              <a:t>1</a:t>
            </a:r>
            <a:r>
              <a:rPr lang="zh-CN" altLang="en-US" dirty="0">
                <a:solidFill>
                  <a:srgbClr val="44546A"/>
                </a:solidFill>
                <a:latin typeface="微软雅黑" panose="020B0503020204020204" charset="-122"/>
                <a:ea typeface="微软雅黑" panose="020B0503020204020204" charset="-122"/>
                <a:sym typeface="+mn-ea"/>
              </a:rPr>
              <a:t>日</a:t>
            </a:r>
            <a:r>
              <a:rPr lang="zh-CN" altLang="en-US" dirty="0">
                <a:solidFill>
                  <a:srgbClr val="44546A"/>
                </a:solidFill>
                <a:highlight>
                  <a:srgbClr val="FFFF00"/>
                </a:highlight>
                <a:latin typeface="微软雅黑" panose="020B0503020204020204" charset="-122"/>
                <a:ea typeface="微软雅黑" panose="020B0503020204020204" charset="-122"/>
                <a:sym typeface="+mn-ea"/>
              </a:rPr>
              <a:t>起</a:t>
            </a:r>
            <a:r>
              <a:rPr lang="zh-CN" altLang="en-US" dirty="0">
                <a:solidFill>
                  <a:srgbClr val="44546A"/>
                </a:solidFill>
                <a:latin typeface="微软雅黑" panose="020B0503020204020204" charset="-122"/>
                <a:ea typeface="微软雅黑" panose="020B0503020204020204" charset="-122"/>
                <a:sym typeface="+mn-ea"/>
              </a:rPr>
              <a:t>）的数据。</a:t>
            </a:r>
            <a:endParaRPr lang="zh-CN" altLang="en-US" dirty="0">
              <a:solidFill>
                <a:srgbClr val="44546A"/>
              </a:solidFill>
              <a:latin typeface="微软雅黑" panose="020B0503020204020204" charset="-122"/>
              <a:ea typeface="微软雅黑" panose="020B0503020204020204" charset="-122"/>
              <a:sym typeface="+mn-ea"/>
            </a:endParaRPr>
          </a:p>
        </p:txBody>
      </p:sp>
      <p:sp>
        <p:nvSpPr>
          <p:cNvPr id="14" name="矩形 13"/>
          <p:cNvSpPr/>
          <p:nvPr/>
        </p:nvSpPr>
        <p:spPr>
          <a:xfrm>
            <a:off x="3941128" y="2561590"/>
            <a:ext cx="317818" cy="493395"/>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 grpId="0" bldLvl="0" animBg="1"/>
      <p:bldP spid="7" grpId="1" animBg="1"/>
      <p:bldP spid="1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sp>
        <p:nvSpPr>
          <p:cNvPr id="24" name="文本框 23"/>
          <p:cNvSpPr txBox="1"/>
          <p:nvPr/>
        </p:nvSpPr>
        <p:spPr>
          <a:xfrm>
            <a:off x="875030" y="1398270"/>
            <a:ext cx="10418445" cy="1332230"/>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（五）调查方法</a:t>
            </a:r>
            <a:endParaRPr lang="zh-CN" altLang="en-US" sz="2400" b="1" dirty="0">
              <a:solidFill>
                <a:srgbClr val="044AFA"/>
              </a:solidFill>
              <a:latin typeface="+mj-ea"/>
              <a:ea typeface="+mj-ea"/>
            </a:endParaRPr>
          </a:p>
          <a:p>
            <a:pPr indent="0" algn="l" fontAlgn="auto">
              <a:lnSpc>
                <a:spcPts val="3000"/>
              </a:lnSpc>
            </a:pPr>
            <a:r>
              <a:rPr lang="zh-CN" altLang="en-US" dirty="0">
                <a:solidFill>
                  <a:srgbClr val="44546A"/>
                </a:solidFill>
                <a:latin typeface="+mj-ea"/>
                <a:ea typeface="+mj-ea"/>
              </a:rPr>
              <a:t>全面调查。</a:t>
            </a:r>
            <a:endParaRPr lang="zh-CN" altLang="en-US" dirty="0">
              <a:solidFill>
                <a:srgbClr val="44546A"/>
              </a:solidFill>
              <a:latin typeface="+mj-ea"/>
              <a:ea typeface="+mj-ea"/>
            </a:endParaRPr>
          </a:p>
          <a:p>
            <a:pPr indent="0" algn="l" fontAlgn="auto">
              <a:lnSpc>
                <a:spcPts val="3000"/>
              </a:lnSpc>
            </a:pPr>
            <a:endParaRPr lang="zh-CN" altLang="en-US" dirty="0">
              <a:solidFill>
                <a:srgbClr val="44546A"/>
              </a:solidFill>
              <a:latin typeface="+mj-ea"/>
              <a:ea typeface="+mj-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
        <p:nvSpPr>
          <p:cNvPr id="3" name="文本框 2"/>
          <p:cNvSpPr txBox="1"/>
          <p:nvPr/>
        </p:nvSpPr>
        <p:spPr>
          <a:xfrm>
            <a:off x="875030" y="2515235"/>
            <a:ext cx="10418445" cy="3088005"/>
          </a:xfrm>
          <a:prstGeom prst="rect">
            <a:avLst/>
          </a:prstGeom>
          <a:noFill/>
        </p:spPr>
        <p:txBody>
          <a:bodyPr wrap="square" rtlCol="0">
            <a:noAutofit/>
          </a:bodyPr>
          <a:p>
            <a:pPr indent="0" algn="l" fontAlgn="auto">
              <a:lnSpc>
                <a:spcPts val="3000"/>
              </a:lnSpc>
            </a:pPr>
            <a:r>
              <a:rPr lang="zh-CN" altLang="en-US" sz="2400" b="1" dirty="0">
                <a:solidFill>
                  <a:srgbClr val="044AFA"/>
                </a:solidFill>
                <a:latin typeface="+mj-ea"/>
                <a:ea typeface="+mj-ea"/>
              </a:rPr>
              <a:t>（六）组织实施</a:t>
            </a:r>
            <a:endParaRPr lang="zh-CN" altLang="en-US" sz="2400" b="1" dirty="0">
              <a:solidFill>
                <a:srgbClr val="044AFA"/>
              </a:solidFill>
              <a:latin typeface="+mj-ea"/>
              <a:ea typeface="+mj-ea"/>
            </a:endParaRPr>
          </a:p>
          <a:p>
            <a:pPr marL="285750" indent="-285750" algn="l" fontAlgn="auto">
              <a:lnSpc>
                <a:spcPts val="3000"/>
              </a:lnSpc>
              <a:buFont typeface="Arial" panose="020B0604020202020204" pitchFamily="34" charset="0"/>
              <a:buChar char="•"/>
            </a:pPr>
            <a:r>
              <a:rPr lang="zh-CN" altLang="en-US" dirty="0">
                <a:solidFill>
                  <a:srgbClr val="44546A"/>
                </a:solidFill>
                <a:latin typeface="+mj-ea"/>
                <a:ea typeface="+mj-ea"/>
              </a:rPr>
              <a:t>本调查制度由</a:t>
            </a:r>
            <a:r>
              <a:rPr lang="zh-CN" altLang="en-US" dirty="0">
                <a:solidFill>
                  <a:srgbClr val="FF0000"/>
                </a:solidFill>
                <a:latin typeface="+mj-ea"/>
                <a:ea typeface="+mj-ea"/>
              </a:rPr>
              <a:t>教育部统一组织</a:t>
            </a:r>
            <a:r>
              <a:rPr lang="zh-CN" altLang="en-US" dirty="0">
                <a:solidFill>
                  <a:srgbClr val="44546A"/>
                </a:solidFill>
                <a:latin typeface="+mj-ea"/>
                <a:ea typeface="+mj-ea"/>
              </a:rPr>
              <a:t>。</a:t>
            </a:r>
            <a:endParaRPr lang="zh-CN" altLang="en-US" dirty="0">
              <a:solidFill>
                <a:srgbClr val="44546A"/>
              </a:solidFill>
              <a:latin typeface="+mj-ea"/>
              <a:ea typeface="+mj-ea"/>
            </a:endParaRPr>
          </a:p>
          <a:p>
            <a:pPr marL="285750" indent="-285750" algn="l" fontAlgn="auto">
              <a:lnSpc>
                <a:spcPts val="3000"/>
              </a:lnSpc>
              <a:buFont typeface="Arial" panose="020B0604020202020204" pitchFamily="34" charset="0"/>
              <a:buChar char="•"/>
            </a:pPr>
            <a:r>
              <a:rPr lang="zh-CN" altLang="en-US" dirty="0">
                <a:solidFill>
                  <a:srgbClr val="44546A"/>
                </a:solidFill>
                <a:latin typeface="+mj-ea"/>
                <a:ea typeface="+mj-ea"/>
              </a:rPr>
              <a:t>统计工作流程采用自上而下</a:t>
            </a:r>
            <a:r>
              <a:rPr lang="zh-CN" altLang="en-US" dirty="0">
                <a:solidFill>
                  <a:srgbClr val="FF0000"/>
                </a:solidFill>
                <a:latin typeface="+mj-ea"/>
                <a:ea typeface="+mj-ea"/>
              </a:rPr>
              <a:t>逐级布置</a:t>
            </a:r>
            <a:r>
              <a:rPr lang="zh-CN" altLang="en-US" dirty="0">
                <a:solidFill>
                  <a:srgbClr val="44546A"/>
                </a:solidFill>
                <a:latin typeface="+mj-ea"/>
                <a:ea typeface="+mj-ea"/>
              </a:rPr>
              <a:t>、自下而上</a:t>
            </a:r>
            <a:r>
              <a:rPr lang="zh-CN" altLang="en-US" dirty="0">
                <a:solidFill>
                  <a:srgbClr val="FF0000"/>
                </a:solidFill>
                <a:latin typeface="+mj-ea"/>
                <a:ea typeface="+mj-ea"/>
              </a:rPr>
              <a:t>逐级汇总</a:t>
            </a:r>
            <a:r>
              <a:rPr lang="zh-CN" altLang="en-US" dirty="0">
                <a:solidFill>
                  <a:srgbClr val="44546A"/>
                </a:solidFill>
                <a:latin typeface="+mj-ea"/>
                <a:ea typeface="+mj-ea"/>
              </a:rPr>
              <a:t>的方式。调查表的</a:t>
            </a:r>
            <a:r>
              <a:rPr lang="zh-CN" altLang="en-US" dirty="0">
                <a:solidFill>
                  <a:srgbClr val="FF0000"/>
                </a:solidFill>
                <a:latin typeface="+mj-ea"/>
                <a:ea typeface="+mj-ea"/>
              </a:rPr>
              <a:t>收集、审核、汇总</a:t>
            </a:r>
            <a:r>
              <a:rPr lang="zh-CN" altLang="en-US" dirty="0">
                <a:solidFill>
                  <a:srgbClr val="44546A"/>
                </a:solidFill>
                <a:latin typeface="+mj-ea"/>
                <a:ea typeface="+mj-ea"/>
              </a:rPr>
              <a:t>由各省、自治区、直辖市教育厅（教委）负责，汇总后统一报送教育部。教育事业统计由统计归口部门具体组织实施；《各级各类学校基本建设完成情况表》由基建管理部门具体组织实施。</a:t>
            </a:r>
            <a:endParaRPr lang="zh-CN" altLang="en-US" dirty="0">
              <a:solidFill>
                <a:srgbClr val="44546A"/>
              </a:solidFill>
              <a:latin typeface="+mj-ea"/>
              <a:ea typeface="+mj-ea"/>
            </a:endParaRPr>
          </a:p>
          <a:p>
            <a:pPr marL="285750" indent="-285750" algn="l" fontAlgn="auto">
              <a:lnSpc>
                <a:spcPts val="3000"/>
              </a:lnSpc>
              <a:buFont typeface="Arial" panose="020B0604020202020204" pitchFamily="34" charset="0"/>
              <a:buChar char="•"/>
            </a:pPr>
            <a:r>
              <a:rPr lang="zh-CN" altLang="en-US" dirty="0">
                <a:solidFill>
                  <a:srgbClr val="FF0000"/>
                </a:solidFill>
                <a:latin typeface="+mj-ea"/>
                <a:ea typeface="+mj-ea"/>
              </a:rPr>
              <a:t>教育部负责全国数据汇总</a:t>
            </a:r>
            <a:r>
              <a:rPr lang="zh-CN" altLang="en-US" dirty="0">
                <a:solidFill>
                  <a:srgbClr val="44546A"/>
                </a:solidFill>
                <a:latin typeface="+mj-ea"/>
                <a:ea typeface="+mj-ea"/>
              </a:rPr>
              <a:t>。</a:t>
            </a:r>
            <a:endParaRPr lang="zh-CN" altLang="en-US" dirty="0">
              <a:solidFill>
                <a:srgbClr val="44546A"/>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sp>
        <p:nvSpPr>
          <p:cNvPr id="24" name="文本框 23"/>
          <p:cNvSpPr txBox="1"/>
          <p:nvPr/>
        </p:nvSpPr>
        <p:spPr>
          <a:xfrm>
            <a:off x="875030" y="1398270"/>
            <a:ext cx="10418445" cy="431990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（七）报送要求</a:t>
            </a:r>
            <a:endParaRPr lang="zh-CN" altLang="en-US" sz="2400" b="1" dirty="0">
              <a:solidFill>
                <a:srgbClr val="044AFA"/>
              </a:solidFill>
              <a:latin typeface="+mj-ea"/>
              <a:ea typeface="+mj-ea"/>
            </a:endParaRPr>
          </a:p>
          <a:p>
            <a:pPr marL="285750" indent="-285750" algn="l" fontAlgn="auto">
              <a:lnSpc>
                <a:spcPts val="3000"/>
              </a:lnSpc>
              <a:buFont typeface="Arial" panose="020B0604020202020204" pitchFamily="34" charset="0"/>
              <a:buChar char="•"/>
            </a:pPr>
            <a:endParaRPr lang="zh-CN" altLang="en-US" dirty="0">
              <a:solidFill>
                <a:srgbClr val="44546A"/>
              </a:solidFill>
              <a:latin typeface="+mj-ea"/>
              <a:ea typeface="+mj-ea"/>
            </a:endParaRPr>
          </a:p>
          <a:p>
            <a:pPr marL="285750" indent="-285750" algn="l" fontAlgn="auto">
              <a:lnSpc>
                <a:spcPts val="3000"/>
              </a:lnSpc>
              <a:buFont typeface="Arial" panose="020B0604020202020204" pitchFamily="34" charset="0"/>
              <a:buChar char="•"/>
            </a:pPr>
            <a:r>
              <a:rPr lang="zh-CN" altLang="en-US" dirty="0">
                <a:solidFill>
                  <a:srgbClr val="44546A"/>
                </a:solidFill>
                <a:latin typeface="+mj-ea"/>
                <a:ea typeface="+mj-ea"/>
              </a:rPr>
              <a:t>报送时间：</a:t>
            </a:r>
            <a:endParaRPr lang="zh-CN" altLang="en-US" dirty="0">
              <a:solidFill>
                <a:srgbClr val="44546A"/>
              </a:solidFill>
              <a:latin typeface="+mj-ea"/>
              <a:ea typeface="+mj-ea"/>
            </a:endParaRPr>
          </a:p>
          <a:p>
            <a:pPr marL="742950" lvl="1" indent="-285750" algn="l" fontAlgn="auto">
              <a:lnSpc>
                <a:spcPts val="3000"/>
              </a:lnSpc>
              <a:buFont typeface="Arial" panose="020B0604020202020204" pitchFamily="34" charset="0"/>
              <a:buChar char="•"/>
            </a:pPr>
            <a:r>
              <a:rPr lang="zh-CN" altLang="en-US" dirty="0">
                <a:solidFill>
                  <a:srgbClr val="44546A"/>
                </a:solidFill>
                <a:latin typeface="+mj-ea"/>
                <a:ea typeface="+mj-ea"/>
              </a:rPr>
              <a:t>年报：基础教育学校和中等职业学校为</a:t>
            </a:r>
            <a:r>
              <a:rPr lang="zh-CN" altLang="en-US" dirty="0">
                <a:solidFill>
                  <a:srgbClr val="FF0000"/>
                </a:solidFill>
                <a:latin typeface="+mj-ea"/>
                <a:ea typeface="+mj-ea"/>
              </a:rPr>
              <a:t>10月15日前</a:t>
            </a:r>
            <a:r>
              <a:rPr lang="zh-CN" altLang="en-US" dirty="0">
                <a:solidFill>
                  <a:srgbClr val="44546A"/>
                </a:solidFill>
                <a:latin typeface="+mj-ea"/>
                <a:ea typeface="+mj-ea"/>
              </a:rPr>
              <a:t>，高等教育学校报送时间为</a:t>
            </a:r>
            <a:r>
              <a:rPr lang="zh-CN" altLang="en-US" dirty="0">
                <a:solidFill>
                  <a:srgbClr val="FF0000"/>
                </a:solidFill>
                <a:latin typeface="+mj-ea"/>
                <a:ea typeface="+mj-ea"/>
              </a:rPr>
              <a:t>10月31日前</a:t>
            </a:r>
            <a:r>
              <a:rPr lang="zh-CN" altLang="en-US" dirty="0">
                <a:solidFill>
                  <a:srgbClr val="44546A"/>
                </a:solidFill>
                <a:latin typeface="+mj-ea"/>
                <a:ea typeface="+mj-ea"/>
              </a:rPr>
              <a:t>。</a:t>
            </a:r>
            <a:endParaRPr lang="zh-CN" altLang="en-US" dirty="0">
              <a:solidFill>
                <a:srgbClr val="44546A"/>
              </a:solidFill>
              <a:latin typeface="+mj-ea"/>
              <a:ea typeface="+mj-ea"/>
            </a:endParaRPr>
          </a:p>
          <a:p>
            <a:pPr marL="742950" lvl="1" indent="-285750" algn="l" fontAlgn="auto">
              <a:lnSpc>
                <a:spcPts val="3000"/>
              </a:lnSpc>
              <a:buFont typeface="Arial" panose="020B0604020202020204" pitchFamily="34" charset="0"/>
              <a:buChar char="•"/>
            </a:pPr>
            <a:r>
              <a:rPr lang="zh-CN" altLang="en-US" dirty="0">
                <a:solidFill>
                  <a:srgbClr val="44546A"/>
                </a:solidFill>
                <a:latin typeface="+mj-ea"/>
                <a:ea typeface="+mj-ea"/>
              </a:rPr>
              <a:t>季报：第一季度为4月15日前，第二季度为7月15日前，第四季度为次年1月15日前。</a:t>
            </a:r>
            <a:endParaRPr lang="zh-CN" altLang="en-US" dirty="0">
              <a:solidFill>
                <a:srgbClr val="44546A"/>
              </a:solidFill>
              <a:latin typeface="+mj-ea"/>
              <a:ea typeface="+mj-ea"/>
            </a:endParaRPr>
          </a:p>
          <a:p>
            <a:pPr marL="285750" indent="-285750" algn="l" fontAlgn="auto">
              <a:lnSpc>
                <a:spcPts val="3000"/>
              </a:lnSpc>
              <a:buFont typeface="Arial" panose="020B0604020202020204" pitchFamily="34" charset="0"/>
              <a:buChar char="•"/>
            </a:pPr>
            <a:r>
              <a:rPr lang="zh-CN" altLang="en-US" dirty="0">
                <a:solidFill>
                  <a:srgbClr val="44546A"/>
                </a:solidFill>
                <a:latin typeface="+mj-ea"/>
                <a:ea typeface="+mj-ea"/>
              </a:rPr>
              <a:t>报送方式：通过</a:t>
            </a:r>
            <a:r>
              <a:rPr lang="zh-CN" altLang="en-US" dirty="0">
                <a:solidFill>
                  <a:srgbClr val="FF0000"/>
                </a:solidFill>
                <a:latin typeface="+mj-ea"/>
                <a:ea typeface="+mj-ea"/>
              </a:rPr>
              <a:t>教育统计管理信息系统</a:t>
            </a:r>
            <a:r>
              <a:rPr lang="zh-CN" altLang="en-US" dirty="0">
                <a:solidFill>
                  <a:srgbClr val="44546A"/>
                </a:solidFill>
                <a:latin typeface="+mj-ea"/>
                <a:ea typeface="+mj-ea"/>
              </a:rPr>
              <a:t>（https://tjxt.moe.edu.cn:8000）网上报送、审核数据。</a:t>
            </a:r>
            <a:endParaRPr lang="zh-CN" altLang="en-US" dirty="0">
              <a:solidFill>
                <a:srgbClr val="44546A"/>
              </a:solidFill>
              <a:latin typeface="+mj-ea"/>
              <a:ea typeface="+mj-ea"/>
            </a:endParaRPr>
          </a:p>
          <a:p>
            <a:pPr marL="285750" indent="-285750" algn="l" fontAlgn="auto">
              <a:lnSpc>
                <a:spcPts val="3000"/>
              </a:lnSpc>
              <a:buFont typeface="Arial" panose="020B0604020202020204" pitchFamily="34" charset="0"/>
              <a:buChar char="•"/>
            </a:pPr>
            <a:r>
              <a:rPr lang="zh-CN" altLang="en-US" dirty="0">
                <a:solidFill>
                  <a:srgbClr val="44546A"/>
                </a:solidFill>
                <a:latin typeface="+mj-ea"/>
                <a:ea typeface="+mj-ea"/>
              </a:rPr>
              <a:t>填报时，遵循“</a:t>
            </a:r>
            <a:r>
              <a:rPr lang="zh-CN" altLang="en-US" dirty="0">
                <a:solidFill>
                  <a:srgbClr val="FF0000"/>
                </a:solidFill>
                <a:latin typeface="+mj-ea"/>
                <a:ea typeface="+mj-ea"/>
              </a:rPr>
              <a:t>主体校统计原则</a:t>
            </a:r>
            <a:r>
              <a:rPr lang="zh-CN" altLang="en-US" dirty="0">
                <a:solidFill>
                  <a:srgbClr val="44546A"/>
                </a:solidFill>
                <a:latin typeface="+mj-ea"/>
                <a:ea typeface="+mj-ea"/>
              </a:rPr>
              <a:t>”，严格执行《统计法》《教育统计管理规定》各项条款，按照本调查制度的指标解释和填报说明准确填报。任何单位和个人不得虚报、瞒报、拒报、迟报。</a:t>
            </a:r>
            <a:endParaRPr lang="zh-CN" altLang="en-US" dirty="0">
              <a:solidFill>
                <a:srgbClr val="44546A"/>
              </a:solidFill>
              <a:latin typeface="+mj-ea"/>
              <a:ea typeface="+mj-ea"/>
            </a:endParaRPr>
          </a:p>
          <a:p>
            <a:pPr marL="285750" indent="-285750" algn="l" fontAlgn="auto">
              <a:lnSpc>
                <a:spcPts val="3000"/>
              </a:lnSpc>
              <a:buFont typeface="Arial" panose="020B0604020202020204" pitchFamily="34" charset="0"/>
              <a:buChar char="•"/>
            </a:pPr>
            <a:endParaRPr lang="zh-CN" altLang="en-US" dirty="0">
              <a:solidFill>
                <a:srgbClr val="44546A"/>
              </a:solidFill>
              <a:latin typeface="+mj-ea"/>
              <a:ea typeface="+mj-ea"/>
            </a:endParaRPr>
          </a:p>
          <a:p>
            <a:pPr indent="0" algn="l" fontAlgn="auto">
              <a:lnSpc>
                <a:spcPts val="3000"/>
              </a:lnSpc>
            </a:pPr>
            <a:r>
              <a:rPr lang="en-US" altLang="zh-CN" dirty="0">
                <a:solidFill>
                  <a:srgbClr val="44546A"/>
                </a:solidFill>
                <a:latin typeface="+mj-ea"/>
                <a:ea typeface="+mj-ea"/>
              </a:rPr>
              <a:t>*</a:t>
            </a:r>
            <a:r>
              <a:rPr lang="zh-CN" altLang="en-US" dirty="0">
                <a:solidFill>
                  <a:srgbClr val="44546A"/>
                </a:solidFill>
                <a:latin typeface="+mj-ea"/>
                <a:ea typeface="+mj-ea"/>
                <a:sym typeface="+mn-ea"/>
              </a:rPr>
              <a:t>《各级各类学校基本建设完成情况表》报送时间为次年3月30日前。</a:t>
            </a:r>
            <a:endParaRPr lang="en-US" altLang="zh-CN" dirty="0">
              <a:solidFill>
                <a:srgbClr val="44546A"/>
              </a:solidFill>
              <a:latin typeface="+mj-ea"/>
              <a:ea typeface="+mj-ea"/>
            </a:endParaRPr>
          </a:p>
          <a:p>
            <a:pPr indent="0" algn="l" fontAlgn="auto">
              <a:lnSpc>
                <a:spcPts val="3000"/>
              </a:lnSpc>
            </a:pPr>
            <a:r>
              <a:rPr lang="en-US" altLang="zh-CN" dirty="0">
                <a:solidFill>
                  <a:srgbClr val="44546A"/>
                </a:solidFill>
                <a:latin typeface="+mj-ea"/>
                <a:ea typeface="+mj-ea"/>
              </a:rPr>
              <a:t>*</a:t>
            </a:r>
            <a:r>
              <a:rPr lang="zh-CN" altLang="en-US" dirty="0">
                <a:solidFill>
                  <a:srgbClr val="44546A"/>
                </a:solidFill>
                <a:latin typeface="+mj-ea"/>
                <a:ea typeface="+mj-ea"/>
              </a:rPr>
              <a:t>《各级各类学校基本建设完成情况表》资金类型的数据保留一位小数；面积类型的数据保留整数。</a:t>
            </a:r>
            <a:endParaRPr lang="zh-CN" altLang="en-US" dirty="0">
              <a:solidFill>
                <a:srgbClr val="44546A"/>
              </a:solidFill>
              <a:latin typeface="+mj-ea"/>
              <a:ea typeface="+mj-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雪地上&#10;&#10;中度可信度描述已自动生成"/>
          <p:cNvPicPr>
            <a:picLocks noChangeAspect="1"/>
          </p:cNvPicPr>
          <p:nvPr/>
        </p:nvPicPr>
        <p:blipFill rotWithShape="1">
          <a:blip r:embed="rId1">
            <a:alphaModFix amt="27000"/>
            <a:extLst>
              <a:ext uri="{28A0092B-C50C-407E-A947-70E740481C1C}">
                <a14:useLocalDpi xmlns:a14="http://schemas.microsoft.com/office/drawing/2010/main" val="0"/>
              </a:ext>
            </a:extLst>
          </a:blip>
          <a:srcRect l="18252" t="17468" r="8387"/>
          <a:stretch>
            <a:fillRect/>
          </a:stretch>
        </p:blipFill>
        <p:spPr>
          <a:xfrm>
            <a:off x="0" y="-15430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文本框 6"/>
          <p:cNvSpPr txBox="1"/>
          <p:nvPr>
            <p:custDataLst>
              <p:tags r:id="rId2"/>
            </p:custDataLst>
          </p:nvPr>
        </p:nvSpPr>
        <p:spPr>
          <a:xfrm>
            <a:off x="642330" y="1002080"/>
            <a:ext cx="1800246" cy="1014730"/>
          </a:xfrm>
          <a:prstGeom prst="rect">
            <a:avLst/>
          </a:prstGeom>
          <a:noFill/>
        </p:spPr>
        <p:txBody>
          <a:bodyPr vert="horz" wrap="square" rtlCol="0">
            <a:spAutoFit/>
          </a:bodyPr>
          <a:lstStyle/>
          <a:p>
            <a:r>
              <a:rPr lang="zh-CN" altLang="en-US" sz="6000" dirty="0">
                <a:solidFill>
                  <a:schemeClr val="tx1">
                    <a:lumMod val="75000"/>
                    <a:lumOff val="25000"/>
                  </a:schemeClr>
                </a:solidFill>
                <a:latin typeface="微软雅黑" panose="020B0503020204020204" charset="-122"/>
                <a:ea typeface="微软雅黑" panose="020B0503020204020204" charset="-122"/>
              </a:rPr>
              <a:t>目录</a:t>
            </a:r>
            <a:endParaRPr lang="zh-CN" altLang="en-US" sz="6000"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
          <p:cNvSpPr txBox="1"/>
          <p:nvPr>
            <p:custDataLst>
              <p:tags r:id="rId3"/>
            </p:custDataLst>
          </p:nvPr>
        </p:nvSpPr>
        <p:spPr>
          <a:xfrm>
            <a:off x="1394596" y="725428"/>
            <a:ext cx="1812068" cy="306705"/>
          </a:xfrm>
          <a:prstGeom prst="rect">
            <a:avLst/>
          </a:prstGeom>
          <a:noFill/>
        </p:spPr>
        <p:txBody>
          <a:bodyPr vert="horz" wrap="square" rtlCol="0">
            <a:spAutoFit/>
          </a:bodyPr>
          <a:lstStyle/>
          <a:p>
            <a:r>
              <a:rPr lang="en-US" altLang="zh-CN" sz="1400" b="1" dirty="0">
                <a:solidFill>
                  <a:schemeClr val="tx2">
                    <a:lumMod val="60000"/>
                    <a:lumOff val="40000"/>
                  </a:schemeClr>
                </a:solidFill>
                <a:latin typeface="微软雅黑" panose="020B0503020204020204" charset="-122"/>
                <a:ea typeface="微软雅黑" panose="020B0503020204020204" charset="-122"/>
              </a:rPr>
              <a:t>Contents</a:t>
            </a:r>
            <a:endParaRPr lang="en-US" altLang="zh-CN" sz="1400" b="1" dirty="0">
              <a:solidFill>
                <a:schemeClr val="tx2">
                  <a:lumMod val="60000"/>
                  <a:lumOff val="40000"/>
                </a:schemeClr>
              </a:solidFill>
              <a:latin typeface="微软雅黑" panose="020B0503020204020204" charset="-122"/>
              <a:ea typeface="微软雅黑" panose="020B0503020204020204" charset="-122"/>
            </a:endParaRPr>
          </a:p>
        </p:txBody>
      </p:sp>
      <p:cxnSp>
        <p:nvCxnSpPr>
          <p:cNvPr id="7" name="直接连接符 6"/>
          <p:cNvCxnSpPr/>
          <p:nvPr/>
        </p:nvCxnSpPr>
        <p:spPr>
          <a:xfrm>
            <a:off x="789141" y="906257"/>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custDataLst>
              <p:tags r:id="rId4"/>
            </p:custDataLst>
          </p:nvPr>
        </p:nvGrpSpPr>
        <p:grpSpPr>
          <a:xfrm>
            <a:off x="789102" y="3025775"/>
            <a:ext cx="6785200" cy="1461399"/>
            <a:chOff x="807517" y="2850808"/>
            <a:chExt cx="6785200" cy="1461399"/>
          </a:xfrm>
        </p:grpSpPr>
        <p:grpSp>
          <p:nvGrpSpPr>
            <p:cNvPr id="15" name="组合 14"/>
            <p:cNvGrpSpPr/>
            <p:nvPr/>
          </p:nvGrpSpPr>
          <p:grpSpPr>
            <a:xfrm>
              <a:off x="807742" y="3435402"/>
              <a:ext cx="6784975" cy="818515"/>
              <a:chOff x="4077035" y="2381256"/>
              <a:chExt cx="6784975" cy="818515"/>
            </a:xfrm>
          </p:grpSpPr>
          <p:sp>
            <p:nvSpPr>
              <p:cNvPr id="10" name="文本框 9"/>
              <p:cNvSpPr txBox="1"/>
              <p:nvPr>
                <p:custDataLst>
                  <p:tags r:id="rId5"/>
                </p:custDataLst>
              </p:nvPr>
            </p:nvSpPr>
            <p:spPr>
              <a:xfrm>
                <a:off x="4077035" y="2554611"/>
                <a:ext cx="6784975" cy="645160"/>
              </a:xfrm>
              <a:prstGeom prst="rect">
                <a:avLst/>
              </a:prstGeom>
              <a:noFill/>
            </p:spPr>
            <p:txBody>
              <a:bodyPr wrap="square">
                <a:spAutoFit/>
              </a:bodyPr>
              <a:lstStyle/>
              <a:p>
                <a:r>
                  <a:rPr lang="zh-CN" altLang="en-US" sz="3600" b="1" dirty="0">
                    <a:solidFill>
                      <a:srgbClr val="044AFA"/>
                    </a:solidFill>
                    <a:latin typeface="微软雅黑" panose="020B0503020204020204" charset="-122"/>
                    <a:ea typeface="微软雅黑" panose="020B0503020204020204" charset="-122"/>
                  </a:rPr>
                  <a:t>总体</a:t>
                </a:r>
                <a:r>
                  <a:rPr lang="zh-CN" altLang="en-US" sz="3600" b="1" dirty="0">
                    <a:solidFill>
                      <a:srgbClr val="044AFA"/>
                    </a:solidFill>
                    <a:latin typeface="微软雅黑" panose="020B0503020204020204" charset="-122"/>
                    <a:ea typeface="微软雅黑" panose="020B0503020204020204" charset="-122"/>
                  </a:rPr>
                  <a:t>介绍</a:t>
                </a:r>
                <a:endParaRPr lang="zh-CN" altLang="en-US" sz="3600" b="1" dirty="0">
                  <a:solidFill>
                    <a:srgbClr val="044AFA"/>
                  </a:solidFill>
                  <a:latin typeface="微软雅黑" panose="020B0503020204020204" charset="-122"/>
                  <a:ea typeface="微软雅黑" panose="020B0503020204020204" charset="-122"/>
                </a:endParaRPr>
              </a:p>
            </p:txBody>
          </p:sp>
          <p:sp>
            <p:nvSpPr>
              <p:cNvPr id="11" name="文本框 10"/>
              <p:cNvSpPr txBox="1"/>
              <p:nvPr>
                <p:custDataLst>
                  <p:tags r:id="rId6"/>
                </p:custDataLst>
              </p:nvPr>
            </p:nvSpPr>
            <p:spPr>
              <a:xfrm>
                <a:off x="4101098" y="2381256"/>
                <a:ext cx="1958390" cy="275590"/>
              </a:xfrm>
              <a:prstGeom prst="rect">
                <a:avLst/>
              </a:prstGeom>
              <a:noFill/>
            </p:spPr>
            <p:txBody>
              <a:bodyPr wrap="square">
                <a:spAutoFit/>
              </a:bodyPr>
              <a:lstStyle/>
              <a:p>
                <a:r>
                  <a:rPr lang="en-US" altLang="zh-CN" sz="1200" b="1" dirty="0">
                    <a:solidFill>
                      <a:schemeClr val="bg1">
                        <a:lumMod val="50000"/>
                      </a:schemeClr>
                    </a:solidFill>
                    <a:latin typeface="微软雅黑" panose="020B0503020204020204" charset="-122"/>
                    <a:ea typeface="微软雅黑" panose="020B0503020204020204" charset="-122"/>
                  </a:rPr>
                  <a:t>Overview</a:t>
                </a:r>
                <a:endParaRPr lang="en-US" altLang="zh-CN" sz="1200" b="1" dirty="0">
                  <a:solidFill>
                    <a:schemeClr val="bg1">
                      <a:lumMod val="50000"/>
                    </a:schemeClr>
                  </a:solidFill>
                  <a:latin typeface="微软雅黑" panose="020B0503020204020204" charset="-122"/>
                  <a:ea typeface="微软雅黑" panose="020B0503020204020204" charset="-122"/>
                </a:endParaRPr>
              </a:p>
            </p:txBody>
          </p:sp>
        </p:grpSp>
        <p:sp>
          <p:nvSpPr>
            <p:cNvPr id="39" name="文本框 6"/>
            <p:cNvSpPr txBox="1"/>
            <p:nvPr>
              <p:custDataLst>
                <p:tags r:id="rId7"/>
              </p:custDataLst>
            </p:nvPr>
          </p:nvSpPr>
          <p:spPr>
            <a:xfrm>
              <a:off x="807517" y="2850808"/>
              <a:ext cx="839470" cy="583565"/>
            </a:xfrm>
            <a:prstGeom prst="rect">
              <a:avLst/>
            </a:prstGeom>
            <a:noFill/>
          </p:spPr>
          <p:txBody>
            <a:bodyPr vert="horz" wrap="square" rtlCol="0">
              <a:spAutoFit/>
            </a:bodyPr>
            <a:lstStyle/>
            <a:p>
              <a:pPr algn="ctr"/>
              <a:r>
                <a:rPr lang="en-US" altLang="zh-CN" sz="3200" dirty="0">
                  <a:solidFill>
                    <a:srgbClr val="044AFA"/>
                  </a:solidFill>
                  <a:latin typeface="微软雅黑" panose="020B0503020204020204" charset="-122"/>
                  <a:ea typeface="微软雅黑" panose="020B0503020204020204" charset="-122"/>
                </a:rPr>
                <a:t>01.</a:t>
              </a:r>
              <a:endParaRPr lang="en-US" altLang="zh-CN" sz="3200" dirty="0">
                <a:solidFill>
                  <a:srgbClr val="044AFA"/>
                </a:solidFill>
                <a:latin typeface="微软雅黑" panose="020B0503020204020204" charset="-122"/>
                <a:ea typeface="微软雅黑" panose="020B0503020204020204" charset="-122"/>
              </a:endParaRPr>
            </a:p>
          </p:txBody>
        </p:sp>
        <p:cxnSp>
          <p:nvCxnSpPr>
            <p:cNvPr id="50" name="直接连接符 49"/>
            <p:cNvCxnSpPr/>
            <p:nvPr>
              <p:custDataLst>
                <p:tags r:id="rId8"/>
              </p:custDataLst>
            </p:nvPr>
          </p:nvCxnSpPr>
          <p:spPr>
            <a:xfrm>
              <a:off x="1131298" y="4307762"/>
              <a:ext cx="1880610" cy="0"/>
            </a:xfrm>
            <a:prstGeom prst="line">
              <a:avLst/>
            </a:prstGeom>
            <a:ln w="95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9"/>
              </p:custDataLst>
            </p:nvPr>
          </p:nvCxnSpPr>
          <p:spPr>
            <a:xfrm>
              <a:off x="890240" y="4312207"/>
              <a:ext cx="324785" cy="0"/>
            </a:xfrm>
            <a:prstGeom prst="line">
              <a:avLst/>
            </a:prstGeom>
            <a:ln w="28575">
              <a:solidFill>
                <a:srgbClr val="044AFA"/>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custDataLst>
              <p:tags r:id="rId10"/>
            </p:custDataLst>
          </p:nvPr>
        </p:nvGrpSpPr>
        <p:grpSpPr>
          <a:xfrm>
            <a:off x="4196512" y="3034982"/>
            <a:ext cx="6761705" cy="1461399"/>
            <a:chOff x="807517" y="2850808"/>
            <a:chExt cx="6761705" cy="1461399"/>
          </a:xfrm>
        </p:grpSpPr>
        <p:grpSp>
          <p:nvGrpSpPr>
            <p:cNvPr id="54" name="组合 53"/>
            <p:cNvGrpSpPr/>
            <p:nvPr/>
          </p:nvGrpSpPr>
          <p:grpSpPr>
            <a:xfrm>
              <a:off x="807742" y="3435402"/>
              <a:ext cx="6761480" cy="818515"/>
              <a:chOff x="4077035" y="2381256"/>
              <a:chExt cx="6761480" cy="818515"/>
            </a:xfrm>
          </p:grpSpPr>
          <p:sp>
            <p:nvSpPr>
              <p:cNvPr id="55" name="文本框 54"/>
              <p:cNvSpPr txBox="1"/>
              <p:nvPr>
                <p:custDataLst>
                  <p:tags r:id="rId11"/>
                </p:custDataLst>
              </p:nvPr>
            </p:nvSpPr>
            <p:spPr>
              <a:xfrm>
                <a:off x="4077035" y="2554611"/>
                <a:ext cx="6761480" cy="645160"/>
              </a:xfrm>
              <a:prstGeom prst="rect">
                <a:avLst/>
              </a:prstGeom>
              <a:noFill/>
            </p:spPr>
            <p:txBody>
              <a:bodyPr wrap="square">
                <a:spAutoFit/>
              </a:bodyPr>
              <a:p>
                <a:r>
                  <a:rPr lang="zh-CN" altLang="en-US" sz="3600" b="1" dirty="0">
                    <a:solidFill>
                      <a:srgbClr val="044AFA"/>
                    </a:solidFill>
                    <a:latin typeface="微软雅黑" panose="020B0503020204020204" charset="-122"/>
                    <a:ea typeface="微软雅黑" panose="020B0503020204020204" charset="-122"/>
                    <a:sym typeface="+mn-ea"/>
                  </a:rPr>
                  <a:t>逐表讲解</a:t>
                </a:r>
                <a:endParaRPr lang="zh-CN" altLang="en-US" sz="3600" b="1" dirty="0">
                  <a:solidFill>
                    <a:srgbClr val="044AFA"/>
                  </a:solidFill>
                  <a:latin typeface="微软雅黑" panose="020B0503020204020204" charset="-122"/>
                  <a:ea typeface="微软雅黑" panose="020B0503020204020204" charset="-122"/>
                </a:endParaRPr>
              </a:p>
            </p:txBody>
          </p:sp>
          <p:sp>
            <p:nvSpPr>
              <p:cNvPr id="56" name="文本框 55"/>
              <p:cNvSpPr txBox="1"/>
              <p:nvPr>
                <p:custDataLst>
                  <p:tags r:id="rId12"/>
                </p:custDataLst>
              </p:nvPr>
            </p:nvSpPr>
            <p:spPr>
              <a:xfrm>
                <a:off x="4101098" y="2381256"/>
                <a:ext cx="1958390" cy="275590"/>
              </a:xfrm>
              <a:prstGeom prst="rect">
                <a:avLst/>
              </a:prstGeom>
              <a:noFill/>
            </p:spPr>
            <p:txBody>
              <a:bodyPr wrap="square">
                <a:spAutoFit/>
              </a:bodyPr>
              <a:p>
                <a:r>
                  <a:rPr lang="en-US" altLang="zh-CN" sz="1200" b="1" dirty="0">
                    <a:solidFill>
                      <a:schemeClr val="bg1">
                        <a:lumMod val="50000"/>
                      </a:schemeClr>
                    </a:solidFill>
                    <a:latin typeface="微软雅黑" panose="020B0503020204020204" charset="-122"/>
                    <a:ea typeface="微软雅黑" panose="020B0503020204020204" charset="-122"/>
                  </a:rPr>
                  <a:t>Instruction</a:t>
                </a:r>
                <a:endParaRPr lang="en-US" altLang="zh-CN" sz="1200" b="1" dirty="0">
                  <a:solidFill>
                    <a:schemeClr val="bg1">
                      <a:lumMod val="50000"/>
                    </a:schemeClr>
                  </a:solidFill>
                  <a:latin typeface="微软雅黑" panose="020B0503020204020204" charset="-122"/>
                  <a:ea typeface="微软雅黑" panose="020B0503020204020204" charset="-122"/>
                </a:endParaRPr>
              </a:p>
            </p:txBody>
          </p:sp>
        </p:grpSp>
        <p:sp>
          <p:nvSpPr>
            <p:cNvPr id="57" name="文本框 6"/>
            <p:cNvSpPr txBox="1"/>
            <p:nvPr>
              <p:custDataLst>
                <p:tags r:id="rId13"/>
              </p:custDataLst>
            </p:nvPr>
          </p:nvSpPr>
          <p:spPr>
            <a:xfrm>
              <a:off x="807517" y="2850808"/>
              <a:ext cx="839470" cy="583565"/>
            </a:xfrm>
            <a:prstGeom prst="rect">
              <a:avLst/>
            </a:prstGeom>
            <a:noFill/>
          </p:spPr>
          <p:txBody>
            <a:bodyPr vert="horz" wrap="square" rtlCol="0">
              <a:spAutoFit/>
            </a:bodyPr>
            <a:p>
              <a:pPr algn="ctr"/>
              <a:r>
                <a:rPr lang="en-US" altLang="zh-CN" sz="3200" dirty="0">
                  <a:solidFill>
                    <a:srgbClr val="044AFA"/>
                  </a:solidFill>
                  <a:latin typeface="微软雅黑" panose="020B0503020204020204" charset="-122"/>
                  <a:ea typeface="微软雅黑" panose="020B0503020204020204" charset="-122"/>
                </a:rPr>
                <a:t>02.</a:t>
              </a:r>
              <a:endParaRPr lang="en-US" altLang="zh-CN" sz="3200" dirty="0">
                <a:solidFill>
                  <a:srgbClr val="044AFA"/>
                </a:solidFill>
                <a:latin typeface="微软雅黑" panose="020B0503020204020204" charset="-122"/>
                <a:ea typeface="微软雅黑" panose="020B0503020204020204" charset="-122"/>
              </a:endParaRPr>
            </a:p>
          </p:txBody>
        </p:sp>
        <p:cxnSp>
          <p:nvCxnSpPr>
            <p:cNvPr id="58" name="直接连接符 57"/>
            <p:cNvCxnSpPr/>
            <p:nvPr>
              <p:custDataLst>
                <p:tags r:id="rId14"/>
              </p:custDataLst>
            </p:nvPr>
          </p:nvCxnSpPr>
          <p:spPr>
            <a:xfrm>
              <a:off x="1131298" y="4307762"/>
              <a:ext cx="1880610" cy="0"/>
            </a:xfrm>
            <a:prstGeom prst="line">
              <a:avLst/>
            </a:prstGeom>
            <a:ln w="95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15"/>
              </p:custDataLst>
            </p:nvPr>
          </p:nvCxnSpPr>
          <p:spPr>
            <a:xfrm>
              <a:off x="890240" y="4312207"/>
              <a:ext cx="324785" cy="0"/>
            </a:xfrm>
            <a:prstGeom prst="line">
              <a:avLst/>
            </a:prstGeom>
            <a:ln w="28575">
              <a:solidFill>
                <a:srgbClr val="044AF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sp>
        <p:nvSpPr>
          <p:cNvPr id="24" name="文本框 23"/>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
        <p:nvSpPr>
          <p:cNvPr id="31" name="文本框 30"/>
          <p:cNvSpPr txBox="1"/>
          <p:nvPr>
            <p:custDataLst>
              <p:tags r:id="rId4"/>
            </p:custDataLst>
          </p:nvPr>
        </p:nvSpPr>
        <p:spPr>
          <a:xfrm>
            <a:off x="1130935" y="2947670"/>
            <a:ext cx="9829800" cy="3423920"/>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pPr>
            <a:r>
              <a:rPr lang="zh-CN" altLang="en-US" sz="1800" dirty="0">
                <a:solidFill>
                  <a:srgbClr val="44546A"/>
                </a:solidFill>
                <a:sym typeface="+mn-ea"/>
              </a:rPr>
              <a:t>1.任务部署环节</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印发统计调查工作文件</a:t>
            </a:r>
            <a:r>
              <a:rPr lang="en-US" altLang="zh-CN" sz="1800" dirty="0">
                <a:solidFill>
                  <a:srgbClr val="44546A"/>
                </a:solidFill>
                <a:sym typeface="+mn-ea"/>
              </a:rPr>
              <a:t> </a:t>
            </a:r>
            <a:r>
              <a:rPr lang="zh-CN" altLang="en-US" sz="1800" dirty="0">
                <a:solidFill>
                  <a:srgbClr val="44546A"/>
                </a:solidFill>
                <a:sym typeface="+mn-ea"/>
              </a:rPr>
              <a:t>地方各级教育行政部门按照教育部统一部署，及时印发或转发开展统计调查工作的通知，落实统计调查保障条件。</a:t>
            </a:r>
            <a:endParaRPr lang="zh-CN" altLang="en-US" sz="1800" dirty="0">
              <a:solidFill>
                <a:srgbClr val="44546A"/>
              </a:solidFill>
              <a:sym typeface="+mn-ea"/>
            </a:endParaRPr>
          </a:p>
          <a:p>
            <a:pPr marL="285750" indent="-285750" algn="l" fontAlgn="auto">
              <a:lnSpc>
                <a:spcPct val="120000"/>
              </a:lnSpc>
              <a:spcAft>
                <a:spcPts val="1200"/>
              </a:spcAft>
              <a:buClrTx/>
              <a:buSzTx/>
              <a:buFont typeface="Arial" panose="020B0604020202020204" pitchFamily="34" charset="0"/>
              <a:buChar char="•"/>
            </a:pPr>
            <a:r>
              <a:rPr lang="zh-CN" altLang="en-US" sz="1800" dirty="0">
                <a:solidFill>
                  <a:srgbClr val="FF0000"/>
                </a:solidFill>
                <a:sym typeface="+mn-ea"/>
              </a:rPr>
              <a:t>确定统计调查对象</a:t>
            </a:r>
            <a:r>
              <a:rPr lang="en-US" altLang="zh-CN" sz="1800" dirty="0">
                <a:solidFill>
                  <a:srgbClr val="44546A"/>
                </a:solidFill>
                <a:sym typeface="+mn-ea"/>
              </a:rPr>
              <a:t> </a:t>
            </a:r>
            <a:r>
              <a:rPr lang="zh-CN" altLang="en-US" sz="1800" dirty="0">
                <a:solidFill>
                  <a:srgbClr val="44546A"/>
                </a:solidFill>
                <a:sym typeface="+mn-ea"/>
              </a:rPr>
              <a:t>各级教育行政部门要按照</a:t>
            </a:r>
            <a:r>
              <a:rPr lang="zh-CN" altLang="en-US" sz="1800" dirty="0">
                <a:solidFill>
                  <a:srgbClr val="044AFA"/>
                </a:solidFill>
                <a:latin typeface="华文新魏" panose="02010800040101010101" charset="-122"/>
                <a:ea typeface="华文新魏" panose="02010800040101010101" charset="-122"/>
                <a:sym typeface="+mn-ea"/>
              </a:rPr>
              <a:t>《学校（机构）代码管理办法》</a:t>
            </a:r>
            <a:r>
              <a:rPr lang="zh-CN" altLang="en-US" sz="1800" dirty="0">
                <a:solidFill>
                  <a:srgbClr val="44546A"/>
                </a:solidFill>
                <a:sym typeface="+mn-ea"/>
              </a:rPr>
              <a:t>有关要求，及时更新和维护学校（机构）代码，并以此确定统计调查对象。</a:t>
            </a:r>
            <a:endParaRPr lang="zh-CN" altLang="en-US" sz="1800" dirty="0">
              <a:solidFill>
                <a:srgbClr val="44546A"/>
              </a:solidFill>
              <a:sym typeface="+mn-ea"/>
            </a:endParaRPr>
          </a:p>
          <a:p>
            <a:pPr marL="285750" indent="-285750" algn="l" fontAlgn="auto">
              <a:lnSpc>
                <a:spcPct val="120000"/>
              </a:lnSpc>
              <a:spcAft>
                <a:spcPts val="1200"/>
              </a:spcAft>
              <a:buClrTx/>
              <a:buSzTx/>
              <a:buFont typeface="Arial" panose="020B0604020202020204" pitchFamily="34" charset="0"/>
              <a:buChar char="•"/>
            </a:pPr>
            <a:r>
              <a:rPr lang="zh-CN" altLang="en-US" sz="1800" dirty="0">
                <a:solidFill>
                  <a:srgbClr val="FF0000"/>
                </a:solidFill>
                <a:sym typeface="+mn-ea"/>
              </a:rPr>
              <a:t>组织开展人员培训</a:t>
            </a:r>
            <a:r>
              <a:rPr lang="en-US" altLang="zh-CN" sz="1800" dirty="0">
                <a:solidFill>
                  <a:srgbClr val="FF0000"/>
                </a:solidFill>
                <a:sym typeface="+mn-ea"/>
              </a:rPr>
              <a:t> </a:t>
            </a:r>
            <a:r>
              <a:rPr lang="zh-CN" altLang="en-US" sz="1800" dirty="0">
                <a:solidFill>
                  <a:srgbClr val="44546A"/>
                </a:solidFill>
                <a:sym typeface="+mn-ea"/>
              </a:rPr>
              <a:t>各级教育行政部门根据实际情况采用会议、集中、网络、视频等线上线下方式开展统计培训，培训内容应全面系统、有针对性，保证基层统计人员能够准确理解调查制度，熟练操作软件和硬件设备。</a:t>
            </a:r>
            <a:endParaRPr lang="zh-CN" altLang="en-US" sz="1800" dirty="0">
              <a:solidFill>
                <a:srgbClr val="44546A"/>
              </a:solidFill>
              <a:sym typeface="+mn-ea"/>
            </a:endParaRPr>
          </a:p>
        </p:txBody>
      </p:sp>
      <p:sp>
        <p:nvSpPr>
          <p:cNvPr id="3" name="文本框 2"/>
          <p:cNvSpPr txBox="1"/>
          <p:nvPr>
            <p:custDataLst>
              <p:tags r:id="rId5"/>
            </p:custDataLst>
          </p:nvPr>
        </p:nvSpPr>
        <p:spPr>
          <a:xfrm>
            <a:off x="875030" y="2138680"/>
            <a:ext cx="9829800" cy="1025525"/>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457200" fontAlgn="auto">
              <a:lnSpc>
                <a:spcPct val="120000"/>
              </a:lnSpc>
              <a:spcAft>
                <a:spcPts val="1200"/>
              </a:spcAft>
              <a:extLst>
                <a:ext uri="{35155182-B16C-46BC-9424-99874614C6A1}">
                  <wpsdc:indentchars xmlns:wpsdc="http://www.wps.cn/officeDocument/2017/drawingmlCustomData" val="200" checksum="59296752"/>
                </a:ext>
              </a:extLst>
            </a:pPr>
            <a:r>
              <a:rPr lang="zh-CN" altLang="en-US" sz="1800" dirty="0">
                <a:solidFill>
                  <a:srgbClr val="44546A"/>
                </a:solidFill>
                <a:sym typeface="+mn-ea"/>
              </a:rPr>
              <a:t>本调查制度按照</a:t>
            </a:r>
            <a:r>
              <a:rPr lang="zh-CN" altLang="en-US" sz="1800" dirty="0">
                <a:solidFill>
                  <a:srgbClr val="044AFA"/>
                </a:solidFill>
                <a:latin typeface="华文新魏" panose="02010800040101010101" charset="-122"/>
                <a:ea typeface="华文新魏" panose="02010800040101010101" charset="-122"/>
                <a:cs typeface="华文新魏" panose="02010800040101010101" charset="-122"/>
                <a:sym typeface="+mn-ea"/>
              </a:rPr>
              <a:t>《国家统计质量保证框架（2021）》</a:t>
            </a:r>
            <a:r>
              <a:rPr lang="zh-CN" altLang="en-US" sz="1800" dirty="0">
                <a:solidFill>
                  <a:srgbClr val="44546A"/>
                </a:solidFill>
                <a:sym typeface="+mn-ea"/>
              </a:rPr>
              <a:t>有关要求，结合教育事业统计工作实际，对统计业务流程的各环节进行质量管理和控制。</a:t>
            </a:r>
            <a:endParaRPr lang="zh-CN" altLang="en-US" sz="1800" dirty="0">
              <a:solidFill>
                <a:srgbClr val="44546A"/>
              </a:solidFill>
              <a:sym typeface="+mn-ea"/>
            </a:endParaRPr>
          </a:p>
          <a:p>
            <a:pPr marL="285750" indent="-285750" algn="l" fontAlgn="auto">
              <a:lnSpc>
                <a:spcPct val="120000"/>
              </a:lnSpc>
              <a:spcAft>
                <a:spcPts val="1200"/>
              </a:spcAft>
              <a:buClrTx/>
              <a:buSzTx/>
              <a:buFont typeface="Arial" panose="020B0604020202020204" pitchFamily="34" charset="0"/>
              <a:buChar char="•"/>
            </a:pPr>
            <a:endParaRPr lang="zh-CN" altLang="en-US" sz="1800" dirty="0">
              <a:solidFill>
                <a:srgbClr val="44546A"/>
              </a:solidFill>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
        <p:nvSpPr>
          <p:cNvPr id="7" name="文本框 6"/>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sp>
        <p:nvSpPr>
          <p:cNvPr id="20" name="文本框 19"/>
          <p:cNvSpPr txBox="1"/>
          <p:nvPr>
            <p:custDataLst>
              <p:tags r:id="rId4"/>
            </p:custDataLst>
          </p:nvPr>
        </p:nvSpPr>
        <p:spPr>
          <a:xfrm>
            <a:off x="983615" y="2138680"/>
            <a:ext cx="9843135" cy="3579495"/>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pPr>
            <a:r>
              <a:rPr lang="en-US" altLang="zh-CN" sz="1800" dirty="0">
                <a:solidFill>
                  <a:srgbClr val="44546A"/>
                </a:solidFill>
                <a:sym typeface="+mn-ea"/>
              </a:rPr>
              <a:t>2</a:t>
            </a:r>
            <a:r>
              <a:rPr lang="zh-CN" altLang="en-US" sz="1800" dirty="0">
                <a:solidFill>
                  <a:srgbClr val="44546A"/>
                </a:solidFill>
                <a:sym typeface="+mn-ea"/>
              </a:rPr>
              <a:t>.数据采集环节</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做好统计人员身份认证</a:t>
            </a:r>
            <a:r>
              <a:rPr lang="en-US" altLang="zh-CN" sz="1800" dirty="0">
                <a:solidFill>
                  <a:srgbClr val="44546A"/>
                </a:solidFill>
                <a:sym typeface="+mn-ea"/>
              </a:rPr>
              <a:t> </a:t>
            </a:r>
            <a:r>
              <a:rPr lang="zh-CN" altLang="en-US" sz="1800" dirty="0">
                <a:solidFill>
                  <a:srgbClr val="44546A"/>
                </a:solidFill>
                <a:sym typeface="+mn-ea"/>
              </a:rPr>
              <a:t>各级教育行政部门、学校（机构）填表人为具体承担教育统计任务的机构工作人员；统计负责人为具体承担教育统计任务的机构处室领导；单位负责人为部门主要负责人。</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明确职责权限</a:t>
            </a:r>
            <a:r>
              <a:rPr lang="en-US" altLang="zh-CN" sz="1800" dirty="0">
                <a:solidFill>
                  <a:srgbClr val="44546A"/>
                </a:solidFill>
                <a:sym typeface="+mn-ea"/>
              </a:rPr>
              <a:t> </a:t>
            </a:r>
            <a:r>
              <a:rPr lang="zh-CN" altLang="en-US" sz="1800" dirty="0">
                <a:solidFill>
                  <a:srgbClr val="44546A"/>
                </a:solidFill>
                <a:sym typeface="+mn-ea"/>
              </a:rPr>
              <a:t>根据</a:t>
            </a:r>
            <a:r>
              <a:rPr lang="zh-CN" altLang="en-US" sz="1800" dirty="0">
                <a:solidFill>
                  <a:srgbClr val="044AFA"/>
                </a:solidFill>
                <a:latin typeface="华文新魏" panose="02010800040101010101" charset="-122"/>
                <a:ea typeface="华文新魏" panose="02010800040101010101" charset="-122"/>
                <a:sym typeface="+mn-ea"/>
              </a:rPr>
              <a:t>《关于防范和惩治教育统计造假弄虚作假责任制规定（试行）》</a:t>
            </a:r>
            <a:r>
              <a:rPr lang="zh-CN" altLang="en-US" sz="1800" dirty="0">
                <a:solidFill>
                  <a:srgbClr val="44546A"/>
                </a:solidFill>
                <a:sym typeface="+mn-ea"/>
              </a:rPr>
              <a:t>有关规定，填表人有填写和审核数据权限，对其所负责采集、录入、汇总的统计资料与统计调查对象报送的统计资料的一致性负责；统计负责人有开通其他部门协助审核、更改填表人、提交数据等权限，对数据真实性负主体责任；单位负责人有审核和提交数据权限，对数据真实性负主要领导责任。县级以上教育行政部门有发现疑似问题并退回核实权限。</a:t>
            </a:r>
            <a:endParaRPr lang="zh-CN" altLang="en-US" sz="1800" dirty="0">
              <a:solidFill>
                <a:srgbClr val="44546A"/>
              </a:solidFill>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
        <p:nvSpPr>
          <p:cNvPr id="7" name="文本框 6"/>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sp>
        <p:nvSpPr>
          <p:cNvPr id="20" name="文本框 19"/>
          <p:cNvSpPr txBox="1"/>
          <p:nvPr>
            <p:custDataLst>
              <p:tags r:id="rId4"/>
            </p:custDataLst>
          </p:nvPr>
        </p:nvSpPr>
        <p:spPr>
          <a:xfrm>
            <a:off x="983615" y="2138680"/>
            <a:ext cx="9843135" cy="4315460"/>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extLst>
                <a:ext uri="{35155182-B16C-46BC-9424-99874614C6A1}">
                  <wpsdc:indentchars xmlns:wpsdc="http://www.wps.cn/officeDocument/2017/drawingmlCustomData" val="0" checksum="779244985"/>
                </a:ext>
              </a:extLst>
            </a:pPr>
            <a:r>
              <a:rPr lang="en-US" altLang="zh-CN" sz="1800" dirty="0">
                <a:solidFill>
                  <a:srgbClr val="44546A"/>
                </a:solidFill>
                <a:sym typeface="+mn-ea"/>
              </a:rPr>
              <a:t>2</a:t>
            </a:r>
            <a:r>
              <a:rPr lang="zh-CN" altLang="en-US" sz="1800" dirty="0">
                <a:solidFill>
                  <a:srgbClr val="44546A"/>
                </a:solidFill>
                <a:sym typeface="+mn-ea"/>
              </a:rPr>
              <a:t>.数据采集环节</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填报单位工作部署</a:t>
            </a:r>
            <a:r>
              <a:rPr lang="en-US" altLang="zh-CN" sz="1800" dirty="0">
                <a:solidFill>
                  <a:srgbClr val="44546A"/>
                </a:solidFill>
                <a:sym typeface="+mn-ea"/>
              </a:rPr>
              <a:t> </a:t>
            </a:r>
            <a:r>
              <a:rPr lang="zh-CN" altLang="en-US" sz="1800" dirty="0">
                <a:solidFill>
                  <a:srgbClr val="44546A"/>
                </a:solidFill>
                <a:sym typeface="+mn-ea"/>
              </a:rPr>
              <a:t>按照各级教育行政部门统一部署，学校应成立统计工作领导小组，明确具体承担教育统计任务的机构，根据调查表分解工作任务，确定提供行政记录或统计台账的业务部门。</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填报单位审核原始数据</a:t>
            </a:r>
            <a:r>
              <a:rPr lang="en-US" altLang="zh-CN" sz="1800" dirty="0">
                <a:solidFill>
                  <a:srgbClr val="44546A"/>
                </a:solidFill>
                <a:sym typeface="+mn-ea"/>
              </a:rPr>
              <a:t>  </a:t>
            </a:r>
            <a:r>
              <a:rPr lang="zh-CN" altLang="en-US" sz="1800" dirty="0">
                <a:solidFill>
                  <a:srgbClr val="44546A"/>
                </a:solidFill>
                <a:sym typeface="+mn-ea"/>
              </a:rPr>
              <a:t>学校具体承担教育统计任务的机构应按照随报随审的原则，及时接收各业务部门的行政记录或统计台账，对数据完整性、逻辑性等进行审核，经核实确属业务部门填报错误的，应及时退回要求业务部门修改后重新上报，并保留修改记录和相关说明。</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填报单位数据上报</a:t>
            </a:r>
            <a:r>
              <a:rPr lang="en-US" altLang="zh-CN" sz="1800" dirty="0">
                <a:solidFill>
                  <a:srgbClr val="44546A"/>
                </a:solidFill>
                <a:sym typeface="+mn-ea"/>
              </a:rPr>
              <a:t> </a:t>
            </a:r>
            <a:r>
              <a:rPr lang="zh-CN" altLang="en-US" sz="1800" dirty="0">
                <a:solidFill>
                  <a:srgbClr val="44546A"/>
                </a:solidFill>
                <a:sym typeface="+mn-ea"/>
              </a:rPr>
              <a:t>学校上报数据应按照会议制度集体讨论决定，并留存相应会议纪要，最终经单位负责人签字确认。数据上报后，若需修改，需录入修改理由，经上级单位审核通过后学校方可进行数据修正。审核过程、修改理由、修改内容及下级单位对核实情况的答复均记录在系统中。</a:t>
            </a:r>
            <a:endParaRPr lang="zh-CN" altLang="en-US" sz="1800" dirty="0">
              <a:solidFill>
                <a:srgbClr val="44546A"/>
              </a:solidFill>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
        <p:nvSpPr>
          <p:cNvPr id="7" name="文本框 6"/>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sp>
        <p:nvSpPr>
          <p:cNvPr id="20" name="文本框 19"/>
          <p:cNvSpPr txBox="1"/>
          <p:nvPr>
            <p:custDataLst>
              <p:tags r:id="rId4"/>
            </p:custDataLst>
          </p:nvPr>
        </p:nvSpPr>
        <p:spPr>
          <a:xfrm>
            <a:off x="874395" y="2138680"/>
            <a:ext cx="9952355" cy="4015740"/>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extLst>
                <a:ext uri="{35155182-B16C-46BC-9424-99874614C6A1}">
                  <wpsdc:indentchars xmlns:wpsdc="http://www.wps.cn/officeDocument/2017/drawingmlCustomData" val="0" checksum="779244985"/>
                </a:ext>
              </a:extLst>
            </a:pPr>
            <a:r>
              <a:rPr sz="1800" dirty="0">
                <a:solidFill>
                  <a:srgbClr val="44546A"/>
                </a:solidFill>
                <a:sym typeface="+mn-ea"/>
              </a:rPr>
              <a:t>3.数据审核汇总环节</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审核接收数据</a:t>
            </a:r>
            <a:r>
              <a:rPr lang="en-US" altLang="zh-CN" sz="1800" dirty="0">
                <a:solidFill>
                  <a:srgbClr val="44546A"/>
                </a:solidFill>
                <a:sym typeface="+mn-ea"/>
              </a:rPr>
              <a:t> </a:t>
            </a:r>
            <a:r>
              <a:rPr lang="zh-CN" altLang="en-US" sz="1800" dirty="0">
                <a:solidFill>
                  <a:srgbClr val="44546A"/>
                </a:solidFill>
                <a:sym typeface="+mn-ea"/>
              </a:rPr>
              <a:t>各级教育行政部门逐级开展集中审核汇总工作。在确保数据安全的工作环境下，接收学校上报数据，汇总后对结果进行计算机审核，保证完整性、逻辑性、准确性。同时进行人工审核，保证数据协调匹配、趋势合理。各级教育行政部门需在教育统计管理信息系统中提交集中审核汇总时间安排。汇总后数据应按照会议制度集体讨论决定，并留存相应会议纪要，最终经单位负责人签字确认后上报上级教育行政部门。</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反馈疑似问题</a:t>
            </a:r>
            <a:r>
              <a:rPr lang="en-US" altLang="zh-CN" sz="1800" dirty="0">
                <a:solidFill>
                  <a:srgbClr val="44546A"/>
                </a:solidFill>
                <a:sym typeface="+mn-ea"/>
              </a:rPr>
              <a:t> </a:t>
            </a:r>
            <a:r>
              <a:rPr lang="zh-CN" altLang="en-US" sz="1800" dirty="0">
                <a:solidFill>
                  <a:srgbClr val="44546A"/>
                </a:solidFill>
                <a:sym typeface="+mn-ea"/>
              </a:rPr>
              <a:t>各级教育行政部门应在规定时间内查明数据的疑似问题，经核实确属学校填报错误的，应及时通知下级教育行政部门退回学校核实修正。相关过程均在系统中保留修改痕迹。</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按时完成任务</a:t>
            </a:r>
            <a:r>
              <a:rPr lang="en-US" altLang="zh-CN" sz="1800" dirty="0">
                <a:solidFill>
                  <a:srgbClr val="44546A"/>
                </a:solidFill>
                <a:sym typeface="+mn-ea"/>
              </a:rPr>
              <a:t> </a:t>
            </a:r>
            <a:r>
              <a:rPr lang="zh-CN" altLang="en-US" sz="1800" dirty="0">
                <a:solidFill>
                  <a:srgbClr val="44546A"/>
                </a:solidFill>
                <a:sym typeface="+mn-ea"/>
              </a:rPr>
              <a:t>各级教育行政部门和学校要配备充足的力量进行数据采集、审核、汇总，制定切实可行的进度表，强化对统计工作每一个环节的时间管理，保证统计数据的时效性。</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endParaRPr lang="zh-CN" altLang="en-US" sz="1800" dirty="0">
              <a:solidFill>
                <a:srgbClr val="44546A"/>
              </a:solidFill>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
        <p:nvSpPr>
          <p:cNvPr id="7" name="文本框 6"/>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sp>
        <p:nvSpPr>
          <p:cNvPr id="20" name="文本框 19"/>
          <p:cNvSpPr txBox="1"/>
          <p:nvPr>
            <p:custDataLst>
              <p:tags r:id="rId4"/>
            </p:custDataLst>
          </p:nvPr>
        </p:nvSpPr>
        <p:spPr>
          <a:xfrm>
            <a:off x="874395" y="2138680"/>
            <a:ext cx="9952355" cy="3512820"/>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pPr>
            <a:r>
              <a:rPr lang="en-US" sz="1800" dirty="0">
                <a:solidFill>
                  <a:srgbClr val="44546A"/>
                </a:solidFill>
                <a:sym typeface="+mn-ea"/>
              </a:rPr>
              <a:t>4</a:t>
            </a:r>
            <a:r>
              <a:rPr sz="1800" dirty="0">
                <a:solidFill>
                  <a:srgbClr val="44546A"/>
                </a:solidFill>
                <a:sym typeface="+mn-ea"/>
              </a:rPr>
              <a:t>.统计资料归档</a:t>
            </a:r>
            <a:endParaRPr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公开使用数据以教育部集中审核汇总后下发数据为准。学校和各级教育行政部门根据教育部下发数据，做好归档及灾备工作。</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教育部保存全国及分省综表数据。其中，电子数据资料、纸质全国综表保存期为永久，省级教育行政部门经单位负责人签字的纸质综表在教育部保存2年。</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各级教育行政部门应比照教育部保存相应统计资料，其中学校上报的纸质统计调查表应当至少保存5年。</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学校电子数据资料和纸质统计调查表应永久保存，原始记录和统计台账应至少保存5年。</a:t>
            </a:r>
            <a:endParaRPr lang="zh-CN" altLang="en-US" sz="1800" dirty="0">
              <a:solidFill>
                <a:srgbClr val="44546A"/>
              </a:solidFill>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sp>
        <p:nvSpPr>
          <p:cNvPr id="24" name="文本框 23"/>
          <p:cNvSpPr txBox="1"/>
          <p:nvPr/>
        </p:nvSpPr>
        <p:spPr>
          <a:xfrm>
            <a:off x="875030" y="1398270"/>
            <a:ext cx="10418445" cy="1332230"/>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（九）统计资料公布的时间、渠道</a:t>
            </a:r>
            <a:endParaRPr lang="zh-CN" altLang="en-US" sz="2400" b="1" dirty="0">
              <a:solidFill>
                <a:srgbClr val="044AFA"/>
              </a:solidFill>
              <a:latin typeface="+mj-ea"/>
              <a:ea typeface="+mj-ea"/>
            </a:endParaRPr>
          </a:p>
          <a:p>
            <a:pPr indent="0" algn="l" fontAlgn="auto">
              <a:lnSpc>
                <a:spcPts val="3000"/>
              </a:lnSpc>
            </a:pPr>
            <a:r>
              <a:rPr lang="zh-CN" altLang="en-US" dirty="0">
                <a:solidFill>
                  <a:srgbClr val="FF0000"/>
                </a:solidFill>
                <a:latin typeface="+mj-ea"/>
                <a:ea typeface="+mj-ea"/>
              </a:rPr>
              <a:t>上半年</a:t>
            </a:r>
            <a:r>
              <a:rPr lang="zh-CN" altLang="en-US" dirty="0">
                <a:solidFill>
                  <a:srgbClr val="44546A"/>
                </a:solidFill>
                <a:latin typeface="+mj-ea"/>
                <a:ea typeface="+mj-ea"/>
              </a:rPr>
              <a:t>公开发布教育事业统计公报</a:t>
            </a:r>
            <a:endParaRPr lang="zh-CN" altLang="en-US" dirty="0">
              <a:solidFill>
                <a:srgbClr val="44546A"/>
              </a:solidFill>
              <a:latin typeface="+mj-ea"/>
              <a:ea typeface="+mj-ea"/>
            </a:endParaRPr>
          </a:p>
          <a:p>
            <a:pPr indent="0" algn="l" fontAlgn="auto">
              <a:lnSpc>
                <a:spcPts val="3000"/>
              </a:lnSpc>
            </a:pPr>
            <a:r>
              <a:rPr lang="zh-CN" altLang="en-US" dirty="0">
                <a:solidFill>
                  <a:srgbClr val="FF0000"/>
                </a:solidFill>
                <a:latin typeface="+mj-ea"/>
                <a:ea typeface="+mj-ea"/>
              </a:rPr>
              <a:t>下半年</a:t>
            </a:r>
            <a:r>
              <a:rPr lang="zh-CN" altLang="en-US" dirty="0">
                <a:solidFill>
                  <a:srgbClr val="44546A"/>
                </a:solidFill>
                <a:latin typeface="+mj-ea"/>
                <a:ea typeface="+mj-ea"/>
              </a:rPr>
              <a:t>公开出版《中国教育事业统计年鉴》以及年度教育事业发展进展报告等。</a:t>
            </a:r>
            <a:endParaRPr lang="zh-CN" altLang="en-US" dirty="0">
              <a:solidFill>
                <a:srgbClr val="44546A"/>
              </a:solidFill>
              <a:latin typeface="+mj-ea"/>
              <a:ea typeface="+mj-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endParaRPr lang="zh-CN" altLang="en-US" sz="3200" b="1" dirty="0">
              <a:solidFill>
                <a:schemeClr val="tx2"/>
              </a:solidFill>
              <a:latin typeface="+mj-lt"/>
              <a:ea typeface="+mj-ea"/>
            </a:endParaRPr>
          </a:p>
        </p:txBody>
      </p:sp>
      <p:sp>
        <p:nvSpPr>
          <p:cNvPr id="3" name="文本框 2"/>
          <p:cNvSpPr txBox="1"/>
          <p:nvPr/>
        </p:nvSpPr>
        <p:spPr>
          <a:xfrm>
            <a:off x="875030" y="2892425"/>
            <a:ext cx="10418445" cy="2097405"/>
          </a:xfrm>
          <a:prstGeom prst="rect">
            <a:avLst/>
          </a:prstGeom>
          <a:noFill/>
        </p:spPr>
        <p:txBody>
          <a:bodyPr wrap="square" rtlCol="0">
            <a:noAutofit/>
          </a:bodyPr>
          <a:p>
            <a:pPr indent="0" algn="l" fontAlgn="auto">
              <a:lnSpc>
                <a:spcPts val="3000"/>
              </a:lnSpc>
            </a:pPr>
            <a:r>
              <a:rPr lang="zh-CN" altLang="en-US" sz="2400" b="1" dirty="0">
                <a:solidFill>
                  <a:srgbClr val="044AFA"/>
                </a:solidFill>
                <a:latin typeface="+mj-ea"/>
                <a:ea typeface="+mj-ea"/>
              </a:rPr>
              <a:t>（十）统计信息共享的内容、方式、时限、渠道、责任单位和责任人</a:t>
            </a:r>
            <a:endParaRPr lang="zh-CN" altLang="en-US" sz="2400" b="1" dirty="0">
              <a:solidFill>
                <a:srgbClr val="044AFA"/>
              </a:solidFill>
              <a:latin typeface="+mj-ea"/>
              <a:ea typeface="+mj-ea"/>
            </a:endParaRPr>
          </a:p>
          <a:p>
            <a:pPr indent="0" algn="l" fontAlgn="auto">
              <a:lnSpc>
                <a:spcPts val="3000"/>
              </a:lnSpc>
            </a:pPr>
            <a:r>
              <a:rPr lang="zh-CN" altLang="en-US" dirty="0">
                <a:solidFill>
                  <a:srgbClr val="44546A"/>
                </a:solidFill>
                <a:latin typeface="+mj-ea"/>
                <a:ea typeface="+mj-ea"/>
              </a:rPr>
              <a:t>不定期共享各种统计资料，如：教育统计快讯、教育统计简明分析、教育统计摘要、各类专题分析报告等。</a:t>
            </a:r>
            <a:r>
              <a:rPr lang="zh-CN" altLang="en-US" dirty="0">
                <a:solidFill>
                  <a:srgbClr val="FF0000"/>
                </a:solidFill>
                <a:latin typeface="+mj-ea"/>
                <a:ea typeface="+mj-ea"/>
              </a:rPr>
              <a:t>综合统计数据</a:t>
            </a:r>
            <a:r>
              <a:rPr lang="zh-CN" altLang="en-US" dirty="0">
                <a:solidFill>
                  <a:srgbClr val="44546A"/>
                </a:solidFill>
                <a:latin typeface="+mj-ea"/>
                <a:ea typeface="+mj-ea"/>
              </a:rPr>
              <a:t>按照相关协议</a:t>
            </a:r>
            <a:r>
              <a:rPr lang="zh-CN" altLang="en-US" dirty="0">
                <a:solidFill>
                  <a:srgbClr val="FF0000"/>
                </a:solidFill>
                <a:latin typeface="+mj-ea"/>
                <a:ea typeface="+mj-ea"/>
              </a:rPr>
              <a:t>无条件共享</a:t>
            </a:r>
            <a:r>
              <a:rPr lang="zh-CN" altLang="en-US" dirty="0">
                <a:solidFill>
                  <a:srgbClr val="44546A"/>
                </a:solidFill>
                <a:latin typeface="+mj-ea"/>
                <a:ea typeface="+mj-ea"/>
              </a:rPr>
              <a:t>。</a:t>
            </a:r>
            <a:endParaRPr lang="zh-CN" altLang="en-US" dirty="0">
              <a:solidFill>
                <a:srgbClr val="44546A"/>
              </a:solidFill>
              <a:latin typeface="+mj-ea"/>
              <a:ea typeface="+mj-ea"/>
            </a:endParaRPr>
          </a:p>
          <a:p>
            <a:pPr indent="0" algn="l" fontAlgn="auto">
              <a:lnSpc>
                <a:spcPts val="3000"/>
              </a:lnSpc>
            </a:pPr>
            <a:r>
              <a:rPr lang="zh-CN" altLang="en-US" dirty="0">
                <a:solidFill>
                  <a:srgbClr val="44546A"/>
                </a:solidFill>
                <a:latin typeface="+mj-ea"/>
                <a:ea typeface="+mj-ea"/>
              </a:rPr>
              <a:t>责任单位：</a:t>
            </a:r>
            <a:r>
              <a:rPr lang="zh-CN" altLang="en-US" dirty="0">
                <a:solidFill>
                  <a:srgbClr val="FF0000"/>
                </a:solidFill>
                <a:latin typeface="+mj-ea"/>
                <a:ea typeface="+mj-ea"/>
              </a:rPr>
              <a:t>教育部发展规划司</a:t>
            </a:r>
            <a:endParaRPr lang="zh-CN" altLang="en-US" dirty="0">
              <a:solidFill>
                <a:srgbClr val="44546A"/>
              </a:solidFill>
              <a:latin typeface="+mj-ea"/>
              <a:ea typeface="+mj-ea"/>
            </a:endParaRPr>
          </a:p>
          <a:p>
            <a:pPr indent="0" algn="l" fontAlgn="auto">
              <a:lnSpc>
                <a:spcPts val="3000"/>
              </a:lnSpc>
            </a:pPr>
            <a:r>
              <a:rPr lang="zh-CN" altLang="en-US" dirty="0">
                <a:solidFill>
                  <a:srgbClr val="44546A"/>
                </a:solidFill>
                <a:latin typeface="+mj-ea"/>
                <a:ea typeface="+mj-ea"/>
              </a:rPr>
              <a:t>责任人：</a:t>
            </a:r>
            <a:r>
              <a:rPr lang="zh-CN" altLang="en-US" dirty="0">
                <a:solidFill>
                  <a:srgbClr val="FF0000"/>
                </a:solidFill>
                <a:latin typeface="+mj-ea"/>
                <a:ea typeface="+mj-ea"/>
              </a:rPr>
              <a:t>分管司领导</a:t>
            </a:r>
            <a:endParaRPr lang="zh-CN" altLang="en-US" dirty="0">
              <a:solidFill>
                <a:srgbClr val="FF0000"/>
              </a:solidFill>
              <a:latin typeface="+mj-ea"/>
              <a:ea typeface="+mj-ea"/>
            </a:endParaRPr>
          </a:p>
        </p:txBody>
      </p:sp>
      <p:sp>
        <p:nvSpPr>
          <p:cNvPr id="2" name="文本框 1"/>
          <p:cNvSpPr txBox="1"/>
          <p:nvPr/>
        </p:nvSpPr>
        <p:spPr>
          <a:xfrm>
            <a:off x="875030" y="5180330"/>
            <a:ext cx="10418445" cy="983615"/>
          </a:xfrm>
          <a:prstGeom prst="rect">
            <a:avLst/>
          </a:prstGeom>
          <a:noFill/>
        </p:spPr>
        <p:txBody>
          <a:bodyPr wrap="square" rtlCol="0">
            <a:noAutofit/>
          </a:bodyPr>
          <a:p>
            <a:pPr indent="0" algn="l" fontAlgn="auto">
              <a:lnSpc>
                <a:spcPts val="3000"/>
              </a:lnSpc>
            </a:pPr>
            <a:r>
              <a:rPr lang="zh-CN" altLang="en-US" sz="2400" b="1" dirty="0">
                <a:solidFill>
                  <a:srgbClr val="044AFA"/>
                </a:solidFill>
                <a:latin typeface="+mj-ea"/>
                <a:ea typeface="+mj-ea"/>
              </a:rPr>
              <a:t>（十一）使用名录库情况</a:t>
            </a:r>
            <a:endParaRPr lang="zh-CN" altLang="en-US" sz="2400" b="1" dirty="0">
              <a:solidFill>
                <a:srgbClr val="044AFA"/>
              </a:solidFill>
              <a:latin typeface="+mj-ea"/>
              <a:ea typeface="+mj-ea"/>
            </a:endParaRPr>
          </a:p>
          <a:p>
            <a:pPr indent="0" algn="l" fontAlgn="auto">
              <a:lnSpc>
                <a:spcPts val="3000"/>
              </a:lnSpc>
            </a:pPr>
            <a:r>
              <a:rPr lang="zh-CN" altLang="en-US" dirty="0">
                <a:solidFill>
                  <a:srgbClr val="44546A"/>
                </a:solidFill>
                <a:latin typeface="+mj-ea"/>
                <a:ea typeface="+mj-ea"/>
              </a:rPr>
              <a:t>本部门基本单位名录库（含</a:t>
            </a:r>
            <a:r>
              <a:rPr lang="en-US" altLang="zh-CN" dirty="0">
                <a:solidFill>
                  <a:srgbClr val="44546A"/>
                </a:solidFill>
                <a:latin typeface="+mj-ea"/>
                <a:ea typeface="+mj-ea"/>
                <a:sym typeface="+mn-ea"/>
              </a:rPr>
              <a:t>办学类型调整学校</a:t>
            </a:r>
            <a:r>
              <a:rPr lang="zh-CN" altLang="en-US" dirty="0">
                <a:solidFill>
                  <a:srgbClr val="44546A"/>
                </a:solidFill>
                <a:latin typeface="+mj-ea"/>
                <a:ea typeface="+mj-ea"/>
                <a:sym typeface="+mn-ea"/>
              </a:rPr>
              <a:t>和撤销学校）</a:t>
            </a:r>
            <a:endParaRPr lang="zh-CN" altLang="en-US" dirty="0">
              <a:solidFill>
                <a:srgbClr val="44546A"/>
              </a:solidFill>
              <a:latin typeface="+mj-ea"/>
              <a:ea typeface="+mj-ea"/>
            </a:endParaRPr>
          </a:p>
          <a:p>
            <a:pPr indent="0" algn="l" fontAlgn="auto">
              <a:lnSpc>
                <a:spcPts val="3000"/>
              </a:lnSpc>
            </a:pPr>
            <a:endParaRPr lang="zh-CN" altLang="en-US" dirty="0">
              <a:solidFill>
                <a:srgbClr val="44546A"/>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总说明</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填报范围</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4"/>
          <a:stretch>
            <a:fillRect/>
          </a:stretch>
        </p:blipFill>
        <p:spPr>
          <a:xfrm>
            <a:off x="426720" y="1711960"/>
            <a:ext cx="7480300" cy="4144645"/>
          </a:xfrm>
          <a:prstGeom prst="rect">
            <a:avLst/>
          </a:prstGeom>
          <a:ln>
            <a:solidFill>
              <a:srgbClr val="44546A"/>
            </a:solidFill>
          </a:ln>
          <a:effectLst>
            <a:outerShdw blurRad="50800" dist="38100" dir="2700000" algn="tl" rotWithShape="0">
              <a:prstClr val="black">
                <a:alpha val="40000"/>
              </a:prstClr>
            </a:outerShdw>
          </a:effectLst>
        </p:spPr>
      </p:pic>
      <p:sp>
        <p:nvSpPr>
          <p:cNvPr id="7" name="线形标注 2(带边框和强调线) 6"/>
          <p:cNvSpPr/>
          <p:nvPr/>
        </p:nvSpPr>
        <p:spPr>
          <a:xfrm>
            <a:off x="8261985" y="1711960"/>
            <a:ext cx="2838450" cy="3861435"/>
          </a:xfrm>
          <a:prstGeom prst="accentBorderCallout2">
            <a:avLst>
              <a:gd name="adj1" fmla="val 18750"/>
              <a:gd name="adj2" fmla="val -8333"/>
              <a:gd name="adj3" fmla="val 22167"/>
              <a:gd name="adj4" fmla="val -55326"/>
              <a:gd name="adj5" fmla="val 65564"/>
              <a:gd name="adj6" fmla="val -13053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fontAlgn="auto">
              <a:lnSpc>
                <a:spcPct val="120000"/>
              </a:lnSpc>
            </a:pPr>
            <a:r>
              <a:rPr lang="zh-CN" altLang="en-US" dirty="0">
                <a:solidFill>
                  <a:srgbClr val="44546A"/>
                </a:solidFill>
                <a:latin typeface="微软雅黑" panose="020B0503020204020204" charset="-122"/>
                <a:ea typeface="微软雅黑" panose="020B0503020204020204" charset="-122"/>
                <a:sym typeface="+mn-ea"/>
              </a:rPr>
              <a:t>由于综合统计调查制度中办学类型与学校（机构）代码不一致，将“其他普通高教机构</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分校或大专班</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修订为“其他普通高教机构</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044AFA"/>
                </a:solidFill>
                <a:latin typeface="微软雅黑" panose="020B0503020204020204" charset="-122"/>
                <a:ea typeface="微软雅黑" panose="020B0503020204020204" charset="-122"/>
                <a:sym typeface="+mn-ea"/>
              </a:rPr>
              <a:t>分校</a:t>
            </a:r>
            <a:r>
              <a:rPr lang="zh-CN" altLang="en-US" dirty="0">
                <a:solidFill>
                  <a:srgbClr val="044AFA"/>
                </a:solidFill>
                <a:highlight>
                  <a:srgbClr val="FFFF00"/>
                </a:highlight>
                <a:latin typeface="微软雅黑" panose="020B0503020204020204" charset="-122"/>
                <a:ea typeface="微软雅黑" panose="020B0503020204020204" charset="-122"/>
                <a:sym typeface="+mn-ea"/>
              </a:rPr>
              <a:t>、</a:t>
            </a:r>
            <a:r>
              <a:rPr lang="zh-CN" altLang="en-US" dirty="0">
                <a:solidFill>
                  <a:srgbClr val="044AFA"/>
                </a:solidFill>
                <a:latin typeface="微软雅黑" panose="020B0503020204020204" charset="-122"/>
                <a:ea typeface="微软雅黑" panose="020B0503020204020204" charset="-122"/>
                <a:sym typeface="+mn-ea"/>
              </a:rPr>
              <a:t>大专班</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。将“广播电视大学”修订为</a:t>
            </a:r>
            <a:r>
              <a:rPr lang="zh-CN" altLang="en-US" dirty="0">
                <a:solidFill>
                  <a:schemeClr val="tx1"/>
                </a:solidFill>
                <a:latin typeface="微软雅黑" panose="020B0503020204020204" charset="-122"/>
                <a:ea typeface="微软雅黑" panose="020B0503020204020204" charset="-122"/>
                <a:sym typeface="+mn-ea"/>
              </a:rPr>
              <a:t>“</a:t>
            </a:r>
            <a:r>
              <a:rPr lang="zh-CN" altLang="en-US" dirty="0">
                <a:solidFill>
                  <a:srgbClr val="044AFA"/>
                </a:solidFill>
                <a:latin typeface="微软雅黑" panose="020B0503020204020204" charset="-122"/>
                <a:ea typeface="微软雅黑" panose="020B0503020204020204" charset="-122"/>
                <a:sym typeface="+mn-ea"/>
              </a:rPr>
              <a:t>开放大学</a:t>
            </a:r>
            <a:r>
              <a:rPr lang="zh-CN" altLang="en-US" dirty="0">
                <a:solidFill>
                  <a:schemeClr val="tx1"/>
                </a:solidFill>
                <a:latin typeface="微软雅黑" panose="020B0503020204020204" charset="-122"/>
                <a:ea typeface="微软雅黑" panose="020B0503020204020204" charset="-122"/>
                <a:sym typeface="+mn-ea"/>
              </a:rPr>
              <a:t>”。</a:t>
            </a:r>
            <a:endParaRPr lang="zh-CN" altLang="en-US" dirty="0">
              <a:solidFill>
                <a:srgbClr val="44546A"/>
              </a:solidFill>
              <a:latin typeface="微软雅黑" panose="020B0503020204020204" charset="-122"/>
              <a:ea typeface="微软雅黑" panose="020B0503020204020204" charset="-122"/>
              <a:sym typeface="+mn-ea"/>
            </a:endParaRPr>
          </a:p>
        </p:txBody>
      </p:sp>
      <p:sp>
        <p:nvSpPr>
          <p:cNvPr id="12" name="矩形 11"/>
          <p:cNvSpPr/>
          <p:nvPr/>
        </p:nvSpPr>
        <p:spPr>
          <a:xfrm>
            <a:off x="2515870" y="4399915"/>
            <a:ext cx="1432560" cy="286385"/>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 name="矩形 2"/>
          <p:cNvSpPr/>
          <p:nvPr/>
        </p:nvSpPr>
        <p:spPr>
          <a:xfrm>
            <a:off x="2188210" y="4756150"/>
            <a:ext cx="897890" cy="286385"/>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nvGrpSpPr>
          <p:cNvPr id="8" name="组合 7"/>
          <p:cNvGrpSpPr/>
          <p:nvPr/>
        </p:nvGrpSpPr>
        <p:grpSpPr>
          <a:xfrm>
            <a:off x="2055495" y="984885"/>
            <a:ext cx="7914640" cy="5428615"/>
            <a:chOff x="6576" y="1512"/>
            <a:chExt cx="12464" cy="8549"/>
          </a:xfrm>
        </p:grpSpPr>
        <p:pic>
          <p:nvPicPr>
            <p:cNvPr id="5" name="图片 4"/>
            <p:cNvPicPr>
              <a:picLocks noChangeAspect="1"/>
            </p:cNvPicPr>
            <p:nvPr/>
          </p:nvPicPr>
          <p:blipFill>
            <a:blip r:embed="rId5"/>
            <a:stretch>
              <a:fillRect/>
            </a:stretch>
          </p:blipFill>
          <p:spPr>
            <a:xfrm>
              <a:off x="6576" y="6417"/>
              <a:ext cx="12465" cy="3645"/>
            </a:xfrm>
            <a:prstGeom prst="rect">
              <a:avLst/>
            </a:prstGeom>
            <a:ln>
              <a:solidFill>
                <a:srgbClr val="44546A"/>
              </a:solidFill>
            </a:ln>
          </p:spPr>
        </p:pic>
        <p:pic>
          <p:nvPicPr>
            <p:cNvPr id="6" name="图片 5"/>
            <p:cNvPicPr>
              <a:picLocks noChangeAspect="1"/>
            </p:cNvPicPr>
            <p:nvPr/>
          </p:nvPicPr>
          <p:blipFill>
            <a:blip r:embed="rId6"/>
            <a:stretch>
              <a:fillRect/>
            </a:stretch>
          </p:blipFill>
          <p:spPr>
            <a:xfrm>
              <a:off x="6576" y="1512"/>
              <a:ext cx="12450" cy="4905"/>
            </a:xfrm>
            <a:prstGeom prst="rect">
              <a:avLst/>
            </a:prstGeom>
            <a:ln>
              <a:solidFill>
                <a:srgbClr val="44546A"/>
              </a:solidFill>
            </a:ln>
          </p:spPr>
        </p:pic>
      </p:grpSp>
      <p:sp>
        <p:nvSpPr>
          <p:cNvPr id="9" name="矩形 8"/>
          <p:cNvSpPr/>
          <p:nvPr/>
        </p:nvSpPr>
        <p:spPr>
          <a:xfrm>
            <a:off x="2157730" y="4581525"/>
            <a:ext cx="7701915" cy="51879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12" grpId="0" bldLvl="0" animBg="1"/>
      <p:bldP spid="3" grpId="0" bldLvl="0" animBg="1"/>
      <p:bldP spid="9" grpId="0" bldLvl="0" animBg="1"/>
      <p:bldP spid="9"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1905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1</a:t>
            </a:r>
            <a:r>
              <a:rPr lang="en-US" altLang="zh-CN" sz="2400" b="1" dirty="0">
                <a:solidFill>
                  <a:schemeClr val="tx2"/>
                </a:solidFill>
                <a:latin typeface="+mj-ea"/>
                <a:ea typeface="+mj-ea"/>
                <a:cs typeface="+mj-ea"/>
                <a:sym typeface="+mn-ea"/>
              </a:rPr>
              <a:t>001 </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endParaRPr lang="en-US" altLang="zh-CN" sz="2400" b="1" dirty="0">
              <a:solidFill>
                <a:schemeClr val="tx2"/>
              </a:solidFill>
              <a:latin typeface="+mj-ea"/>
              <a:ea typeface="+mj-ea"/>
              <a:cs typeface="+mj-ea"/>
            </a:endParaRPr>
          </a:p>
        </p:txBody>
      </p:sp>
      <p:pic>
        <p:nvPicPr>
          <p:cNvPr id="5" name="图片 4"/>
          <p:cNvPicPr>
            <a:picLocks noChangeAspect="1"/>
          </p:cNvPicPr>
          <p:nvPr/>
        </p:nvPicPr>
        <p:blipFill>
          <a:blip r:embed="rId4"/>
          <a:srcRect b="48422"/>
          <a:stretch>
            <a:fillRect/>
          </a:stretch>
        </p:blipFill>
        <p:spPr>
          <a:xfrm>
            <a:off x="344805" y="1311275"/>
            <a:ext cx="8766810" cy="5420995"/>
          </a:xfrm>
          <a:prstGeom prst="rect">
            <a:avLst/>
          </a:prstGeom>
          <a:ln>
            <a:solidFill>
              <a:srgbClr val="44546A"/>
            </a:solidFill>
          </a:ln>
          <a:effectLst>
            <a:outerShdw blurRad="50800" dist="38100" dir="2700000" algn="tl" rotWithShape="0">
              <a:prstClr val="black">
                <a:alpha val="40000"/>
              </a:prstClr>
            </a:outerShdw>
          </a:effectLst>
        </p:spPr>
      </p:pic>
      <p:sp>
        <p:nvSpPr>
          <p:cNvPr id="2" name="线形标注 2(带边框和强调线) 1"/>
          <p:cNvSpPr/>
          <p:nvPr/>
        </p:nvSpPr>
        <p:spPr>
          <a:xfrm>
            <a:off x="5281295" y="1839595"/>
            <a:ext cx="6495415" cy="1069340"/>
          </a:xfrm>
          <a:prstGeom prst="accentBorderCallout2">
            <a:avLst>
              <a:gd name="adj1" fmla="val 18750"/>
              <a:gd name="adj2" fmla="val -8333"/>
              <a:gd name="adj3" fmla="val 18750"/>
              <a:gd name="adj4" fmla="val -16667"/>
              <a:gd name="adj5" fmla="val 64786"/>
              <a:gd name="adj6" fmla="val -60973"/>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学校（机构）：</a:t>
            </a:r>
            <a:r>
              <a:rPr lang="zh-CN" altLang="en-US">
                <a:solidFill>
                  <a:srgbClr val="44546A"/>
                </a:solidFill>
                <a:latin typeface="+mj-ea"/>
                <a:ea typeface="+mj-ea"/>
              </a:rPr>
              <a:t>经县级以上人民政府及其教育行政部门按照国家规定批准设立，以及县级以上人民政府其他有关行政部门审批设立并报教育行政部门备案的各级各类学校及其他教育机构。</a:t>
            </a:r>
            <a:endParaRPr lang="zh-CN" altLang="en-US">
              <a:solidFill>
                <a:srgbClr val="44546A"/>
              </a:solidFill>
              <a:latin typeface="+mj-ea"/>
              <a:ea typeface="+mj-ea"/>
            </a:endParaRPr>
          </a:p>
        </p:txBody>
      </p:sp>
      <p:sp>
        <p:nvSpPr>
          <p:cNvPr id="3" name="线形标注 2(带边框和强调线) 2"/>
          <p:cNvSpPr/>
          <p:nvPr/>
        </p:nvSpPr>
        <p:spPr>
          <a:xfrm>
            <a:off x="5281295" y="2390775"/>
            <a:ext cx="6495415" cy="1038225"/>
          </a:xfrm>
          <a:prstGeom prst="accentBorderCallout2">
            <a:avLst>
              <a:gd name="adj1" fmla="val 18750"/>
              <a:gd name="adj2" fmla="val -8333"/>
              <a:gd name="adj3" fmla="val 18750"/>
              <a:gd name="adj4" fmla="val -16667"/>
              <a:gd name="adj5" fmla="val 83853"/>
              <a:gd name="adj6" fmla="val -2805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学校（机构）标识码：</a:t>
            </a:r>
            <a:r>
              <a:rPr lang="zh-CN" altLang="en-US">
                <a:solidFill>
                  <a:srgbClr val="44546A"/>
                </a:solidFill>
                <a:latin typeface="+mj-ea"/>
                <a:ea typeface="+mj-ea"/>
              </a:rPr>
              <a:t>指由教育部按照国家标准及编码规则编制，赋予每一个学校（机构）在全国范围内唯一的、始终不变的识别标识码。</a:t>
            </a:r>
            <a:endParaRPr lang="zh-CN" altLang="en-US">
              <a:solidFill>
                <a:srgbClr val="44546A"/>
              </a:solidFill>
              <a:latin typeface="+mj-ea"/>
              <a:ea typeface="+mj-ea"/>
            </a:endParaRPr>
          </a:p>
        </p:txBody>
      </p:sp>
      <p:sp>
        <p:nvSpPr>
          <p:cNvPr id="9" name="线形标注 2(带边框和强调线) 8"/>
          <p:cNvSpPr/>
          <p:nvPr/>
        </p:nvSpPr>
        <p:spPr>
          <a:xfrm>
            <a:off x="5281295" y="2847975"/>
            <a:ext cx="6495415" cy="581025"/>
          </a:xfrm>
          <a:prstGeom prst="accentBorderCallout2">
            <a:avLst>
              <a:gd name="adj1" fmla="val 18750"/>
              <a:gd name="adj2" fmla="val -8333"/>
              <a:gd name="adj3" fmla="val 18750"/>
              <a:gd name="adj4" fmla="val -16667"/>
              <a:gd name="adj5" fmla="val 135409"/>
              <a:gd name="adj6" fmla="val -2765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学校（机构）名称：</a:t>
            </a:r>
            <a:r>
              <a:rPr lang="zh-CN" altLang="en-US">
                <a:solidFill>
                  <a:srgbClr val="44546A"/>
                </a:solidFill>
                <a:latin typeface="+mj-ea"/>
                <a:ea typeface="+mj-ea"/>
              </a:rPr>
              <a:t>在教育行政部门</a:t>
            </a:r>
            <a:r>
              <a:rPr lang="zh-CN" altLang="en-US" u="sng">
                <a:solidFill>
                  <a:srgbClr val="44546A"/>
                </a:solidFill>
                <a:latin typeface="+mj-ea"/>
                <a:ea typeface="+mj-ea"/>
              </a:rPr>
              <a:t>备案的学校（机构）全称</a:t>
            </a:r>
            <a:endParaRPr lang="zh-CN" altLang="en-US" u="sng">
              <a:solidFill>
                <a:srgbClr val="44546A"/>
              </a:solidFill>
              <a:latin typeface="+mj-ea"/>
              <a:ea typeface="+mj-ea"/>
            </a:endParaRPr>
          </a:p>
        </p:txBody>
      </p:sp>
      <p:sp>
        <p:nvSpPr>
          <p:cNvPr id="10" name="线形标注 2(带边框和强调线) 9"/>
          <p:cNvSpPr/>
          <p:nvPr/>
        </p:nvSpPr>
        <p:spPr>
          <a:xfrm>
            <a:off x="5281295" y="3320415"/>
            <a:ext cx="6495415" cy="1279525"/>
          </a:xfrm>
          <a:prstGeom prst="accentBorderCallout2">
            <a:avLst>
              <a:gd name="adj1" fmla="val 18750"/>
              <a:gd name="adj2" fmla="val -8333"/>
              <a:gd name="adj3" fmla="val 18750"/>
              <a:gd name="adj4" fmla="val -16667"/>
              <a:gd name="adj5" fmla="val 52109"/>
              <a:gd name="adj6" fmla="val -25378"/>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rPr>
              <a:t>营利性民办学校（机构）简称：</a:t>
            </a:r>
            <a:r>
              <a:rPr lang="zh-CN" altLang="en-US">
                <a:solidFill>
                  <a:srgbClr val="44546A"/>
                </a:solidFill>
                <a:latin typeface="+mj-ea"/>
                <a:ea typeface="+mj-ea"/>
              </a:rPr>
              <a:t>按照</a:t>
            </a:r>
            <a:r>
              <a:rPr lang="zh-CN" altLang="en-US">
                <a:solidFill>
                  <a:srgbClr val="44546A"/>
                </a:solidFill>
                <a:latin typeface="华文新魏" panose="02010800040101010101" charset="-122"/>
                <a:ea typeface="华文新魏" panose="02010800040101010101" charset="-122"/>
                <a:cs typeface="华文新魏" panose="02010800040101010101" charset="-122"/>
                <a:hlinkClick r:id="rId5"/>
              </a:rPr>
              <a:t>《工商总局 教育部关于营利性民办学校名称登记管理有关工作的通知》</a:t>
            </a:r>
            <a:r>
              <a:rPr lang="zh-CN" altLang="en-US">
                <a:solidFill>
                  <a:srgbClr val="44546A"/>
                </a:solidFill>
                <a:latin typeface="华文新魏" panose="02010800040101010101" charset="-122"/>
                <a:ea typeface="华文新魏" panose="02010800040101010101" charset="-122"/>
                <a:cs typeface="华文新魏" panose="02010800040101010101" charset="-122"/>
              </a:rPr>
              <a:t>（工商企注字〔2017〕156号）</a:t>
            </a:r>
            <a:r>
              <a:rPr lang="zh-CN" altLang="en-US">
                <a:solidFill>
                  <a:srgbClr val="44546A"/>
                </a:solidFill>
                <a:latin typeface="+mj-ea"/>
                <a:ea typeface="+mj-ea"/>
              </a:rPr>
              <a:t>有关要求，经教育行政部门</a:t>
            </a:r>
            <a:r>
              <a:rPr lang="zh-CN" altLang="en-US" u="sng">
                <a:solidFill>
                  <a:srgbClr val="44546A"/>
                </a:solidFill>
                <a:latin typeface="+mj-ea"/>
                <a:ea typeface="+mj-ea"/>
              </a:rPr>
              <a:t>批准的营利性民办学校的简称</a:t>
            </a:r>
            <a:endParaRPr lang="zh-CN" altLang="en-US" u="sng">
              <a:solidFill>
                <a:srgbClr val="44546A"/>
              </a:solidFill>
              <a:latin typeface="+mj-ea"/>
              <a:ea typeface="+mj-ea"/>
            </a:endParaRPr>
          </a:p>
        </p:txBody>
      </p:sp>
      <p:sp>
        <p:nvSpPr>
          <p:cNvPr id="11" name="线形标注 2(带边框和强调线) 10"/>
          <p:cNvSpPr/>
          <p:nvPr/>
        </p:nvSpPr>
        <p:spPr>
          <a:xfrm>
            <a:off x="5281295" y="3779520"/>
            <a:ext cx="6495415" cy="705485"/>
          </a:xfrm>
          <a:prstGeom prst="accentBorderCallout2">
            <a:avLst>
              <a:gd name="adj1" fmla="val 18750"/>
              <a:gd name="adj2" fmla="val -8333"/>
              <a:gd name="adj3" fmla="val 18750"/>
              <a:gd name="adj4" fmla="val -16667"/>
              <a:gd name="adj5" fmla="val 289468"/>
              <a:gd name="adj6" fmla="val -24929"/>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rPr>
              <a:t>学校（机构）驻地城乡类型：</a:t>
            </a:r>
            <a:r>
              <a:rPr lang="zh-CN" altLang="en-US">
                <a:solidFill>
                  <a:srgbClr val="44546A"/>
                </a:solidFill>
                <a:latin typeface="+mj-ea"/>
                <a:ea typeface="+mj-ea"/>
              </a:rPr>
              <a:t>以国家统计局对外公布的</a:t>
            </a:r>
            <a:r>
              <a:rPr lang="zh-CN" altLang="en-US">
                <a:solidFill>
                  <a:srgbClr val="44546A"/>
                </a:solidFill>
                <a:latin typeface="华文新魏" panose="02010800040101010101" charset="-122"/>
                <a:ea typeface="华文新魏" panose="02010800040101010101" charset="-122"/>
                <a:hlinkClick r:id="rId6" action="ppaction://hlinkfile"/>
              </a:rPr>
              <a:t>《统计用区划代码和城乡划分代码》</a:t>
            </a:r>
            <a:r>
              <a:rPr lang="zh-CN" altLang="en-US">
                <a:solidFill>
                  <a:srgbClr val="44546A"/>
                </a:solidFill>
                <a:latin typeface="+mj-ea"/>
                <a:ea typeface="+mj-ea"/>
              </a:rPr>
              <a:t>为准</a:t>
            </a:r>
            <a:endParaRPr lang="zh-CN" altLang="en-US">
              <a:solidFill>
                <a:srgbClr val="44546A"/>
              </a:solidFill>
              <a:latin typeface="+mj-ea"/>
              <a:ea typeface="+mj-ea"/>
            </a:endParaRPr>
          </a:p>
        </p:txBody>
      </p:sp>
      <p:pic>
        <p:nvPicPr>
          <p:cNvPr id="6" name="图片 5"/>
          <p:cNvPicPr>
            <a:picLocks noChangeAspect="1"/>
          </p:cNvPicPr>
          <p:nvPr/>
        </p:nvPicPr>
        <p:blipFill>
          <a:blip r:embed="rId7"/>
          <a:stretch>
            <a:fillRect/>
          </a:stretch>
        </p:blipFill>
        <p:spPr>
          <a:xfrm>
            <a:off x="344805" y="1452245"/>
            <a:ext cx="4881880" cy="4793615"/>
          </a:xfrm>
          <a:prstGeom prst="rect">
            <a:avLst/>
          </a:prstGeom>
          <a:ln w="12700">
            <a:solidFill>
              <a:srgbClr val="44546A"/>
            </a:solidFill>
          </a:ln>
        </p:spPr>
      </p:pic>
      <p:pic>
        <p:nvPicPr>
          <p:cNvPr id="7" name="图片 6"/>
          <p:cNvPicPr>
            <a:picLocks noChangeAspect="1"/>
          </p:cNvPicPr>
          <p:nvPr/>
        </p:nvPicPr>
        <p:blipFill>
          <a:blip r:embed="rId8"/>
          <a:stretch>
            <a:fillRect/>
          </a:stretch>
        </p:blipFill>
        <p:spPr>
          <a:xfrm>
            <a:off x="1179195" y="1311275"/>
            <a:ext cx="3469640" cy="4265295"/>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xit" presetSubtype="0" fill="hold" grpId="2" nodeType="with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9" grpId="1" animBg="1"/>
      <p:bldP spid="10" grpId="1" animBg="1"/>
      <p:bldP spid="11" grpId="1" animBg="1"/>
      <p:bldP spid="9" grpId="2" bldLvl="0" animBg="1"/>
      <p:bldP spid="10" grpId="2" bldLvl="0" animBg="1"/>
      <p:bldP spid="2" grpId="0" bldLvl="0" animBg="1"/>
      <p:bldP spid="2" grpId="1" animBg="1"/>
      <p:bldP spid="2" grpId="2" bldLvl="0" animBg="1"/>
      <p:bldP spid="3" grpId="0" bldLvl="0" animBg="1"/>
      <p:bldP spid="3" grpId="1" animBg="1"/>
      <p:bldP spid="3" grpId="2"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1</a:t>
            </a:r>
            <a:r>
              <a:rPr lang="en-US" altLang="zh-CN" sz="2400" b="1" dirty="0">
                <a:solidFill>
                  <a:schemeClr val="tx2"/>
                </a:solidFill>
                <a:latin typeface="+mj-ea"/>
                <a:ea typeface="+mj-ea"/>
                <a:cs typeface="+mj-ea"/>
                <a:sym typeface="+mn-ea"/>
              </a:rPr>
              <a:t>001 </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endParaRPr lang="en-US" altLang="zh-CN" sz="2400" b="1" dirty="0">
              <a:solidFill>
                <a:schemeClr val="tx2"/>
              </a:solidFill>
              <a:latin typeface="+mj-ea"/>
              <a:ea typeface="+mj-ea"/>
              <a:cs typeface="+mj-ea"/>
            </a:endParaRPr>
          </a:p>
        </p:txBody>
      </p:sp>
      <p:pic>
        <p:nvPicPr>
          <p:cNvPr id="5" name="图片 4"/>
          <p:cNvPicPr>
            <a:picLocks noChangeAspect="1"/>
          </p:cNvPicPr>
          <p:nvPr/>
        </p:nvPicPr>
        <p:blipFill>
          <a:blip r:embed="rId4"/>
          <a:srcRect t="51429"/>
          <a:stretch>
            <a:fillRect/>
          </a:stretch>
        </p:blipFill>
        <p:spPr>
          <a:xfrm>
            <a:off x="601980" y="1457325"/>
            <a:ext cx="7964170" cy="4638040"/>
          </a:xfrm>
          <a:prstGeom prst="rect">
            <a:avLst/>
          </a:prstGeom>
          <a:ln>
            <a:solidFill>
              <a:srgbClr val="44546A"/>
            </a:solidFill>
          </a:ln>
          <a:effectLst>
            <a:outerShdw blurRad="50800" dist="38100" dir="2700000" algn="tl" rotWithShape="0">
              <a:prstClr val="black">
                <a:alpha val="40000"/>
              </a:prstClr>
            </a:outerShdw>
          </a:effectLst>
        </p:spPr>
      </p:pic>
      <p:sp>
        <p:nvSpPr>
          <p:cNvPr id="12" name="线形标注 2(带边框和强调线) 11"/>
          <p:cNvSpPr/>
          <p:nvPr/>
        </p:nvSpPr>
        <p:spPr>
          <a:xfrm>
            <a:off x="5525135" y="2101215"/>
            <a:ext cx="6062345" cy="1750695"/>
          </a:xfrm>
          <a:prstGeom prst="accentBorderCallout2">
            <a:avLst>
              <a:gd name="adj1" fmla="val 18750"/>
              <a:gd name="adj2" fmla="val -8333"/>
              <a:gd name="adj3" fmla="val 18750"/>
              <a:gd name="adj4" fmla="val -16667"/>
              <a:gd name="adj5" fmla="val 62205"/>
              <a:gd name="adj6" fmla="val -2609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rPr>
              <a:t>举办者类型：</a:t>
            </a:r>
            <a:r>
              <a:rPr lang="zh-CN" altLang="en-US">
                <a:solidFill>
                  <a:srgbClr val="44546A"/>
                </a:solidFill>
                <a:latin typeface="+mj-ea"/>
                <a:ea typeface="+mj-ea"/>
              </a:rPr>
              <a:t>学校（机构）的上级主管部门或为设置学校（机构）提供必要经费和基本办学条件者。教育部门、其他部门、地方企业、</a:t>
            </a:r>
            <a:r>
              <a:rPr lang="zh-CN" altLang="en-US" u="sng">
                <a:solidFill>
                  <a:srgbClr val="44546A"/>
                </a:solidFill>
                <a:latin typeface="+mj-ea"/>
                <a:ea typeface="+mj-ea"/>
              </a:rPr>
              <a:t>事业单位、部队、集体</a:t>
            </a:r>
            <a:r>
              <a:rPr lang="zh-CN" altLang="en-US">
                <a:solidFill>
                  <a:srgbClr val="44546A"/>
                </a:solidFill>
                <a:latin typeface="+mj-ea"/>
                <a:ea typeface="+mj-ea"/>
              </a:rPr>
              <a:t>、民办、具有法人资格的中外合作办学机构（含内地与港澳台地区合作办学机构）</a:t>
            </a:r>
            <a:endParaRPr lang="zh-CN" altLang="en-US">
              <a:solidFill>
                <a:srgbClr val="44546A"/>
              </a:solidFill>
              <a:latin typeface="+mj-ea"/>
              <a:ea typeface="+mj-ea"/>
            </a:endParaRPr>
          </a:p>
        </p:txBody>
      </p:sp>
      <p:sp>
        <p:nvSpPr>
          <p:cNvPr id="13" name="线形标注 2(带边框和强调线) 12"/>
          <p:cNvSpPr/>
          <p:nvPr/>
        </p:nvSpPr>
        <p:spPr>
          <a:xfrm>
            <a:off x="5525175" y="2261387"/>
            <a:ext cx="6062345" cy="1038225"/>
          </a:xfrm>
          <a:prstGeom prst="accentBorderCallout2">
            <a:avLst>
              <a:gd name="adj1" fmla="val 18750"/>
              <a:gd name="adj2" fmla="val -8333"/>
              <a:gd name="adj3" fmla="val 18750"/>
              <a:gd name="adj4" fmla="val -16667"/>
              <a:gd name="adj5" fmla="val 118593"/>
              <a:gd name="adj6" fmla="val -2817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rPr>
              <a:t>附设教学班：</a:t>
            </a:r>
            <a:r>
              <a:rPr lang="zh-CN" altLang="en-US">
                <a:solidFill>
                  <a:srgbClr val="44546A"/>
                </a:solidFill>
                <a:latin typeface="+mj-ea"/>
                <a:ea typeface="+mj-ea"/>
              </a:rPr>
              <a:t>受当地条件、资源</a:t>
            </a:r>
            <a:r>
              <a:rPr lang="zh-CN" altLang="en-US">
                <a:solidFill>
                  <a:srgbClr val="44546A"/>
                </a:solidFill>
                <a:latin typeface="+mj-ea"/>
                <a:ea typeface="+mj-ea"/>
              </a:rPr>
              <a:t>所限，经教育行政部门</a:t>
            </a:r>
            <a:r>
              <a:rPr lang="zh-CN" altLang="en-US" u="sng">
                <a:solidFill>
                  <a:srgbClr val="44546A"/>
                </a:solidFill>
                <a:latin typeface="+mj-ea"/>
                <a:ea typeface="+mj-ea"/>
              </a:rPr>
              <a:t>批准</a:t>
            </a:r>
            <a:r>
              <a:rPr lang="zh-CN" altLang="en-US">
                <a:solidFill>
                  <a:srgbClr val="44546A"/>
                </a:solidFill>
                <a:latin typeface="+mj-ea"/>
                <a:ea typeface="+mj-ea"/>
              </a:rPr>
              <a:t>，利用现有学校资源（教职工、办学条件等），举办的其他层次（形式）的教学班</a:t>
            </a:r>
            <a:endParaRPr lang="zh-CN" altLang="en-US">
              <a:solidFill>
                <a:srgbClr val="44546A"/>
              </a:solidFill>
              <a:latin typeface="+mj-ea"/>
              <a:ea typeface="+mj-ea"/>
            </a:endParaRPr>
          </a:p>
        </p:txBody>
      </p:sp>
      <p:grpSp>
        <p:nvGrpSpPr>
          <p:cNvPr id="2" name="组合 1"/>
          <p:cNvGrpSpPr/>
          <p:nvPr/>
        </p:nvGrpSpPr>
        <p:grpSpPr>
          <a:xfrm rot="0">
            <a:off x="6309360" y="4194810"/>
            <a:ext cx="5278755" cy="1196340"/>
            <a:chOff x="9783" y="6923"/>
            <a:chExt cx="8313" cy="1884"/>
          </a:xfrm>
        </p:grpSpPr>
        <p:pic>
          <p:nvPicPr>
            <p:cNvPr id="3" name="图片 2" descr="问号"/>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200" y="6923"/>
              <a:ext cx="895" cy="970"/>
            </a:xfrm>
            <a:prstGeom prst="rect">
              <a:avLst/>
            </a:prstGeom>
          </p:spPr>
        </p:pic>
        <p:sp>
          <p:nvSpPr>
            <p:cNvPr id="6" name="圆角矩形 5"/>
            <p:cNvSpPr/>
            <p:nvPr/>
          </p:nvSpPr>
          <p:spPr>
            <a:xfrm>
              <a:off x="9783" y="8108"/>
              <a:ext cx="8313" cy="699"/>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有多种接入互联网、供水方式，如何</a:t>
              </a:r>
              <a:r>
                <a:rPr lang="zh-CN" altLang="en-US">
                  <a:solidFill>
                    <a:srgbClr val="44546A"/>
                  </a:solidFill>
                  <a:latin typeface="+mj-ea"/>
                  <a:ea typeface="+mj-ea"/>
                  <a:sym typeface="+mn-ea"/>
                </a:rPr>
                <a:t>填报？</a:t>
              </a:r>
              <a:endParaRPr lang="zh-CN" altLang="en-US">
                <a:solidFill>
                  <a:srgbClr val="44546A"/>
                </a:solidFill>
                <a:latin typeface="+mj-ea"/>
                <a:ea typeface="+mj-ea"/>
                <a:sym typeface="+mn-ea"/>
              </a:endParaRPr>
            </a:p>
          </p:txBody>
        </p:sp>
      </p:grpSp>
      <p:pic>
        <p:nvPicPr>
          <p:cNvPr id="7" name="图片 6"/>
          <p:cNvPicPr>
            <a:picLocks noChangeAspect="1"/>
          </p:cNvPicPr>
          <p:nvPr/>
        </p:nvPicPr>
        <p:blipFill>
          <a:blip r:embed="rId7"/>
          <a:stretch>
            <a:fillRect/>
          </a:stretch>
        </p:blipFill>
        <p:spPr>
          <a:xfrm>
            <a:off x="7948930" y="1301750"/>
            <a:ext cx="3738880" cy="4793615"/>
          </a:xfrm>
          <a:prstGeom prst="rect">
            <a:avLst/>
          </a:prstGeom>
          <a:ln>
            <a:solidFill>
              <a:srgbClr val="44546A"/>
            </a:solidFill>
          </a:ln>
        </p:spPr>
      </p:pic>
      <p:pic>
        <p:nvPicPr>
          <p:cNvPr id="8" name="图片 7"/>
          <p:cNvPicPr>
            <a:picLocks noChangeAspect="1"/>
          </p:cNvPicPr>
          <p:nvPr/>
        </p:nvPicPr>
        <p:blipFill>
          <a:blip r:embed="rId8"/>
          <a:stretch>
            <a:fillRect/>
          </a:stretch>
        </p:blipFill>
        <p:spPr>
          <a:xfrm>
            <a:off x="389255" y="2799715"/>
            <a:ext cx="8775700" cy="1258570"/>
          </a:xfrm>
          <a:prstGeom prst="rect">
            <a:avLst/>
          </a:prstGeom>
          <a:ln>
            <a:solidFill>
              <a:srgbClr val="44546A"/>
            </a:solidFill>
          </a:ln>
        </p:spPr>
      </p:pic>
      <p:sp>
        <p:nvSpPr>
          <p:cNvPr id="9" name="线形标注 2(带边框和强调线) 8"/>
          <p:cNvSpPr/>
          <p:nvPr/>
        </p:nvSpPr>
        <p:spPr>
          <a:xfrm>
            <a:off x="5525770" y="1875155"/>
            <a:ext cx="6062345" cy="1612265"/>
          </a:xfrm>
          <a:prstGeom prst="accentBorderCallout2">
            <a:avLst>
              <a:gd name="adj1" fmla="val 18750"/>
              <a:gd name="adj2" fmla="val -8333"/>
              <a:gd name="adj3" fmla="val 18750"/>
              <a:gd name="adj4" fmla="val -16667"/>
              <a:gd name="adj5" fmla="val 72311"/>
              <a:gd name="adj6" fmla="val -2529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rPr>
              <a:t>高等教育学校性质</a:t>
            </a:r>
            <a:r>
              <a:rPr lang="zh-CN" altLang="en-US" b="1">
                <a:solidFill>
                  <a:srgbClr val="044AFA"/>
                </a:solidFill>
                <a:latin typeface="+mj-ea"/>
                <a:ea typeface="+mj-ea"/>
              </a:rPr>
              <a:t>类别：</a:t>
            </a:r>
            <a:r>
              <a:rPr lang="zh-CN" altLang="en-US">
                <a:solidFill>
                  <a:srgbClr val="44546A"/>
                </a:solidFill>
                <a:latin typeface="+mj-ea"/>
                <a:ea typeface="+mj-ea"/>
              </a:rPr>
              <a:t>普通高等学校、本科层次职业学校、高等职业学校、高等专科学校办学性质，包括综合大学、理工院校、农业院校、林业院校、医药院校、师范院校、语文院校、财经院校、政法院校、体育院校、艺术院校、民族院校</a:t>
            </a:r>
            <a:endParaRPr lang="zh-CN" altLang="en-US">
              <a:solidFill>
                <a:srgbClr val="44546A"/>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2" grpId="1" animBg="1"/>
      <p:bldP spid="13" grpId="1" animBg="1"/>
      <p:bldP spid="12" grpId="2" bldLvl="0" animBg="1"/>
      <p:bldP spid="13" grpId="2" bldLvl="0" animBg="1"/>
      <p:bldP spid="9" grpId="0" bldLvl="0" animBg="1"/>
      <p:bldP spid="9" grpId="1" animBg="1"/>
      <p:bldP spid="9" grpId="2"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1102 </a:t>
            </a:r>
            <a:r>
              <a:rPr lang="zh-CN" altLang="en-US" sz="2400" b="1" dirty="0">
                <a:solidFill>
                  <a:schemeClr val="tx2"/>
                </a:solidFill>
                <a:latin typeface="+mj-ea"/>
                <a:ea typeface="+mj-ea"/>
                <a:cs typeface="+mj-ea"/>
                <a:sym typeface="+mn-ea"/>
              </a:rPr>
              <a:t>基础教育</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endParaRPr lang="en-US" altLang="zh-CN" sz="2400" b="1" dirty="0">
              <a:solidFill>
                <a:schemeClr val="tx2"/>
              </a:solidFill>
              <a:latin typeface="+mj-ea"/>
              <a:ea typeface="+mj-ea"/>
              <a:cs typeface="+mj-ea"/>
            </a:endParaRPr>
          </a:p>
        </p:txBody>
      </p:sp>
      <p:pic>
        <p:nvPicPr>
          <p:cNvPr id="3" name="图片 2"/>
          <p:cNvPicPr>
            <a:picLocks noChangeAspect="1"/>
          </p:cNvPicPr>
          <p:nvPr/>
        </p:nvPicPr>
        <p:blipFill>
          <a:blip r:embed="rId4"/>
          <a:stretch>
            <a:fillRect/>
          </a:stretch>
        </p:blipFill>
        <p:spPr>
          <a:xfrm>
            <a:off x="420370" y="1317625"/>
            <a:ext cx="6081395" cy="5328285"/>
          </a:xfrm>
          <a:prstGeom prst="rect">
            <a:avLst/>
          </a:prstGeom>
          <a:ln>
            <a:solidFill>
              <a:srgbClr val="44546A"/>
            </a:solidFill>
          </a:ln>
          <a:effectLst>
            <a:outerShdw blurRad="50800" dist="38100" dir="2700000" algn="tl" rotWithShape="0">
              <a:prstClr val="black">
                <a:alpha val="40000"/>
              </a:prstClr>
            </a:outerShdw>
          </a:effectLst>
        </p:spPr>
      </p:pic>
      <p:sp>
        <p:nvSpPr>
          <p:cNvPr id="6" name="线形标注 2(带边框和强调线) 5"/>
          <p:cNvSpPr/>
          <p:nvPr/>
        </p:nvSpPr>
        <p:spPr>
          <a:xfrm>
            <a:off x="4698365" y="3271520"/>
            <a:ext cx="6811645" cy="1046480"/>
          </a:xfrm>
          <a:prstGeom prst="accentBorderCallout2">
            <a:avLst>
              <a:gd name="adj1" fmla="val 18750"/>
              <a:gd name="adj2" fmla="val -8333"/>
              <a:gd name="adj3" fmla="val 18750"/>
              <a:gd name="adj4" fmla="val -16667"/>
              <a:gd name="adj5" fmla="val -18325"/>
              <a:gd name="adj6" fmla="val -2942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rPr>
              <a:t>规定年制：</a:t>
            </a:r>
            <a:r>
              <a:rPr lang="zh-CN" altLang="en-US">
                <a:solidFill>
                  <a:srgbClr val="44546A"/>
                </a:solidFill>
                <a:latin typeface="+mj-ea"/>
                <a:ea typeface="+mj-ea"/>
              </a:rPr>
              <a:t>县级及以上人民政府按照义务教育法定年限，结合本地实际确定的修业年限制度，包括小学五年制、小学六年制、初中三年制、初中四年制。</a:t>
            </a:r>
            <a:endParaRPr lang="zh-CN" altLang="en-US">
              <a:solidFill>
                <a:srgbClr val="44546A"/>
              </a:solidFill>
              <a:latin typeface="+mj-ea"/>
              <a:ea typeface="+mj-ea"/>
            </a:endParaRPr>
          </a:p>
        </p:txBody>
      </p:sp>
      <p:sp>
        <p:nvSpPr>
          <p:cNvPr id="8" name="线形标注 2(带边框和强调线) 7"/>
          <p:cNvSpPr/>
          <p:nvPr/>
        </p:nvSpPr>
        <p:spPr>
          <a:xfrm>
            <a:off x="4698365" y="3458210"/>
            <a:ext cx="6811645" cy="1297940"/>
          </a:xfrm>
          <a:prstGeom prst="accentBorderCallout2">
            <a:avLst>
              <a:gd name="adj1" fmla="val 18750"/>
              <a:gd name="adj2" fmla="val -8333"/>
              <a:gd name="adj3" fmla="val 18750"/>
              <a:gd name="adj4" fmla="val -16667"/>
              <a:gd name="adj5" fmla="val -13349"/>
              <a:gd name="adj6" fmla="val -2686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rPr>
              <a:t>规定入学年龄：</a:t>
            </a:r>
            <a:r>
              <a:rPr lang="zh-CN" altLang="en-US">
                <a:solidFill>
                  <a:srgbClr val="44546A"/>
                </a:solidFill>
                <a:latin typeface="+mj-ea"/>
                <a:ea typeface="+mj-ea"/>
              </a:rPr>
              <a:t>县级及以上人民政府依据</a:t>
            </a:r>
            <a:r>
              <a:rPr lang="zh-CN" altLang="en-US">
                <a:solidFill>
                  <a:srgbClr val="2A5CE3"/>
                </a:solidFill>
                <a:latin typeface="华文新魏" panose="02010800040101010101" charset="-122"/>
                <a:ea typeface="华文新魏" panose="02010800040101010101" charset="-122"/>
              </a:rPr>
              <a:t>《义务教育法》</a:t>
            </a:r>
            <a:r>
              <a:rPr lang="zh-CN" altLang="en-US">
                <a:solidFill>
                  <a:srgbClr val="44546A"/>
                </a:solidFill>
                <a:latin typeface="+mj-ea"/>
                <a:ea typeface="+mj-ea"/>
              </a:rPr>
              <a:t>，结合本地实际确定接受义务教育的儿童少年入学年龄。小学规定入学年龄一般为6.7周岁，初中规定入学年龄一般为11.12.13周岁。</a:t>
            </a:r>
            <a:endParaRPr lang="zh-CN" altLang="en-US">
              <a:solidFill>
                <a:srgbClr val="44546A"/>
              </a:solidFill>
              <a:latin typeface="+mj-ea"/>
              <a:ea typeface="+mj-ea"/>
            </a:endParaRPr>
          </a:p>
        </p:txBody>
      </p:sp>
      <p:pic>
        <p:nvPicPr>
          <p:cNvPr id="18" name="图片 17"/>
          <p:cNvPicPr>
            <a:picLocks noChangeAspect="1"/>
          </p:cNvPicPr>
          <p:nvPr/>
        </p:nvPicPr>
        <p:blipFill>
          <a:blip r:embed="rId5"/>
          <a:stretch>
            <a:fillRect/>
          </a:stretch>
        </p:blipFill>
        <p:spPr>
          <a:xfrm>
            <a:off x="6600190" y="2364740"/>
            <a:ext cx="4909820" cy="4284980"/>
          </a:xfrm>
          <a:prstGeom prst="rect">
            <a:avLst/>
          </a:prstGeom>
          <a:ln>
            <a:solidFill>
              <a:srgbClr val="44546A"/>
            </a:solidFill>
          </a:ln>
        </p:spPr>
      </p:pic>
      <p:pic>
        <p:nvPicPr>
          <p:cNvPr id="16" name="图片 15"/>
          <p:cNvPicPr>
            <a:picLocks noChangeAspect="1"/>
          </p:cNvPicPr>
          <p:nvPr/>
        </p:nvPicPr>
        <p:blipFill>
          <a:blip r:embed="rId6"/>
          <a:srcRect b="20504"/>
          <a:stretch>
            <a:fillRect/>
          </a:stretch>
        </p:blipFill>
        <p:spPr>
          <a:xfrm>
            <a:off x="6611620" y="2444750"/>
            <a:ext cx="4909185" cy="4086860"/>
          </a:xfrm>
          <a:prstGeom prst="rect">
            <a:avLst/>
          </a:prstGeom>
          <a:ln>
            <a:solidFill>
              <a:srgbClr val="44546A"/>
            </a:solidFill>
          </a:ln>
        </p:spPr>
      </p:pic>
      <p:pic>
        <p:nvPicPr>
          <p:cNvPr id="17" name="图片 16"/>
          <p:cNvPicPr>
            <a:picLocks noChangeAspect="1"/>
          </p:cNvPicPr>
          <p:nvPr/>
        </p:nvPicPr>
        <p:blipFill>
          <a:blip r:embed="rId7"/>
          <a:stretch>
            <a:fillRect/>
          </a:stretch>
        </p:blipFill>
        <p:spPr>
          <a:xfrm>
            <a:off x="6600190" y="2326005"/>
            <a:ext cx="4909185" cy="4323715"/>
          </a:xfrm>
          <a:prstGeom prst="rect">
            <a:avLst/>
          </a:prstGeom>
          <a:ln>
            <a:solidFill>
              <a:srgbClr val="44546A"/>
            </a:solidFill>
          </a:ln>
        </p:spPr>
      </p:pic>
      <p:sp>
        <p:nvSpPr>
          <p:cNvPr id="9" name="线形标注 2(带边框和强调线) 8"/>
          <p:cNvSpPr/>
          <p:nvPr/>
        </p:nvSpPr>
        <p:spPr>
          <a:xfrm>
            <a:off x="4708525" y="1246505"/>
            <a:ext cx="6811645" cy="1046480"/>
          </a:xfrm>
          <a:prstGeom prst="accentBorderCallout2">
            <a:avLst>
              <a:gd name="adj1" fmla="val 18750"/>
              <a:gd name="adj2" fmla="val -8333"/>
              <a:gd name="adj3" fmla="val 18750"/>
              <a:gd name="adj4" fmla="val -16667"/>
              <a:gd name="adj5" fmla="val 272572"/>
              <a:gd name="adj6" fmla="val -28638"/>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体育运动场（馆）面积是否达标：</a:t>
            </a:r>
            <a:r>
              <a:rPr lang="zh-CN" altLang="en-US">
                <a:solidFill>
                  <a:srgbClr val="44546A"/>
                </a:solidFill>
                <a:latin typeface="+mj-ea"/>
                <a:ea typeface="+mj-ea"/>
              </a:rPr>
              <a:t>达到</a:t>
            </a:r>
            <a:r>
              <a:rPr lang="zh-CN" altLang="en-US">
                <a:solidFill>
                  <a:srgbClr val="44546A"/>
                </a:solidFill>
                <a:latin typeface="华文新魏" panose="02010800040101010101" charset="-122"/>
                <a:ea typeface="华文新魏" panose="02010800040101010101" charset="-122"/>
                <a:cs typeface="华文新魏" panose="02010800040101010101" charset="-122"/>
                <a:hlinkClick r:id="rId8"/>
              </a:rPr>
              <a:t>《教育部 卫生部 财政部关于印发国家学校体育卫生条件试行基本标准的通知》（教体艺[2008]5号）</a:t>
            </a:r>
            <a:r>
              <a:rPr lang="zh-CN" altLang="en-US">
                <a:solidFill>
                  <a:srgbClr val="44546A"/>
                </a:solidFill>
                <a:latin typeface="+mj-ea"/>
                <a:ea typeface="+mj-ea"/>
              </a:rPr>
              <a:t>的相关标准</a:t>
            </a:r>
            <a:endParaRPr lang="zh-CN" altLang="en-US">
              <a:solidFill>
                <a:srgbClr val="44546A"/>
              </a:solidFill>
              <a:latin typeface="+mj-ea"/>
              <a:ea typeface="+mj-ea"/>
            </a:endParaRPr>
          </a:p>
        </p:txBody>
      </p:sp>
      <p:sp>
        <p:nvSpPr>
          <p:cNvPr id="10" name="线形标注 2(带边框和强调线) 9"/>
          <p:cNvSpPr/>
          <p:nvPr/>
        </p:nvSpPr>
        <p:spPr>
          <a:xfrm>
            <a:off x="4709160" y="3734435"/>
            <a:ext cx="6811645" cy="840740"/>
          </a:xfrm>
          <a:prstGeom prst="accentBorderCallout2">
            <a:avLst>
              <a:gd name="adj1" fmla="val 18750"/>
              <a:gd name="adj2" fmla="val -8333"/>
              <a:gd name="adj3" fmla="val 18750"/>
              <a:gd name="adj4" fmla="val -16667"/>
              <a:gd name="adj5" fmla="val 160574"/>
              <a:gd name="adj6" fmla="val -1933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仪器设备配备达标情况：</a:t>
            </a:r>
            <a:r>
              <a:rPr lang="zh-CN" altLang="en-US">
                <a:solidFill>
                  <a:srgbClr val="44546A"/>
                </a:solidFill>
                <a:latin typeface="+mj-ea"/>
                <a:ea typeface="+mj-ea"/>
              </a:rPr>
              <a:t>达到各省、自治区、直辖市规定的仪器配备标准</a:t>
            </a:r>
            <a:endParaRPr lang="zh-CN" altLang="en-US">
              <a:solidFill>
                <a:srgbClr val="44546A"/>
              </a:solidFill>
              <a:latin typeface="+mj-ea"/>
              <a:ea typeface="+mj-ea"/>
            </a:endParaRPr>
          </a:p>
        </p:txBody>
      </p:sp>
      <p:sp>
        <p:nvSpPr>
          <p:cNvPr id="11" name="线形标注 2(带边框和强调线) 10"/>
          <p:cNvSpPr/>
          <p:nvPr/>
        </p:nvSpPr>
        <p:spPr>
          <a:xfrm>
            <a:off x="4709160" y="1417320"/>
            <a:ext cx="6811645" cy="875665"/>
          </a:xfrm>
          <a:prstGeom prst="accentBorderCallout2">
            <a:avLst>
              <a:gd name="adj1" fmla="val 18750"/>
              <a:gd name="adj2" fmla="val -8333"/>
              <a:gd name="adj3" fmla="val 18750"/>
              <a:gd name="adj4" fmla="val -16667"/>
              <a:gd name="adj5" fmla="val 467005"/>
              <a:gd name="adj6" fmla="val -32618"/>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学校首席信息官（CIO）：</a:t>
            </a:r>
            <a:r>
              <a:rPr lang="zh-CN" altLang="en-US">
                <a:solidFill>
                  <a:srgbClr val="44546A"/>
                </a:solidFill>
                <a:latin typeface="+mj-ea"/>
                <a:ea typeface="+mj-ea"/>
              </a:rPr>
              <a:t>根据</a:t>
            </a:r>
            <a:r>
              <a:rPr lang="zh-CN" altLang="en-US">
                <a:solidFill>
                  <a:srgbClr val="44546A"/>
                </a:solidFill>
                <a:latin typeface="华文新魏" panose="02010800040101010101" charset="-122"/>
                <a:ea typeface="华文新魏" panose="02010800040101010101" charset="-122"/>
                <a:cs typeface="华文新魏" panose="02010800040101010101" charset="-122"/>
                <a:hlinkClick r:id="rId9"/>
              </a:rPr>
              <a:t>《教育信息化2.0行动计划》</a:t>
            </a:r>
            <a:r>
              <a:rPr lang="zh-CN" altLang="en-US">
                <a:solidFill>
                  <a:srgbClr val="44546A"/>
                </a:solidFill>
                <a:latin typeface="+mj-ea"/>
                <a:ea typeface="+mj-ea"/>
              </a:rPr>
              <a:t>要求，设立的统筹管理教育信息化工作并参与学校相关决策的校领导</a:t>
            </a:r>
            <a:endParaRPr lang="zh-CN" altLang="en-US">
              <a:solidFill>
                <a:srgbClr val="44546A"/>
              </a:solidFill>
              <a:latin typeface="+mj-ea"/>
              <a:ea typeface="+mj-ea"/>
            </a:endParaRPr>
          </a:p>
        </p:txBody>
      </p:sp>
      <p:grpSp>
        <p:nvGrpSpPr>
          <p:cNvPr id="7" name="组合 6"/>
          <p:cNvGrpSpPr/>
          <p:nvPr/>
        </p:nvGrpSpPr>
        <p:grpSpPr>
          <a:xfrm>
            <a:off x="4589740" y="5755680"/>
            <a:ext cx="6812280" cy="775970"/>
            <a:chOff x="9164" y="7114"/>
            <a:chExt cx="8933" cy="1222"/>
          </a:xfrm>
        </p:grpSpPr>
        <p:sp>
          <p:nvSpPr>
            <p:cNvPr id="2" name="圆角矩形 1"/>
            <p:cNvSpPr/>
            <p:nvPr/>
          </p:nvSpPr>
          <p:spPr>
            <a:xfrm>
              <a:off x="10335" y="7126"/>
              <a:ext cx="7762" cy="121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宣传口负责人或者外聘的信息员是否可算做学校首席信息官？</a:t>
              </a:r>
              <a:endParaRPr lang="zh-CN" altLang="en-US">
                <a:solidFill>
                  <a:srgbClr val="44546A"/>
                </a:solidFill>
                <a:latin typeface="+mj-ea"/>
                <a:ea typeface="+mj-ea"/>
                <a:sym typeface="+mn-ea"/>
              </a:endParaRPr>
            </a:p>
          </p:txBody>
        </p:sp>
        <p:pic>
          <p:nvPicPr>
            <p:cNvPr id="5" name="图片 4" descr="问号"/>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164" y="7114"/>
              <a:ext cx="984" cy="1067"/>
            </a:xfrm>
            <a:prstGeom prst="rect">
              <a:avLst/>
            </a:prstGeom>
          </p:spPr>
        </p:pic>
      </p:grpSp>
      <p:sp>
        <p:nvSpPr>
          <p:cNvPr id="14" name="线形标注 2(带边框和强调线) 13"/>
          <p:cNvSpPr/>
          <p:nvPr/>
        </p:nvSpPr>
        <p:spPr>
          <a:xfrm>
            <a:off x="4709160" y="3868420"/>
            <a:ext cx="6811645" cy="974725"/>
          </a:xfrm>
          <a:prstGeom prst="accentBorderCallout2">
            <a:avLst>
              <a:gd name="adj1" fmla="val 18750"/>
              <a:gd name="adj2" fmla="val -8333"/>
              <a:gd name="adj3" fmla="val 18750"/>
              <a:gd name="adj4" fmla="val -16667"/>
              <a:gd name="adj5" fmla="val 247687"/>
              <a:gd name="adj6" fmla="val -2399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预防艾滋病教育和性教育相关课程和活动：</a:t>
            </a:r>
            <a:r>
              <a:rPr lang="zh-CN" altLang="en-US">
                <a:solidFill>
                  <a:srgbClr val="44546A"/>
                </a:solidFill>
                <a:latin typeface="+mj-ea"/>
                <a:ea typeface="+mj-ea"/>
              </a:rPr>
              <a:t>通过在中学开设健康教育相关课程，或者利用综合实践活动和地方课程等多途径、多形式向学生传授预防艾滋病和性教育的知识和技能。</a:t>
            </a:r>
            <a:endParaRPr lang="zh-CN" altLang="en-US">
              <a:solidFill>
                <a:srgbClr val="44546A"/>
              </a:solidFill>
              <a:latin typeface="+mj-ea"/>
              <a:ea typeface="+mj-ea"/>
            </a:endParaRPr>
          </a:p>
        </p:txBody>
      </p:sp>
      <p:sp>
        <p:nvSpPr>
          <p:cNvPr id="12" name="线形标注 2(带边框和强调线) 11"/>
          <p:cNvSpPr/>
          <p:nvPr/>
        </p:nvSpPr>
        <p:spPr>
          <a:xfrm>
            <a:off x="4708525" y="1254760"/>
            <a:ext cx="6811645" cy="840740"/>
          </a:xfrm>
          <a:prstGeom prst="accentBorderCallout2">
            <a:avLst>
              <a:gd name="adj1" fmla="val 18750"/>
              <a:gd name="adj2" fmla="val -8333"/>
              <a:gd name="adj3" fmla="val 18750"/>
              <a:gd name="adj4" fmla="val -16667"/>
              <a:gd name="adj5" fmla="val 609592"/>
              <a:gd name="adj6" fmla="val -34343"/>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建立家长委员会：</a:t>
            </a:r>
            <a:r>
              <a:rPr lang="zh-CN" altLang="en-US">
                <a:solidFill>
                  <a:srgbClr val="44546A"/>
                </a:solidFill>
                <a:latin typeface="+mj-ea"/>
                <a:ea typeface="+mj-ea"/>
              </a:rPr>
              <a:t>依据</a:t>
            </a:r>
            <a:r>
              <a:rPr lang="zh-CN" altLang="en-US">
                <a:solidFill>
                  <a:srgbClr val="44546A"/>
                </a:solidFill>
                <a:latin typeface="华文新魏" panose="02010800040101010101" charset="-122"/>
                <a:ea typeface="华文新魏" panose="02010800040101010101" charset="-122"/>
                <a:hlinkClick r:id="rId12"/>
              </a:rPr>
              <a:t>《教育部关于建立中小学幼儿园家长委员会的指导意见》</a:t>
            </a:r>
            <a:r>
              <a:rPr lang="zh-CN" altLang="en-US">
                <a:solidFill>
                  <a:srgbClr val="44546A"/>
                </a:solidFill>
                <a:latin typeface="+mj-ea"/>
                <a:ea typeface="+mj-ea"/>
              </a:rPr>
              <a:t>设立的各级家长委员会</a:t>
            </a:r>
            <a:endParaRPr lang="zh-CN" altLang="en-US">
              <a:solidFill>
                <a:srgbClr val="44546A"/>
              </a:solidFill>
              <a:latin typeface="+mj-ea"/>
              <a:ea typeface="+mj-ea"/>
            </a:endParaRPr>
          </a:p>
        </p:txBody>
      </p:sp>
      <p:sp>
        <p:nvSpPr>
          <p:cNvPr id="13" name="线形标注 2(带边框和强调线) 12"/>
          <p:cNvSpPr/>
          <p:nvPr/>
        </p:nvSpPr>
        <p:spPr>
          <a:xfrm>
            <a:off x="4709160" y="3659505"/>
            <a:ext cx="6811685" cy="658535"/>
          </a:xfrm>
          <a:prstGeom prst="accentBorderCallout2">
            <a:avLst>
              <a:gd name="adj1" fmla="val 18750"/>
              <a:gd name="adj2" fmla="val -8333"/>
              <a:gd name="adj3" fmla="val 18750"/>
              <a:gd name="adj4" fmla="val -16667"/>
              <a:gd name="adj5" fmla="val -26030"/>
              <a:gd name="adj6" fmla="val -28050"/>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rPr>
              <a:t>附属学校（园）：</a:t>
            </a:r>
            <a:r>
              <a:rPr lang="zh-CN" altLang="en-US">
                <a:solidFill>
                  <a:srgbClr val="44546A"/>
                </a:solidFill>
                <a:latin typeface="+mj-ea"/>
                <a:ea typeface="+mj-ea"/>
              </a:rPr>
              <a:t>附属于高等教育学校的幼儿园、中小学等学校</a:t>
            </a:r>
            <a:endParaRPr lang="zh-CN" altLang="en-US">
              <a:solidFill>
                <a:srgbClr val="44546A"/>
              </a:solidFill>
              <a:latin typeface="+mj-ea"/>
              <a:ea typeface="+mj-ea"/>
            </a:endParaRPr>
          </a:p>
        </p:txBody>
      </p:sp>
      <p:sp>
        <p:nvSpPr>
          <p:cNvPr id="15" name="文本框 14"/>
          <p:cNvSpPr txBox="1"/>
          <p:nvPr/>
        </p:nvSpPr>
        <p:spPr>
          <a:xfrm>
            <a:off x="4698325" y="4419560"/>
            <a:ext cx="6595110" cy="423545"/>
          </a:xfrm>
          <a:prstGeom prst="rect">
            <a:avLst/>
          </a:prstGeom>
          <a:solidFill>
            <a:srgbClr val="FFFFFF">
              <a:alpha val="100000"/>
            </a:srgbClr>
          </a:solidFill>
          <a:ln w="12700">
            <a:solidFill>
              <a:srgbClr val="44546A">
                <a:alpha val="100000"/>
              </a:srgbClr>
            </a:solidFill>
            <a:miter lim="800000"/>
          </a:ln>
          <a:effectLst>
            <a:outerShdw blurRad="190500" dist="63500" dir="2700000" algn="tl" rotWithShape="0">
              <a:srgbClr val="000000">
                <a:alpha val="30000"/>
              </a:srgbClr>
            </a:outerShdw>
          </a:effectLst>
        </p:spPr>
        <p:txBody>
          <a:bodyPr wrap="square" rtlCol="0" anchor="t">
            <a:noAutofit/>
          </a:bodyPr>
          <a:p>
            <a:pPr marL="285750" indent="-285750" algn="l">
              <a:lnSpc>
                <a:spcPct val="120000"/>
              </a:lnSpc>
              <a:spcBef>
                <a:spcPts val="0"/>
              </a:spcBef>
              <a:buFont typeface="Arial" panose="020B0604020202020204" pitchFamily="34" charset="0"/>
              <a:buChar char="•"/>
            </a:pPr>
            <a:r>
              <a:rPr lang="zh-CN" altLang="en-US">
                <a:solidFill>
                  <a:srgbClr val="044AFA"/>
                </a:solidFill>
                <a:latin typeface="+mj-ea"/>
                <a:ea typeface="+mj-ea"/>
                <a:cs typeface="+mj-ea"/>
                <a:sym typeface="+mn-ea"/>
              </a:rPr>
              <a:t>XX大学附属中学：</a:t>
            </a:r>
            <a:r>
              <a:rPr lang="zh-CN" altLang="en-US" b="1">
                <a:solidFill>
                  <a:srgbClr val="44546A"/>
                </a:solidFill>
                <a:latin typeface="+mj-ea"/>
                <a:ea typeface="+mj-ea"/>
                <a:cs typeface="+mj-ea"/>
                <a:sym typeface="+mn-ea"/>
              </a:rPr>
              <a:t>附属学校</a:t>
            </a:r>
            <a:r>
              <a:rPr lang="zh-CN" altLang="en-US">
                <a:solidFill>
                  <a:srgbClr val="44546A"/>
                </a:solidFill>
                <a:latin typeface="+mj-ea"/>
                <a:ea typeface="+mj-ea"/>
                <a:cs typeface="+mj-ea"/>
                <a:sym typeface="+mn-ea"/>
              </a:rPr>
              <a:t>为</a:t>
            </a:r>
            <a:r>
              <a:rPr lang="en-US" altLang="zh-CN">
                <a:solidFill>
                  <a:srgbClr val="44546A"/>
                </a:solidFill>
                <a:latin typeface="+mj-ea"/>
                <a:ea typeface="+mj-ea"/>
                <a:cs typeface="+mj-ea"/>
                <a:sym typeface="+mn-ea"/>
              </a:rPr>
              <a:t>“</a:t>
            </a:r>
            <a:r>
              <a:rPr lang="zh-CN" altLang="en-US">
                <a:solidFill>
                  <a:srgbClr val="44546A"/>
                </a:solidFill>
                <a:latin typeface="+mj-ea"/>
                <a:ea typeface="+mj-ea"/>
                <a:cs typeface="+mj-ea"/>
                <a:sym typeface="+mn-ea"/>
              </a:rPr>
              <a:t>否</a:t>
            </a:r>
            <a:r>
              <a:rPr lang="en-US" altLang="zh-CN">
                <a:solidFill>
                  <a:srgbClr val="44546A"/>
                </a:solidFill>
                <a:latin typeface="+mj-ea"/>
                <a:ea typeface="+mj-ea"/>
                <a:cs typeface="+mj-ea"/>
                <a:sym typeface="+mn-ea"/>
              </a:rPr>
              <a:t>”</a:t>
            </a:r>
            <a:r>
              <a:rPr lang="zh-CN" altLang="en-US">
                <a:solidFill>
                  <a:srgbClr val="44546A"/>
                </a:solidFill>
                <a:latin typeface="+mj-ea"/>
                <a:ea typeface="+mj-ea"/>
                <a:cs typeface="+mj-ea"/>
                <a:sym typeface="+mn-ea"/>
              </a:rPr>
              <a:t>，</a:t>
            </a:r>
            <a:r>
              <a:rPr lang="zh-CN" altLang="en-US" b="1">
                <a:solidFill>
                  <a:srgbClr val="FF0000"/>
                </a:solidFill>
                <a:latin typeface="+mj-ea"/>
                <a:ea typeface="+mj-ea"/>
                <a:cs typeface="+mj-ea"/>
                <a:sym typeface="+mn-ea"/>
              </a:rPr>
              <a:t>疑似错报</a:t>
            </a:r>
            <a:endParaRPr lang="zh-CN" altLang="en-US" b="1">
              <a:solidFill>
                <a:srgbClr val="FF0000"/>
              </a:solidFill>
              <a:latin typeface="+mj-ea"/>
              <a:ea typeface="+mj-ea"/>
              <a:cs typeface="+mj-ea"/>
              <a:sym typeface="+mn-ea"/>
            </a:endParaRPr>
          </a:p>
        </p:txBody>
      </p:sp>
      <p:sp>
        <p:nvSpPr>
          <p:cNvPr id="19" name="文本框 18"/>
          <p:cNvSpPr txBox="1"/>
          <p:nvPr/>
        </p:nvSpPr>
        <p:spPr>
          <a:xfrm>
            <a:off x="4708525" y="2292985"/>
            <a:ext cx="6811645" cy="1135380"/>
          </a:xfrm>
          <a:prstGeom prst="rect">
            <a:avLst/>
          </a:prstGeom>
          <a:solidFill>
            <a:srgbClr val="FFFFFF">
              <a:alpha val="100000"/>
            </a:srgbClr>
          </a:solidFill>
          <a:ln>
            <a:solidFill>
              <a:srgbClr val="44546A"/>
            </a:solidFill>
          </a:ln>
          <a:effectLst>
            <a:outerShdw blurRad="190500" dist="63500" dir="2700000" algn="tl" rotWithShape="0">
              <a:srgbClr val="000000">
                <a:alpha val="30000"/>
              </a:srgbClr>
            </a:outerShdw>
          </a:effectLst>
        </p:spPr>
        <p:txBody>
          <a:bodyPr wrap="square" rtlCol="0" anchor="t">
            <a:noAutofit/>
          </a:bodyPr>
          <a:p>
            <a:pPr marL="285750" indent="-285750" algn="l">
              <a:lnSpc>
                <a:spcPct val="120000"/>
              </a:lnSpc>
              <a:spcBef>
                <a:spcPts val="0"/>
              </a:spcBef>
              <a:buFont typeface="Arial" panose="020B0604020202020204" pitchFamily="34" charset="0"/>
              <a:buChar char="•"/>
            </a:pPr>
            <a:r>
              <a:rPr lang="zh-CN" altLang="en-US">
                <a:solidFill>
                  <a:srgbClr val="044AFA"/>
                </a:solidFill>
                <a:latin typeface="+mj-ea"/>
                <a:ea typeface="+mj-ea"/>
                <a:sym typeface="+mn-ea"/>
              </a:rPr>
              <a:t>XX中学（高级中学）：</a:t>
            </a:r>
            <a:r>
              <a:rPr>
                <a:solidFill>
                  <a:srgbClr val="44546A"/>
                </a:solidFill>
                <a:latin typeface="+mj-ea"/>
                <a:ea typeface="+mj-ea"/>
                <a:sym typeface="+mn-ea"/>
              </a:rPr>
              <a:t>2021年运动场</a:t>
            </a:r>
            <a:r>
              <a:rPr b="1">
                <a:solidFill>
                  <a:srgbClr val="44546A"/>
                </a:solidFill>
                <a:latin typeface="+mj-ea"/>
                <a:ea typeface="+mj-ea"/>
                <a:sym typeface="+mn-ea"/>
              </a:rPr>
              <a:t>达标</a:t>
            </a:r>
            <a:r>
              <a:rPr>
                <a:solidFill>
                  <a:srgbClr val="44546A"/>
                </a:solidFill>
                <a:latin typeface="+mj-ea"/>
                <a:ea typeface="+mj-ea"/>
                <a:sym typeface="+mn-ea"/>
              </a:rPr>
              <a:t>，2022、2023年不达标</a:t>
            </a:r>
            <a:r>
              <a:rPr lang="zh-CN">
                <a:solidFill>
                  <a:srgbClr val="44546A"/>
                </a:solidFill>
                <a:latin typeface="+mj-ea"/>
                <a:ea typeface="+mj-ea"/>
                <a:sym typeface="+mn-ea"/>
              </a:rPr>
              <a:t>，但</a:t>
            </a:r>
            <a:r>
              <a:rPr lang="zh-CN" b="1">
                <a:solidFill>
                  <a:srgbClr val="44546A"/>
                </a:solidFill>
                <a:latin typeface="+mj-ea"/>
                <a:ea typeface="+mj-ea"/>
                <a:sym typeface="+mn-ea"/>
              </a:rPr>
              <a:t>占地面积、校舍面积</a:t>
            </a:r>
            <a:r>
              <a:rPr lang="zh-CN">
                <a:solidFill>
                  <a:srgbClr val="44546A"/>
                </a:solidFill>
                <a:latin typeface="+mj-ea"/>
                <a:ea typeface="+mj-ea"/>
                <a:sym typeface="+mn-ea"/>
              </a:rPr>
              <a:t>均无变化，</a:t>
            </a:r>
            <a:r>
              <a:rPr lang="zh-CN" altLang="en-US" b="1">
                <a:solidFill>
                  <a:srgbClr val="FF0000"/>
                </a:solidFill>
                <a:latin typeface="+mj-ea"/>
                <a:ea typeface="+mj-ea"/>
                <a:cs typeface="+mj-ea"/>
                <a:sym typeface="+mn-ea"/>
              </a:rPr>
              <a:t>关联数据变化不匹配</a:t>
            </a:r>
            <a:endParaRPr lang="zh-CN" altLang="en-US" b="1">
              <a:solidFill>
                <a:srgbClr val="FF0000"/>
              </a:solidFill>
              <a:latin typeface="+mj-ea"/>
              <a:ea typeface="+mj-ea"/>
              <a:cs typeface="+mj-ea"/>
              <a:sym typeface="+mn-ea"/>
            </a:endParaRPr>
          </a:p>
          <a:p>
            <a:pPr marL="285750" indent="-285750" algn="l">
              <a:lnSpc>
                <a:spcPct val="120000"/>
              </a:lnSpc>
              <a:spcBef>
                <a:spcPts val="0"/>
              </a:spcBef>
              <a:buFont typeface="Arial" panose="020B0604020202020204" pitchFamily="34" charset="0"/>
              <a:buChar char="•"/>
            </a:pPr>
            <a:endParaRPr lang="zh-CN" altLang="en-US">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xit" presetSubtype="0" fill="hold" grpId="2" nodeType="withEffect">
                                  <p:stCondLst>
                                    <p:cond delay="0"/>
                                  </p:stCondLst>
                                  <p:childTnLst>
                                    <p:set>
                                      <p:cBhvr>
                                        <p:cTn id="28" dur="1" fill="hold">
                                          <p:stCondLst>
                                            <p:cond delay="0"/>
                                          </p:stCondLst>
                                        </p:cTn>
                                        <p:tgtEl>
                                          <p:spTgt spid="13"/>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xit" presetSubtype="0" fill="hold" nodeType="withEffect">
                                  <p:stCondLst>
                                    <p:cond delay="0"/>
                                  </p:stCondLst>
                                  <p:childTnLst>
                                    <p:set>
                                      <p:cBhvr>
                                        <p:cTn id="40" dur="1" fill="hold">
                                          <p:stCondLst>
                                            <p:cond delay="0"/>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xit"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hidden"/>
                                      </p:to>
                                    </p:set>
                                  </p:childTnLst>
                                </p:cTn>
                              </p:par>
                              <p:par>
                                <p:cTn id="47" presetID="1" presetClass="exit" presetSubtype="0" fill="hold" grpId="2" nodeType="withEffect">
                                  <p:stCondLst>
                                    <p:cond delay="0"/>
                                  </p:stCondLst>
                                  <p:childTnLst>
                                    <p:set>
                                      <p:cBhvr>
                                        <p:cTn id="48" dur="1" fill="hold">
                                          <p:stCondLst>
                                            <p:cond delay="0"/>
                                          </p:stCondLst>
                                        </p:cTn>
                                        <p:tgtEl>
                                          <p:spTgt spid="9"/>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par>
                                <p:cTn id="53" presetID="1" presetClass="exit" presetSubtype="0" fill="hold" grpId="2" nodeType="withEffect">
                                  <p:stCondLst>
                                    <p:cond delay="0"/>
                                  </p:stCondLst>
                                  <p:childTnLst>
                                    <p:set>
                                      <p:cBhvr>
                                        <p:cTn id="54" dur="1" fill="hold">
                                          <p:stCondLst>
                                            <p:cond delay="0"/>
                                          </p:stCondLst>
                                        </p:cTn>
                                        <p:tgtEl>
                                          <p:spTgt spid="1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par>
                                <p:cTn id="63" presetID="1" presetClass="exit" presetSubtype="0" fill="hold" grpId="2" nodeType="withEffect">
                                  <p:stCondLst>
                                    <p:cond delay="0"/>
                                  </p:stCondLst>
                                  <p:childTnLst>
                                    <p:set>
                                      <p:cBhvr>
                                        <p:cTn id="64" dur="1" fill="hold">
                                          <p:stCondLst>
                                            <p:cond delay="0"/>
                                          </p:stCondLst>
                                        </p:cTn>
                                        <p:tgtEl>
                                          <p:spTgt spid="11"/>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17"/>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childTnLst>
                                </p:cTn>
                              </p:par>
                              <p:par>
                                <p:cTn id="71" presetID="1" presetClass="exit" presetSubtype="0" fill="hold" grpId="2" nodeType="withEffect">
                                  <p:stCondLst>
                                    <p:cond delay="0"/>
                                  </p:stCondLst>
                                  <p:childTnLst>
                                    <p:set>
                                      <p:cBhvr>
                                        <p:cTn id="72" dur="1" fill="hold">
                                          <p:stCondLst>
                                            <p:cond delay="0"/>
                                          </p:stCondLst>
                                        </p:cTn>
                                        <p:tgtEl>
                                          <p:spTgt spid="1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8"/>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7"/>
                                        </p:tgtEl>
                                        <p:attrNameLst>
                                          <p:attrName>style.visibility</p:attrName>
                                        </p:attrNameLst>
                                      </p:cBhvr>
                                      <p:to>
                                        <p:strVal val="visible"/>
                                      </p:to>
                                    </p:set>
                                  </p:childTnLst>
                                </p:cTn>
                              </p:par>
                              <p:par>
                                <p:cTn id="81" presetID="1" presetClass="exit" presetSubtype="0" fill="hold" grpId="2" nodeType="withEffect">
                                  <p:stCondLst>
                                    <p:cond delay="0"/>
                                  </p:stCondLst>
                                  <p:childTnLst>
                                    <p:set>
                                      <p:cBhvr>
                                        <p:cTn id="82" dur="1" fill="hold">
                                          <p:stCondLst>
                                            <p:cond delay="0"/>
                                          </p:stCondLst>
                                        </p:cTn>
                                        <p:tgtEl>
                                          <p:spTgt spid="12"/>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9" grpId="1" animBg="1"/>
      <p:bldP spid="10" grpId="1" animBg="1"/>
      <p:bldP spid="11" grpId="1" animBg="1"/>
      <p:bldP spid="12" grpId="1" animBg="1"/>
      <p:bldP spid="9" grpId="2" bldLvl="0" animBg="1"/>
      <p:bldP spid="10" grpId="2" bldLvl="0" animBg="1"/>
      <p:bldP spid="11" grpId="2" bldLvl="0" animBg="1"/>
      <p:bldP spid="12" grpId="2" bldLvl="0" animBg="1"/>
      <p:bldP spid="6" grpId="0" bldLvl="0" animBg="1"/>
      <p:bldP spid="6" grpId="1" animBg="1"/>
      <p:bldP spid="6" grpId="2" bldLvl="0" animBg="1"/>
      <p:bldP spid="8" grpId="0" bldLvl="0" animBg="1"/>
      <p:bldP spid="8" grpId="1" animBg="1"/>
      <p:bldP spid="8" grpId="2" bldLvl="0" animBg="1"/>
      <p:bldP spid="13" grpId="0" bldLvl="0" animBg="1"/>
      <p:bldP spid="13" grpId="1" animBg="1"/>
      <p:bldP spid="13" grpId="2" bldLvl="0" animBg="1"/>
      <p:bldP spid="14" grpId="0" bldLvl="0" animBg="1"/>
      <p:bldP spid="14" grpId="1" animBg="1"/>
      <p:bldP spid="14" grpId="2" bldLvl="0" animBg="1"/>
      <p:bldP spid="15" grpId="0" bldLvl="0" animBg="1"/>
      <p:bldP spid="19" grpId="0" bldLvl="0" animBg="1"/>
      <p:bldP spid="19" grpId="1" bldLvl="0" animBg="1"/>
      <p:bldP spid="15"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雪地上&#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p:spPr>
      </p:pic>
      <p:sp>
        <p:nvSpPr>
          <p:cNvPr id="2" name="文本框 6"/>
          <p:cNvSpPr txBox="1"/>
          <p:nvPr>
            <p:custDataLst>
              <p:tags r:id="rId2"/>
            </p:custDataLst>
          </p:nvPr>
        </p:nvSpPr>
        <p:spPr>
          <a:xfrm>
            <a:off x="955040" y="2529205"/>
            <a:ext cx="10461625" cy="1938020"/>
          </a:xfrm>
          <a:prstGeom prst="rect">
            <a:avLst/>
          </a:prstGeom>
          <a:noFill/>
        </p:spPr>
        <p:txBody>
          <a:bodyPr vert="horz" wrap="square" rtlCol="0">
            <a:spAutoFit/>
          </a:bodyPr>
          <a:lstStyle/>
          <a:p>
            <a:r>
              <a:rPr lang="zh-CN" altLang="en-US" sz="6000" b="1" dirty="0">
                <a:solidFill>
                  <a:srgbClr val="44546A"/>
                </a:solidFill>
                <a:latin typeface="+mj-lt"/>
                <a:ea typeface="+mj-ea"/>
              </a:rPr>
              <a:t>教育事业综合</a:t>
            </a:r>
            <a:r>
              <a:rPr lang="zh-CN" altLang="en-US" sz="6000" b="1" dirty="0">
                <a:solidFill>
                  <a:srgbClr val="44546A"/>
                </a:solidFill>
                <a:latin typeface="+mj-lt"/>
                <a:ea typeface="+mj-ea"/>
              </a:rPr>
              <a:t>统计调查</a:t>
            </a:r>
            <a:r>
              <a:rPr lang="zh-CN" altLang="en-US" sz="6000" b="1" dirty="0">
                <a:solidFill>
                  <a:srgbClr val="44546A"/>
                </a:solidFill>
                <a:latin typeface="+mj-lt"/>
                <a:ea typeface="+mj-ea"/>
              </a:rPr>
              <a:t>制度</a:t>
            </a:r>
            <a:endParaRPr lang="zh-CN" altLang="en-US" sz="6000" b="1" dirty="0">
              <a:solidFill>
                <a:srgbClr val="44546A"/>
              </a:solidFill>
              <a:latin typeface="+mj-lt"/>
              <a:ea typeface="+mj-ea"/>
            </a:endParaRPr>
          </a:p>
          <a:p>
            <a:r>
              <a:rPr lang="zh-CN" altLang="en-US" sz="6000" b="1" dirty="0">
                <a:solidFill>
                  <a:srgbClr val="044AFA"/>
                </a:solidFill>
                <a:latin typeface="+mj-lt"/>
                <a:ea typeface="+mj-ea"/>
              </a:rPr>
              <a:t>总体</a:t>
            </a:r>
            <a:r>
              <a:rPr lang="zh-CN" altLang="en-US" sz="6000" b="1" dirty="0">
                <a:solidFill>
                  <a:srgbClr val="044AFA"/>
                </a:solidFill>
                <a:latin typeface="+mj-lt"/>
                <a:ea typeface="+mj-ea"/>
              </a:rPr>
              <a:t>介绍</a:t>
            </a:r>
            <a:endParaRPr lang="zh-CN" altLang="en-US" sz="6000" b="1" dirty="0">
              <a:solidFill>
                <a:srgbClr val="044AFA"/>
              </a:solidFill>
              <a:latin typeface="+mj-lt"/>
              <a:ea typeface="+mj-ea"/>
            </a:endParaRPr>
          </a:p>
        </p:txBody>
      </p:sp>
      <p:sp>
        <p:nvSpPr>
          <p:cNvPr id="4" name="文本框 3"/>
          <p:cNvSpPr txBox="1"/>
          <p:nvPr>
            <p:custDataLst>
              <p:tags r:id="rId3"/>
            </p:custDataLst>
          </p:nvPr>
        </p:nvSpPr>
        <p:spPr>
          <a:xfrm>
            <a:off x="1703819" y="2002152"/>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Part One</a:t>
            </a:r>
            <a:endParaRPr lang="en-US" altLang="zh-CN" sz="2800" b="1" dirty="0">
              <a:solidFill>
                <a:srgbClr val="044AFA"/>
              </a:solidFill>
              <a:latin typeface="Arial" panose="020B0604020202020204" pitchFamily="34" charset="0"/>
              <a:ea typeface="+mj-ea"/>
              <a:cs typeface="Arial" panose="020B0604020202020204" pitchFamily="34" charset="0"/>
            </a:endParaRP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custDataLst>
              <p:tags r:id="rId4"/>
            </p:custDataLst>
          </p:nvPr>
        </p:nvSpPr>
        <p:spPr>
          <a:xfrm>
            <a:off x="11335207" y="1831655"/>
            <a:ext cx="1024090" cy="1198880"/>
          </a:xfrm>
          <a:prstGeom prst="rect">
            <a:avLst/>
          </a:prstGeom>
          <a:noFill/>
        </p:spPr>
        <p:txBody>
          <a:bodyPr vert="horz" wrap="square" rtlCol="0">
            <a:spAutoFit/>
          </a:bodyPr>
          <a:lstStyle/>
          <a:p>
            <a:pPr>
              <a:lnSpc>
                <a:spcPct val="200000"/>
              </a:lnSpc>
            </a:pPr>
            <a:r>
              <a:rPr lang="en-US" altLang="zh-CN" sz="1200" b="1" dirty="0">
                <a:solidFill>
                  <a:srgbClr val="044AFA"/>
                </a:solidFill>
                <a:latin typeface="微软雅黑" panose="020B0503020204020204" charset="-122"/>
                <a:ea typeface="微软雅黑" panose="020B0503020204020204" charset="-122"/>
              </a:rPr>
              <a:t>01</a:t>
            </a:r>
            <a:endParaRPr lang="en-US" altLang="zh-CN" sz="1200" b="1" dirty="0">
              <a:solidFill>
                <a:srgbClr val="044AFA"/>
              </a:solidFill>
              <a:latin typeface="微软雅黑" panose="020B0503020204020204" charset="-122"/>
              <a:ea typeface="微软雅黑" panose="020B0503020204020204" charset="-122"/>
            </a:endParaRPr>
          </a:p>
          <a:p>
            <a:pPr>
              <a:lnSpc>
                <a:spcPct val="200000"/>
              </a:lnSpc>
            </a:pPr>
            <a:r>
              <a:rPr lang="en-US" altLang="zh-CN" sz="1200" b="1" dirty="0">
                <a:solidFill>
                  <a:schemeClr val="bg2">
                    <a:lumMod val="75000"/>
                  </a:schemeClr>
                </a:solidFill>
                <a:latin typeface="微软雅黑" panose="020B0503020204020204" charset="-122"/>
                <a:ea typeface="微软雅黑" panose="020B0503020204020204" charset="-122"/>
              </a:rPr>
              <a:t>02</a:t>
            </a:r>
            <a:endParaRPr lang="en-US" altLang="zh-CN" sz="1200" b="1" dirty="0">
              <a:solidFill>
                <a:schemeClr val="bg2">
                  <a:lumMod val="75000"/>
                </a:schemeClr>
              </a:solidFill>
              <a:latin typeface="微软雅黑" panose="020B0503020204020204" charset="-122"/>
              <a:ea typeface="微软雅黑" panose="020B0503020204020204" charset="-122"/>
            </a:endParaRPr>
          </a:p>
          <a:p>
            <a:pPr>
              <a:lnSpc>
                <a:spcPct val="200000"/>
              </a:lnSpc>
            </a:pPr>
            <a:endParaRPr lang="en-US" altLang="zh-CN" sz="1200" b="1" dirty="0">
              <a:solidFill>
                <a:schemeClr val="bg2">
                  <a:lumMod val="75000"/>
                </a:schemeClr>
              </a:solidFill>
              <a:latin typeface="微软雅黑" panose="020B0503020204020204" charset="-122"/>
              <a:ea typeface="微软雅黑" panose="020B0503020204020204" charset="-122"/>
            </a:endParaRPr>
          </a:p>
        </p:txBody>
      </p:sp>
      <p:cxnSp>
        <p:nvCxnSpPr>
          <p:cNvPr id="27" name="直接连接符 26"/>
          <p:cNvCxnSpPr/>
          <p:nvPr/>
        </p:nvCxnSpPr>
        <p:spPr>
          <a:xfrm>
            <a:off x="10572642" y="2100457"/>
            <a:ext cx="563671" cy="0"/>
          </a:xfrm>
          <a:prstGeom prst="line">
            <a:avLst/>
          </a:prstGeom>
          <a:ln>
            <a:solidFill>
              <a:srgbClr val="2C70FF"/>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05786" y="6143342"/>
            <a:ext cx="187891" cy="187891"/>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1102 </a:t>
            </a:r>
            <a:r>
              <a:rPr lang="zh-CN" altLang="en-US" sz="2400" b="1" dirty="0">
                <a:solidFill>
                  <a:schemeClr val="tx2"/>
                </a:solidFill>
                <a:latin typeface="+mj-ea"/>
                <a:ea typeface="+mj-ea"/>
                <a:cs typeface="+mj-ea"/>
                <a:sym typeface="+mn-ea"/>
              </a:rPr>
              <a:t>基础教育</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r>
              <a:rPr lang="zh-CN" altLang="en-US" sz="2400" b="1" dirty="0">
                <a:solidFill>
                  <a:schemeClr val="tx2"/>
                </a:solidFill>
                <a:latin typeface="+mj-ea"/>
                <a:ea typeface="+mj-ea"/>
                <a:cs typeface="+mj-ea"/>
              </a:rPr>
              <a:t>（续）</a:t>
            </a:r>
            <a:endParaRPr lang="zh-CN" altLang="en-US" sz="2400" b="1" dirty="0">
              <a:solidFill>
                <a:schemeClr val="tx2"/>
              </a:solidFill>
              <a:latin typeface="+mj-ea"/>
              <a:ea typeface="+mj-ea"/>
              <a:cs typeface="+mj-ea"/>
            </a:endParaRPr>
          </a:p>
        </p:txBody>
      </p:sp>
      <p:pic>
        <p:nvPicPr>
          <p:cNvPr id="2" name="图片 1"/>
          <p:cNvPicPr>
            <a:picLocks noChangeAspect="1"/>
          </p:cNvPicPr>
          <p:nvPr/>
        </p:nvPicPr>
        <p:blipFill>
          <a:blip r:embed="rId4"/>
          <a:srcRect t="12792" b="39918"/>
          <a:stretch>
            <a:fillRect/>
          </a:stretch>
        </p:blipFill>
        <p:spPr>
          <a:xfrm>
            <a:off x="596265" y="1684655"/>
            <a:ext cx="7840345" cy="4061460"/>
          </a:xfrm>
          <a:prstGeom prst="rect">
            <a:avLst/>
          </a:prstGeom>
          <a:ln>
            <a:solidFill>
              <a:srgbClr val="44546A"/>
            </a:solidFill>
          </a:ln>
          <a:effectLst>
            <a:outerShdw blurRad="50800" dist="38100" dir="2700000" algn="tl" rotWithShape="0">
              <a:prstClr val="black">
                <a:alpha val="40000"/>
              </a:prstClr>
            </a:outerShdw>
          </a:effectLst>
        </p:spPr>
      </p:pic>
      <p:sp>
        <p:nvSpPr>
          <p:cNvPr id="9" name="线形标注 2(带边框和强调线) 8"/>
          <p:cNvSpPr/>
          <p:nvPr/>
        </p:nvSpPr>
        <p:spPr>
          <a:xfrm>
            <a:off x="4996180" y="998220"/>
            <a:ext cx="6569075" cy="782320"/>
          </a:xfrm>
          <a:prstGeom prst="accentBorderCallout2">
            <a:avLst>
              <a:gd name="adj1" fmla="val 18750"/>
              <a:gd name="adj2" fmla="val -8333"/>
              <a:gd name="adj3" fmla="val 18750"/>
              <a:gd name="adj4" fmla="val -16667"/>
              <a:gd name="adj5" fmla="val 135146"/>
              <a:gd name="adj6" fmla="val -2155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肥胖、近视：</a:t>
            </a:r>
            <a:r>
              <a:rPr lang="zh-CN" altLang="en-US">
                <a:solidFill>
                  <a:srgbClr val="44546A"/>
                </a:solidFill>
                <a:latin typeface="+mj-ea"/>
                <a:ea typeface="+mj-ea"/>
              </a:rPr>
              <a:t>根据</a:t>
            </a:r>
            <a:r>
              <a:rPr lang="zh-CN" altLang="en-US">
                <a:solidFill>
                  <a:srgbClr val="44546A"/>
                </a:solidFill>
                <a:latin typeface="华文新魏" panose="02010800040101010101" charset="-122"/>
                <a:ea typeface="华文新魏" panose="02010800040101010101" charset="-122"/>
                <a:hlinkClick r:id="rId5" action="ppaction://hlinkfile"/>
              </a:rPr>
              <a:t>《儿童青少年肥胖防控实施方案》</a:t>
            </a:r>
            <a:r>
              <a:rPr lang="zh-CN" altLang="en-US">
                <a:solidFill>
                  <a:srgbClr val="44546A"/>
                </a:solidFill>
                <a:latin typeface="华文新魏" panose="02010800040101010101" charset="-122"/>
                <a:ea typeface="华文新魏" panose="02010800040101010101" charset="-122"/>
                <a:hlinkClick r:id="rId6" action="ppaction://hlinkfile"/>
              </a:rPr>
              <a:t>《综合防控儿童青少年近视实施方案》</a:t>
            </a:r>
            <a:r>
              <a:rPr lang="zh-CN" altLang="en-US">
                <a:solidFill>
                  <a:srgbClr val="44546A"/>
                </a:solidFill>
                <a:latin typeface="+mj-ea"/>
                <a:ea typeface="+mj-ea"/>
              </a:rPr>
              <a:t>经相关部门认定</a:t>
            </a:r>
            <a:endParaRPr lang="zh-CN" altLang="en-US">
              <a:solidFill>
                <a:srgbClr val="44546A"/>
              </a:solidFill>
              <a:latin typeface="+mj-ea"/>
              <a:ea typeface="+mj-ea"/>
            </a:endParaRPr>
          </a:p>
        </p:txBody>
      </p:sp>
      <p:pic>
        <p:nvPicPr>
          <p:cNvPr id="3" name="图片 2"/>
          <p:cNvPicPr>
            <a:picLocks noChangeAspect="1"/>
          </p:cNvPicPr>
          <p:nvPr/>
        </p:nvPicPr>
        <p:blipFill>
          <a:blip r:embed="rId7"/>
          <a:stretch>
            <a:fillRect/>
          </a:stretch>
        </p:blipFill>
        <p:spPr>
          <a:xfrm>
            <a:off x="1818005" y="2103755"/>
            <a:ext cx="8841740" cy="3585210"/>
          </a:xfrm>
          <a:prstGeom prst="rect">
            <a:avLst/>
          </a:prstGeom>
          <a:ln>
            <a:solidFill>
              <a:srgbClr val="44546A"/>
            </a:solidFill>
          </a:ln>
        </p:spPr>
      </p:pic>
      <p:pic>
        <p:nvPicPr>
          <p:cNvPr id="6" name="图片 5"/>
          <p:cNvPicPr>
            <a:picLocks noChangeAspect="1"/>
          </p:cNvPicPr>
          <p:nvPr/>
        </p:nvPicPr>
        <p:blipFill>
          <a:blip r:embed="rId8"/>
          <a:stretch>
            <a:fillRect/>
          </a:stretch>
        </p:blipFill>
        <p:spPr>
          <a:xfrm>
            <a:off x="2555875" y="2945130"/>
            <a:ext cx="8816975" cy="3305810"/>
          </a:xfrm>
          <a:prstGeom prst="rect">
            <a:avLst/>
          </a:prstGeom>
          <a:ln>
            <a:solidFill>
              <a:srgbClr val="44546A"/>
            </a:solidFill>
          </a:ln>
        </p:spPr>
      </p:pic>
      <p:sp>
        <p:nvSpPr>
          <p:cNvPr id="10" name="线形标注 2(带边框和强调线) 9"/>
          <p:cNvSpPr/>
          <p:nvPr/>
        </p:nvSpPr>
        <p:spPr>
          <a:xfrm>
            <a:off x="4996180" y="1118235"/>
            <a:ext cx="6569075" cy="1055370"/>
          </a:xfrm>
          <a:prstGeom prst="accentBorderCallout2">
            <a:avLst>
              <a:gd name="adj1" fmla="val 18750"/>
              <a:gd name="adj2" fmla="val -8333"/>
              <a:gd name="adj3" fmla="val 18750"/>
              <a:gd name="adj4" fmla="val -16667"/>
              <a:gd name="adj5" fmla="val 143561"/>
              <a:gd name="adj6" fmla="val -3385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上学年参加国家学生体质健康标准测试人数：</a:t>
            </a:r>
            <a:r>
              <a:rPr lang="zh-CN" altLang="en-US">
                <a:solidFill>
                  <a:srgbClr val="44546A"/>
                </a:solidFill>
                <a:latin typeface="+mj-ea"/>
                <a:ea typeface="+mj-ea"/>
              </a:rPr>
              <a:t>指根据</a:t>
            </a:r>
            <a:r>
              <a:rPr lang="zh-CN" altLang="en-US">
                <a:solidFill>
                  <a:srgbClr val="44546A"/>
                </a:solidFill>
                <a:latin typeface="华文新魏" panose="02010800040101010101" charset="-122"/>
                <a:ea typeface="华文新魏" panose="02010800040101010101" charset="-122"/>
                <a:cs typeface="华文新魏" panose="02010800040101010101" charset="-122"/>
                <a:hlinkClick r:id="rId9"/>
              </a:rPr>
              <a:t>《国家学生体质健康标准（2014年修订）》（教体艺〔2014〕5号）</a:t>
            </a:r>
            <a:r>
              <a:rPr lang="zh-CN" altLang="en-US">
                <a:solidFill>
                  <a:srgbClr val="44546A"/>
                </a:solidFill>
                <a:latin typeface="+mj-ea"/>
                <a:ea typeface="+mj-ea"/>
              </a:rPr>
              <a:t>，要求学校每年对学生进行一次国家学生体质健康标准测试</a:t>
            </a:r>
            <a:endParaRPr lang="zh-CN" altLang="en-US">
              <a:solidFill>
                <a:srgbClr val="44546A"/>
              </a:solidFill>
              <a:latin typeface="+mj-ea"/>
              <a:ea typeface="+mj-ea"/>
            </a:endParaRPr>
          </a:p>
        </p:txBody>
      </p:sp>
      <p:pic>
        <p:nvPicPr>
          <p:cNvPr id="7" name="图片 6"/>
          <p:cNvPicPr>
            <a:picLocks noChangeAspect="1"/>
          </p:cNvPicPr>
          <p:nvPr/>
        </p:nvPicPr>
        <p:blipFill>
          <a:blip r:embed="rId10"/>
          <a:stretch>
            <a:fillRect/>
          </a:stretch>
        </p:blipFill>
        <p:spPr>
          <a:xfrm>
            <a:off x="5339715" y="2173605"/>
            <a:ext cx="6120765" cy="4412615"/>
          </a:xfrm>
          <a:prstGeom prst="rect">
            <a:avLst/>
          </a:prstGeom>
          <a:ln>
            <a:solidFill>
              <a:srgbClr val="44546A"/>
            </a:solidFill>
          </a:ln>
        </p:spPr>
      </p:pic>
      <p:sp>
        <p:nvSpPr>
          <p:cNvPr id="5" name="线形标注 2(带边框和强调线) 4"/>
          <p:cNvSpPr/>
          <p:nvPr/>
        </p:nvSpPr>
        <p:spPr>
          <a:xfrm>
            <a:off x="4996180" y="2790825"/>
            <a:ext cx="6569075" cy="1276985"/>
          </a:xfrm>
          <a:prstGeom prst="accentBorderCallout2">
            <a:avLst>
              <a:gd name="adj1" fmla="val 18750"/>
              <a:gd name="adj2" fmla="val -8333"/>
              <a:gd name="adj3" fmla="val 18750"/>
              <a:gd name="adj4" fmla="val -16667"/>
              <a:gd name="adj5" fmla="val 74490"/>
              <a:gd name="adj6" fmla="val -4180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latin typeface="+mj-ea"/>
                <a:ea typeface="+mj-ea"/>
              </a:rPr>
              <a:t>县级以上骨干教师：</a:t>
            </a:r>
            <a:r>
              <a:rPr lang="zh-CN" altLang="en-US" u="sng">
                <a:solidFill>
                  <a:srgbClr val="44546A"/>
                </a:solidFill>
                <a:latin typeface="+mj-ea"/>
                <a:ea typeface="+mj-ea"/>
              </a:rPr>
              <a:t>区县以上教育行政部门认定</a:t>
            </a:r>
            <a:r>
              <a:rPr lang="zh-CN" altLang="en-US">
                <a:solidFill>
                  <a:srgbClr val="44546A"/>
                </a:solidFill>
                <a:latin typeface="+mj-ea"/>
                <a:ea typeface="+mj-ea"/>
              </a:rPr>
              <a:t>的，有效期内的具有专业性称号的优秀教师。如骨干教师、学科带头人、教坛新秀、特级教师、人民教育家培养对象、优秀教师和优秀班主任等</a:t>
            </a:r>
            <a:endParaRPr lang="zh-CN" altLang="en-US">
              <a:solidFill>
                <a:srgbClr val="44546A"/>
              </a:solidFill>
              <a:latin typeface="+mj-ea"/>
              <a:ea typeface="+mj-ea"/>
            </a:endParaRPr>
          </a:p>
        </p:txBody>
      </p:sp>
      <p:sp>
        <p:nvSpPr>
          <p:cNvPr id="11" name="线形标注 2(带边框和强调线) 10"/>
          <p:cNvSpPr/>
          <p:nvPr/>
        </p:nvSpPr>
        <p:spPr>
          <a:xfrm>
            <a:off x="4996180" y="3641090"/>
            <a:ext cx="6569075" cy="838200"/>
          </a:xfrm>
          <a:prstGeom prst="accentBorderCallout2">
            <a:avLst>
              <a:gd name="adj1" fmla="val 18750"/>
              <a:gd name="adj2" fmla="val -8333"/>
              <a:gd name="adj3" fmla="val 18750"/>
              <a:gd name="adj4" fmla="val -16667"/>
              <a:gd name="adj5" fmla="val 223030"/>
              <a:gd name="adj6" fmla="val -4125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rPr>
              <a:t>与外方缔结“友好学校”：</a:t>
            </a:r>
            <a:r>
              <a:rPr lang="zh-CN" altLang="en-US">
                <a:solidFill>
                  <a:srgbClr val="44546A"/>
                </a:solidFill>
                <a:latin typeface="+mj-ea"/>
                <a:ea typeface="+mj-ea"/>
                <a:sym typeface="+mn-ea"/>
              </a:rPr>
              <a:t>以</a:t>
            </a:r>
            <a:r>
              <a:rPr lang="zh-CN" altLang="en-US">
                <a:solidFill>
                  <a:srgbClr val="44546A"/>
                </a:solidFill>
                <a:latin typeface="+mj-ea"/>
                <a:ea typeface="+mj-ea"/>
              </a:rPr>
              <a:t>签</a:t>
            </a:r>
            <a:r>
              <a:rPr lang="zh-CN" altLang="en-US">
                <a:solidFill>
                  <a:srgbClr val="44546A"/>
                </a:solidFill>
                <a:latin typeface="+mj-ea"/>
                <a:ea typeface="+mj-ea"/>
              </a:rPr>
              <a:t>订交流协议、备忘录以及长期开展的实质性合作交流项目等形式建立的友好合作关系</a:t>
            </a:r>
            <a:endParaRPr lang="zh-CN" altLang="en-US">
              <a:solidFill>
                <a:srgbClr val="44546A"/>
              </a:solidFill>
              <a:latin typeface="+mj-ea"/>
              <a:ea typeface="+mj-ea"/>
            </a:endParaRPr>
          </a:p>
        </p:txBody>
      </p:sp>
      <p:sp>
        <p:nvSpPr>
          <p:cNvPr id="8" name="文本框 7"/>
          <p:cNvSpPr txBox="1"/>
          <p:nvPr/>
        </p:nvSpPr>
        <p:spPr>
          <a:xfrm>
            <a:off x="4996220" y="2189480"/>
            <a:ext cx="6569035" cy="755650"/>
          </a:xfrm>
          <a:prstGeom prst="rect">
            <a:avLst/>
          </a:prstGeom>
          <a:solidFill>
            <a:srgbClr val="FFFFFF">
              <a:alpha val="100000"/>
            </a:srgbClr>
          </a:solidFill>
          <a:ln w="12700">
            <a:solidFill>
              <a:srgbClr val="44546A"/>
            </a:solidFill>
          </a:ln>
          <a:effectLst>
            <a:outerShdw blurRad="127000" dist="63500" dir="2700000" algn="tl" rotWithShape="0">
              <a:srgbClr val="000000">
                <a:alpha val="30000"/>
              </a:srgbClr>
            </a:outerShdw>
          </a:effectLst>
        </p:spPr>
        <p:txBody>
          <a:bodyPr wrap="square" rtlCol="0" anchor="t">
            <a:noAutofit/>
          </a:bodyPr>
          <a:p>
            <a:pPr marL="285750" indent="-285750" algn="l">
              <a:lnSpc>
                <a:spcPct val="120000"/>
              </a:lnSpc>
              <a:spcBef>
                <a:spcPts val="0"/>
              </a:spcBef>
              <a:buFont typeface="Arial" panose="020B0604020202020204" pitchFamily="34" charset="0"/>
              <a:buChar char="•"/>
            </a:pPr>
            <a:r>
              <a:rPr lang="en-US" altLang="zh-CN">
                <a:solidFill>
                  <a:srgbClr val="044AFA"/>
                </a:solidFill>
                <a:latin typeface="+mj-ea"/>
                <a:ea typeface="+mj-ea"/>
                <a:sym typeface="+mn-ea"/>
              </a:rPr>
              <a:t>*</a:t>
            </a:r>
            <a:r>
              <a:rPr lang="zh-CN" altLang="en-US">
                <a:solidFill>
                  <a:srgbClr val="044AFA"/>
                </a:solidFill>
                <a:latin typeface="+mj-ea"/>
                <a:ea typeface="+mj-ea"/>
                <a:sym typeface="+mn-ea"/>
              </a:rPr>
              <a:t>XX外国语学校（完全中学）</a:t>
            </a:r>
            <a:r>
              <a:rPr lang="zh-CN" altLang="en-US">
                <a:solidFill>
                  <a:srgbClr val="044AFA"/>
                </a:solidFill>
                <a:latin typeface="+mj-ea"/>
                <a:ea typeface="+mj-ea"/>
                <a:sym typeface="+mn-ea"/>
              </a:rPr>
              <a:t>：</a:t>
            </a:r>
            <a:r>
              <a:rPr lang="zh-CN">
                <a:solidFill>
                  <a:srgbClr val="44546A"/>
                </a:solidFill>
                <a:latin typeface="+mj-ea"/>
                <a:ea typeface="+mj-ea"/>
                <a:sym typeface="+mn-ea"/>
              </a:rPr>
              <a:t>2023年的</a:t>
            </a:r>
            <a:r>
              <a:rPr lang="zh-CN" b="1">
                <a:solidFill>
                  <a:srgbClr val="44546A"/>
                </a:solidFill>
                <a:latin typeface="+mj-ea"/>
                <a:ea typeface="+mj-ea"/>
                <a:sym typeface="+mn-ea"/>
              </a:rPr>
              <a:t>上年体检学生数</a:t>
            </a:r>
            <a:r>
              <a:rPr lang="zh-CN">
                <a:solidFill>
                  <a:srgbClr val="44546A"/>
                </a:solidFill>
                <a:latin typeface="+mj-ea"/>
                <a:ea typeface="+mj-ea"/>
                <a:sym typeface="+mn-ea"/>
              </a:rPr>
              <a:t>932人；2022年</a:t>
            </a:r>
            <a:r>
              <a:rPr lang="zh-CN" b="1">
                <a:solidFill>
                  <a:srgbClr val="44546A"/>
                </a:solidFill>
                <a:latin typeface="+mj-ea"/>
                <a:ea typeface="+mj-ea"/>
                <a:sym typeface="+mn-ea"/>
              </a:rPr>
              <a:t>在校生</a:t>
            </a:r>
            <a:r>
              <a:rPr lang="zh-CN">
                <a:solidFill>
                  <a:srgbClr val="44546A"/>
                </a:solidFill>
                <a:latin typeface="+mj-ea"/>
                <a:ea typeface="+mj-ea"/>
                <a:sym typeface="+mn-ea"/>
              </a:rPr>
              <a:t>合计1309人，</a:t>
            </a:r>
            <a:r>
              <a:rPr lang="zh-CN" altLang="en-US" b="1">
                <a:solidFill>
                  <a:srgbClr val="FF0000"/>
                </a:solidFill>
                <a:latin typeface="+mj-ea"/>
                <a:ea typeface="+mj-ea"/>
                <a:cs typeface="+mj-ea"/>
                <a:sym typeface="+mn-ea"/>
              </a:rPr>
              <a:t>关联数据不匹配</a:t>
            </a:r>
            <a:endParaRPr lang="zh-CN" altLang="en-US" b="1">
              <a:solidFill>
                <a:srgbClr val="FF0000"/>
              </a:solidFill>
              <a:latin typeface="+mj-ea"/>
              <a:ea typeface="+mj-ea"/>
              <a:cs typeface="+mj-ea"/>
              <a:sym typeface="+mn-ea"/>
            </a:endParaRPr>
          </a:p>
          <a:p>
            <a:pPr marL="285750" indent="-285750" algn="l">
              <a:lnSpc>
                <a:spcPct val="120000"/>
              </a:lnSpc>
              <a:spcBef>
                <a:spcPts val="0"/>
              </a:spcBef>
              <a:buFont typeface="Arial" panose="020B0604020202020204" pitchFamily="34" charset="0"/>
              <a:buChar char="•"/>
            </a:pP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3"/>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par>
                                <p:cTn id="25" presetID="1" presetClass="exit" presetSubtype="0" fill="hold" grpId="2" nodeType="withEffect">
                                  <p:stCondLst>
                                    <p:cond delay="0"/>
                                  </p:stCondLst>
                                  <p:childTnLst>
                                    <p:set>
                                      <p:cBhvr>
                                        <p:cTn id="26" dur="1" fill="hold">
                                          <p:stCondLst>
                                            <p:cond delay="0"/>
                                          </p:stCondLst>
                                        </p:cTn>
                                        <p:tgtEl>
                                          <p:spTgt spid="9"/>
                                        </p:tgtEl>
                                        <p:attrNameLst>
                                          <p:attrName>style.visibility</p:attrName>
                                        </p:attrNameLst>
                                      </p:cBhvr>
                                      <p:to>
                                        <p:strVal val="hidden"/>
                                      </p:to>
                                    </p:set>
                                  </p:childTnLst>
                                </p:cTn>
                              </p:par>
                              <p:par>
                                <p:cTn id="27" presetID="2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8"/>
                                        </p:tgtEl>
                                        <p:attrNameLst>
                                          <p:attrName>style.visibility</p:attrName>
                                        </p:attrNameLst>
                                      </p:cBhvr>
                                      <p:to>
                                        <p:strVal val="hidden"/>
                                      </p:to>
                                    </p:set>
                                  </p:childTnLst>
                                </p:cTn>
                              </p:par>
                              <p:par>
                                <p:cTn id="43" presetID="1" presetClass="exit" presetSubtype="0" fill="hold" grpId="2" nodeType="withEffect">
                                  <p:stCondLst>
                                    <p:cond delay="0"/>
                                  </p:stCondLst>
                                  <p:childTnLst>
                                    <p:set>
                                      <p:cBhvr>
                                        <p:cTn id="44" dur="1" fill="hold">
                                          <p:stCondLst>
                                            <p:cond delay="0"/>
                                          </p:stCondLst>
                                        </p:cTn>
                                        <p:tgtEl>
                                          <p:spTgt spid="10"/>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xit" presetSubtype="0" fill="hold" grpId="2" nodeType="withEffect">
                                  <p:stCondLst>
                                    <p:cond delay="0"/>
                                  </p:stCondLst>
                                  <p:childTnLst>
                                    <p:set>
                                      <p:cBhvr>
                                        <p:cTn id="5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9" grpId="1" animBg="1"/>
      <p:bldP spid="10" grpId="1" animBg="1"/>
      <p:bldP spid="11" grpId="1" animBg="1"/>
      <p:bldP spid="5" grpId="0" bldLvl="0" animBg="1"/>
      <p:bldP spid="5" grpId="1" animBg="1"/>
      <p:bldP spid="9" grpId="2" bldLvl="0" animBg="1"/>
      <p:bldP spid="10" grpId="2" bldLvl="0" animBg="1"/>
      <p:bldP spid="5" grpId="2" bldLvl="0" animBg="1"/>
      <p:bldP spid="8" grpId="0" animBg="1"/>
      <p:bldP spid="8"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6" name="图片 5" descr="upload_post_object_v2_816407268"/>
          <p:cNvPicPr>
            <a:picLocks noChangeAspect="1"/>
          </p:cNvPicPr>
          <p:nvPr/>
        </p:nvPicPr>
        <p:blipFill>
          <a:blip r:embed="rId3"/>
          <a:stretch>
            <a:fillRect/>
          </a:stretch>
        </p:blipFill>
        <p:spPr>
          <a:xfrm>
            <a:off x="360459" y="1285615"/>
            <a:ext cx="7286625" cy="4600575"/>
          </a:xfrm>
          <a:prstGeom prst="rect">
            <a:avLst/>
          </a:prstGeom>
        </p:spPr>
      </p:pic>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1102 基础教育</a:t>
            </a:r>
            <a:r>
              <a:rPr lang="zh-CN" altLang="en-US" sz="2400" b="1" dirty="0">
                <a:solidFill>
                  <a:schemeClr val="tx2"/>
                </a:solidFill>
                <a:latin typeface="+mj-ea"/>
                <a:ea typeface="+mj-ea"/>
                <a:cs typeface="+mj-ea"/>
                <a:sym typeface="+mn-ea"/>
              </a:rPr>
              <a:t>学校基本情况</a:t>
            </a:r>
            <a:r>
              <a:rPr lang="en-US" altLang="zh-CN"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（续）</a:t>
            </a:r>
            <a:endParaRPr lang="zh-CN" altLang="en-US" sz="2400" dirty="0">
              <a:solidFill>
                <a:schemeClr val="tx2"/>
              </a:solidFill>
              <a:latin typeface="+mj-lt"/>
              <a:ea typeface="+mj-ea"/>
            </a:endParaRPr>
          </a:p>
        </p:txBody>
      </p:sp>
      <p:sp>
        <p:nvSpPr>
          <p:cNvPr id="14" name="圆角矩形 13"/>
          <p:cNvSpPr/>
          <p:nvPr/>
        </p:nvSpPr>
        <p:spPr>
          <a:xfrm>
            <a:off x="5206365" y="1842770"/>
            <a:ext cx="6569075" cy="69850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Font typeface="Arial" panose="020B0604020202020204" pitchFamily="34" charset="0"/>
              <a:buChar char="•"/>
            </a:pPr>
            <a:r>
              <a:rPr lang="zh-CN" altLang="en-US" b="1">
                <a:solidFill>
                  <a:srgbClr val="044AFA"/>
                </a:solidFill>
                <a:latin typeface="+mj-ea"/>
                <a:ea typeface="+mj-ea"/>
                <a:sym typeface="+mn-ea"/>
              </a:rPr>
              <a:t>安全保卫人员：</a:t>
            </a:r>
            <a:r>
              <a:rPr lang="zh-CN" altLang="en-US">
                <a:solidFill>
                  <a:srgbClr val="44546A"/>
                </a:solidFill>
                <a:latin typeface="+mj-ea"/>
                <a:ea typeface="+mj-ea"/>
                <a:sym typeface="+mn-ea"/>
              </a:rPr>
              <a:t>包括主要从事安全保卫工作的校内职工、临时工、</a:t>
            </a:r>
            <a:r>
              <a:rPr lang="zh-CN" altLang="en-US" u="sng">
                <a:solidFill>
                  <a:srgbClr val="44546A"/>
                </a:solidFill>
                <a:latin typeface="+mj-ea"/>
                <a:ea typeface="+mj-ea"/>
                <a:sym typeface="+mn-ea"/>
              </a:rPr>
              <a:t>外聘保安公司人员</a:t>
            </a:r>
            <a:r>
              <a:rPr lang="zh-CN" altLang="en-US">
                <a:solidFill>
                  <a:srgbClr val="44546A"/>
                </a:solidFill>
                <a:latin typeface="+mj-ea"/>
                <a:ea typeface="+mj-ea"/>
                <a:sym typeface="+mn-ea"/>
              </a:rPr>
              <a:t>等</a:t>
            </a:r>
            <a:endParaRPr lang="zh-CN" altLang="en-US">
              <a:solidFill>
                <a:srgbClr val="44546A"/>
              </a:solidFill>
              <a:latin typeface="+mj-ea"/>
              <a:ea typeface="+mj-ea"/>
              <a:sym typeface="+mn-ea"/>
            </a:endParaRPr>
          </a:p>
        </p:txBody>
      </p:sp>
      <p:sp>
        <p:nvSpPr>
          <p:cNvPr id="8" name="圆角矩形 7"/>
          <p:cNvSpPr/>
          <p:nvPr/>
        </p:nvSpPr>
        <p:spPr>
          <a:xfrm>
            <a:off x="5206365" y="2259965"/>
            <a:ext cx="6569075" cy="69850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Font typeface="Arial" panose="020B0604020202020204" pitchFamily="34" charset="0"/>
              <a:buChar char="•"/>
            </a:pPr>
            <a:r>
              <a:rPr lang="zh-CN" altLang="en-US" b="1">
                <a:solidFill>
                  <a:srgbClr val="044AFA"/>
                </a:solidFill>
                <a:latin typeface="+mj-ea"/>
                <a:ea typeface="+mj-ea"/>
                <a:sym typeface="+mn-ea"/>
              </a:rPr>
              <a:t>学校历史沿革：</a:t>
            </a:r>
            <a:r>
              <a:rPr lang="zh-CN" altLang="en-US">
                <a:solidFill>
                  <a:srgbClr val="44546A"/>
                </a:solidFill>
                <a:latin typeface="+mj-ea"/>
                <a:ea typeface="+mj-ea"/>
                <a:sym typeface="+mn-ea"/>
              </a:rPr>
              <a:t>对学校发展有重大影响的历史事件，如更名、分立、变更和合并等。</a:t>
            </a:r>
            <a:endParaRPr lang="zh-CN" altLang="en-US">
              <a:solidFill>
                <a:srgbClr val="44546A"/>
              </a:solidFill>
              <a:latin typeface="+mj-ea"/>
              <a:ea typeface="+mj-ea"/>
              <a:sym typeface="+mn-ea"/>
            </a:endParaRPr>
          </a:p>
        </p:txBody>
      </p:sp>
      <p:sp>
        <p:nvSpPr>
          <p:cNvPr id="11" name="线形标注 2(带边框和强调线) 10"/>
          <p:cNvSpPr/>
          <p:nvPr/>
        </p:nvSpPr>
        <p:spPr>
          <a:xfrm>
            <a:off x="5206365" y="2625725"/>
            <a:ext cx="6569075" cy="1801495"/>
          </a:xfrm>
          <a:prstGeom prst="accentBorderCallout2">
            <a:avLst>
              <a:gd name="adj1" fmla="val 18750"/>
              <a:gd name="adj2" fmla="val -8333"/>
              <a:gd name="adj3" fmla="val 18750"/>
              <a:gd name="adj4" fmla="val -16667"/>
              <a:gd name="adj5" fmla="val 55551"/>
              <a:gd name="adj6" fmla="val -33610"/>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fontAlgn="auto">
              <a:lnSpc>
                <a:spcPct val="120000"/>
              </a:lnSpc>
              <a:buFont typeface="Arial" panose="020B0604020202020204" pitchFamily="34" charset="0"/>
              <a:buChar char="•"/>
            </a:pPr>
            <a:r>
              <a:rPr lang="zh-CN" altLang="en-US" b="1">
                <a:solidFill>
                  <a:srgbClr val="044AFA"/>
                </a:solidFill>
                <a:latin typeface="+mj-ea"/>
                <a:ea typeface="+mj-ea"/>
              </a:rPr>
              <a:t>政府购买学位数（义务教育阶段）：</a:t>
            </a:r>
            <a:r>
              <a:rPr lang="zh-CN" altLang="en-US">
                <a:solidFill>
                  <a:srgbClr val="44546A"/>
                </a:solidFill>
                <a:latin typeface="+mj-ea"/>
                <a:ea typeface="+mj-ea"/>
              </a:rPr>
              <a:t>在公办学校不能满足需要的情况下，地方各级政府采取政府购买服务的方式，向民办学校购买的用以安排符合条件的适龄儿童、少年接受义务教育学位的数量。填报时，以财政实际支付的人数为准。本指标为民办的普通中、小学填报。</a:t>
            </a:r>
            <a:endParaRPr lang="zh-CN" altLang="en-US">
              <a:solidFill>
                <a:srgbClr val="44546A"/>
              </a:solidFill>
              <a:latin typeface="+mj-ea"/>
              <a:ea typeface="+mj-ea"/>
            </a:endParaRPr>
          </a:p>
        </p:txBody>
      </p:sp>
      <p:sp>
        <p:nvSpPr>
          <p:cNvPr id="12" name="矩形 11"/>
          <p:cNvSpPr/>
          <p:nvPr/>
        </p:nvSpPr>
        <p:spPr>
          <a:xfrm>
            <a:off x="409575" y="4070985"/>
            <a:ext cx="1279525" cy="36639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圆角矩形 12"/>
          <p:cNvSpPr/>
          <p:nvPr/>
        </p:nvSpPr>
        <p:spPr>
          <a:xfrm>
            <a:off x="5206365" y="4511675"/>
            <a:ext cx="6569075" cy="1590040"/>
          </a:xfrm>
          <a:prstGeom prst="roundRect">
            <a:avLst>
              <a:gd name="adj" fmla="val 1018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fontAlgn="auto">
              <a:lnSpc>
                <a:spcPct val="120000"/>
              </a:lnSpc>
            </a:pPr>
            <a:r>
              <a:rPr lang="zh-CN" altLang="en-US" dirty="0">
                <a:solidFill>
                  <a:srgbClr val="44546A"/>
                </a:solidFill>
                <a:latin typeface="微软雅黑" panose="020B0503020204020204" charset="-122"/>
                <a:ea typeface="微软雅黑" panose="020B0503020204020204" charset="-122"/>
                <a:sym typeface="+mn-ea"/>
              </a:rPr>
              <a:t>民办高中的附设初中班、小学班目前无法填报政府购买学位数，且无法区分出政府购买学位数中的中小、学学位</a:t>
            </a:r>
            <a:r>
              <a:rPr lang="zh-CN" altLang="en-US" dirty="0">
                <a:solidFill>
                  <a:srgbClr val="44546A"/>
                </a:solidFill>
                <a:latin typeface="微软雅黑" panose="020B0503020204020204" charset="-122"/>
                <a:ea typeface="微软雅黑" panose="020B0503020204020204" charset="-122"/>
                <a:sym typeface="+mn-ea"/>
              </a:rPr>
              <a:t>数量</a:t>
            </a:r>
            <a:endParaRPr lang="zh-CN" altLang="en-US" dirty="0">
              <a:solidFill>
                <a:srgbClr val="44546A"/>
              </a:solidFill>
              <a:latin typeface="微软雅黑" panose="020B0503020204020204" charset="-122"/>
              <a:ea typeface="微软雅黑" panose="020B0503020204020204" charset="-122"/>
              <a:sym typeface="+mn-ea"/>
            </a:endParaRPr>
          </a:p>
          <a:p>
            <a:pPr indent="0" algn="just" fontAlgn="auto">
              <a:lnSpc>
                <a:spcPct val="120000"/>
              </a:lnSpc>
            </a:pPr>
            <a:r>
              <a:rPr lang="en-US" altLang="zh-CN" dirty="0">
                <a:solidFill>
                  <a:srgbClr val="044AFA"/>
                </a:solidFill>
                <a:latin typeface="微软雅黑" panose="020B0503020204020204" charset="-122"/>
                <a:ea typeface="微软雅黑" panose="020B0503020204020204" charset="-122"/>
                <a:sym typeface="+mn-ea"/>
              </a:rPr>
              <a:t>1.</a:t>
            </a:r>
            <a:r>
              <a:rPr lang="zh-CN" altLang="en-US" dirty="0">
                <a:solidFill>
                  <a:srgbClr val="044AFA"/>
                </a:solidFill>
                <a:latin typeface="微软雅黑" panose="020B0503020204020204" charset="-122"/>
                <a:ea typeface="微软雅黑" panose="020B0503020204020204" charset="-122"/>
                <a:sym typeface="+mn-ea"/>
              </a:rPr>
              <a:t>对于一贯制学校，增加其中“小学学位”</a:t>
            </a:r>
            <a:endParaRPr lang="zh-CN" altLang="en-US" dirty="0">
              <a:solidFill>
                <a:srgbClr val="044AFA"/>
              </a:solidFill>
              <a:latin typeface="微软雅黑" panose="020B0503020204020204" charset="-122"/>
              <a:ea typeface="微软雅黑" panose="020B0503020204020204" charset="-122"/>
              <a:sym typeface="+mn-ea"/>
            </a:endParaRPr>
          </a:p>
          <a:p>
            <a:pPr indent="0" algn="just" fontAlgn="auto">
              <a:lnSpc>
                <a:spcPct val="120000"/>
              </a:lnSpc>
            </a:pPr>
            <a:r>
              <a:rPr lang="en-US" altLang="zh-CN" dirty="0">
                <a:solidFill>
                  <a:srgbClr val="044AFA"/>
                </a:solidFill>
                <a:latin typeface="微软雅黑" panose="020B0503020204020204" charset="-122"/>
                <a:ea typeface="微软雅黑" panose="020B0503020204020204" charset="-122"/>
                <a:sym typeface="+mn-ea"/>
              </a:rPr>
              <a:t>2.</a:t>
            </a:r>
            <a:r>
              <a:rPr lang="zh-CN" altLang="en-US" dirty="0">
                <a:solidFill>
                  <a:srgbClr val="044AFA"/>
                </a:solidFill>
                <a:latin typeface="微软雅黑" panose="020B0503020204020204" charset="-122"/>
                <a:ea typeface="微软雅黑" panose="020B0503020204020204" charset="-122"/>
                <a:sym typeface="+mn-ea"/>
              </a:rPr>
              <a:t>允许附设小学、初中班填报该表</a:t>
            </a:r>
            <a:endParaRPr lang="zh-CN" altLang="en-US" dirty="0">
              <a:solidFill>
                <a:srgbClr val="044AFA"/>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xit" presetSubtype="0" fill="hold" grpId="2"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par>
                                <p:cTn id="27" presetID="1" presetClass="exit" presetSubtype="0" fill="hold" grpId="2" nodeType="withEffect">
                                  <p:stCondLst>
                                    <p:cond delay="0"/>
                                  </p:stCondLst>
                                  <p:childTnLst>
                                    <p:set>
                                      <p:cBhvr>
                                        <p:cTn id="28" dur="1" fill="hold">
                                          <p:stCondLst>
                                            <p:cond delay="0"/>
                                          </p:stCondLst>
                                        </p:cTn>
                                        <p:tgtEl>
                                          <p:spTgt spid="13"/>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8" grpId="0" bldLvl="0" animBg="1"/>
      <p:bldP spid="8" grpId="1" animBg="1"/>
      <p:bldP spid="14" grpId="2" bldLvl="0" animBg="1"/>
      <p:bldP spid="11" grpId="0" bldLvl="0" animBg="1"/>
      <p:bldP spid="11" grpId="1" animBg="1"/>
      <p:bldP spid="11" grpId="2" bldLvl="0" animBg="1"/>
      <p:bldP spid="12" grpId="0" bldLvl="0" animBg="1"/>
      <p:bldP spid="13" grpId="0" bldLvl="0" animBg="1"/>
      <p:bldP spid="13" grpId="1" animBg="1"/>
      <p:bldP spid="13" grpId="2" animBg="1"/>
      <p:bldP spid="12" grpId="1"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6985" y="-6985"/>
            <a:ext cx="12192000" cy="6858000"/>
          </a:xfrm>
          <a:prstGeom prst="rect">
            <a:avLst/>
          </a:prstGeom>
          <a:ln>
            <a:no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1102 基础教育</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endParaRPr>
          </a:p>
        </p:txBody>
      </p:sp>
      <p:sp>
        <p:nvSpPr>
          <p:cNvPr id="15" name="矩形 14"/>
          <p:cNvSpPr/>
          <p:nvPr/>
        </p:nvSpPr>
        <p:spPr>
          <a:xfrm>
            <a:off x="597535" y="1317625"/>
            <a:ext cx="10996930" cy="996950"/>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疑似漏报</a:t>
            </a:r>
            <a:endParaRPr lang="zh-CN" altLang="en-US">
              <a:solidFill>
                <a:srgbClr val="FF0000"/>
              </a:solidFill>
              <a:latin typeface="微软雅黑" panose="020B0503020204020204" charset="-122"/>
              <a:ea typeface="微软雅黑" panose="020B0503020204020204" charset="-122"/>
              <a:cs typeface="+mj-ea"/>
              <a:sym typeface="+mn-ea"/>
            </a:endParaRPr>
          </a:p>
          <a:p>
            <a:pPr marL="285750" indent="-285750" algn="l" fontAlgn="auto">
              <a:lnSpc>
                <a:spcPct val="120000"/>
              </a:lnSpc>
              <a:spcBef>
                <a:spcPts val="0"/>
              </a:spcBef>
              <a:buFont typeface="Arial" panose="020B0604020202020204" pitchFamily="34" charset="0"/>
              <a:buChar char="•"/>
            </a:pPr>
            <a:r>
              <a:rPr lang="en-US">
                <a:solidFill>
                  <a:srgbClr val="044AFA"/>
                </a:solidFill>
                <a:latin typeface="+mj-ea"/>
                <a:ea typeface="+mj-ea"/>
                <a:sym typeface="+mn-ea"/>
              </a:rPr>
              <a:t>*</a:t>
            </a:r>
            <a:r>
              <a:rPr>
                <a:solidFill>
                  <a:srgbClr val="044AFA"/>
                </a:solidFill>
                <a:latin typeface="+mj-ea"/>
                <a:ea typeface="+mj-ea"/>
                <a:sym typeface="+mn-ea"/>
              </a:rPr>
              <a:t>XX九年制学校</a:t>
            </a:r>
            <a:r>
              <a:rPr lang="zh-CN">
                <a:solidFill>
                  <a:srgbClr val="044AFA"/>
                </a:solidFill>
                <a:latin typeface="+mj-ea"/>
                <a:ea typeface="+mj-ea"/>
                <a:sym typeface="+mn-ea"/>
              </a:rPr>
              <a:t>：</a:t>
            </a:r>
            <a:r>
              <a:rPr>
                <a:solidFill>
                  <a:srgbClr val="44546A"/>
                </a:solidFill>
                <a:latin typeface="+mj-ea"/>
                <a:ea typeface="+mj-ea"/>
                <a:cs typeface="+mj-ea"/>
                <a:sym typeface="+mn-ea"/>
              </a:rPr>
              <a:t>学校</a:t>
            </a:r>
            <a:r>
              <a:rPr b="1">
                <a:solidFill>
                  <a:srgbClr val="44546A"/>
                </a:solidFill>
                <a:latin typeface="+mj-ea"/>
                <a:ea typeface="+mj-ea"/>
                <a:cs typeface="+mj-ea"/>
                <a:sym typeface="+mn-ea"/>
              </a:rPr>
              <a:t>历史沿革</a:t>
            </a:r>
            <a:r>
              <a:rPr>
                <a:solidFill>
                  <a:srgbClr val="44546A"/>
                </a:solidFill>
                <a:latin typeface="+mj-ea"/>
                <a:ea typeface="+mj-ea"/>
                <a:cs typeface="+mj-ea"/>
                <a:sym typeface="+mn-ea"/>
              </a:rPr>
              <a:t>未写出</a:t>
            </a:r>
            <a:r>
              <a:rPr lang="zh-CN">
                <a:solidFill>
                  <a:srgbClr val="44546A"/>
                </a:solidFill>
                <a:latin typeface="+mj-ea"/>
                <a:ea typeface="+mj-ea"/>
                <a:cs typeface="+mj-ea"/>
                <a:sym typeface="+mn-ea"/>
              </a:rPr>
              <a:t>重要变化的发生时间</a:t>
            </a:r>
            <a:endParaRPr lang="en-US" altLang="zh-CN">
              <a:solidFill>
                <a:srgbClr val="44546A"/>
              </a:solidFill>
              <a:latin typeface="+mj-ea"/>
              <a:ea typeface="+mj-ea"/>
              <a:cs typeface="+mj-ea"/>
              <a:sym typeface="+mn-ea"/>
            </a:endParaRPr>
          </a:p>
        </p:txBody>
      </p:sp>
      <p:sp>
        <p:nvSpPr>
          <p:cNvPr id="5" name="矩形 4"/>
          <p:cNvSpPr/>
          <p:nvPr/>
        </p:nvSpPr>
        <p:spPr>
          <a:xfrm>
            <a:off x="597535" y="2419985"/>
            <a:ext cx="10997565" cy="1017905"/>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关联数据不匹配</a:t>
            </a:r>
            <a:endParaRPr lang="en-US" altLang="zh-CN">
              <a:solidFill>
                <a:srgbClr val="44546A"/>
              </a:solidFill>
              <a:latin typeface="+mj-ea"/>
              <a:ea typeface="+mj-ea"/>
              <a:cs typeface="+mj-ea"/>
              <a:sym typeface="+mn-ea"/>
            </a:endParaRPr>
          </a:p>
          <a:p>
            <a:pPr marL="285750" indent="-285750" algn="l" fontAlgn="auto">
              <a:lnSpc>
                <a:spcPct val="120000"/>
              </a:lnSpc>
              <a:spcBef>
                <a:spcPts val="0"/>
              </a:spcBef>
              <a:buFont typeface="Arial" panose="020B0604020202020204" pitchFamily="34" charset="0"/>
              <a:buChar char="•"/>
            </a:pPr>
            <a:r>
              <a:rPr lang="zh-CN">
                <a:solidFill>
                  <a:srgbClr val="044AFA"/>
                </a:solidFill>
                <a:latin typeface="+mj-ea"/>
                <a:ea typeface="+mj-ea"/>
                <a:sym typeface="+mn-ea"/>
              </a:rPr>
              <a:t>XX小学、XX庄村小学：</a:t>
            </a:r>
            <a:endParaRPr lang="zh-CN">
              <a:solidFill>
                <a:srgbClr val="044AFA"/>
              </a:solidFill>
              <a:latin typeface="+mj-ea"/>
              <a:ea typeface="+mj-ea"/>
              <a:sym typeface="+mn-ea"/>
            </a:endParaRPr>
          </a:p>
          <a:p>
            <a:pPr indent="0" algn="l" fontAlgn="auto">
              <a:lnSpc>
                <a:spcPct val="120000"/>
              </a:lnSpc>
              <a:spcBef>
                <a:spcPts val="0"/>
              </a:spcBef>
              <a:buFont typeface="Arial" panose="020B0604020202020204" pitchFamily="34" charset="0"/>
              <a:buNone/>
            </a:pPr>
            <a:r>
              <a:rPr lang="zh-CN">
                <a:solidFill>
                  <a:srgbClr val="44546A"/>
                </a:solidFill>
                <a:latin typeface="+mj-ea"/>
                <a:ea typeface="+mj-ea"/>
                <a:sym typeface="+mn-ea"/>
              </a:rPr>
              <a:t>学校</a:t>
            </a:r>
            <a:r>
              <a:rPr lang="zh-CN" b="1">
                <a:solidFill>
                  <a:srgbClr val="44546A"/>
                </a:solidFill>
                <a:latin typeface="+mj-ea"/>
                <a:ea typeface="+mj-ea"/>
                <a:sym typeface="+mn-ea"/>
              </a:rPr>
              <a:t>历史沿革</a:t>
            </a:r>
            <a:r>
              <a:rPr lang="zh-CN">
                <a:solidFill>
                  <a:srgbClr val="44546A"/>
                </a:solidFill>
                <a:latin typeface="+mj-ea"/>
                <a:ea typeface="+mj-ea"/>
                <a:sym typeface="+mn-ea"/>
              </a:rPr>
              <a:t>与后续统计报表数据不一致</a:t>
            </a:r>
            <a:endParaRPr lang="en-US" altLang="zh-CN">
              <a:solidFill>
                <a:srgbClr val="44546A"/>
              </a:solidFill>
              <a:latin typeface="+mj-ea"/>
              <a:ea typeface="+mj-ea"/>
              <a:cs typeface="+mj-ea"/>
              <a:sym typeface="+mn-ea"/>
            </a:endParaRPr>
          </a:p>
        </p:txBody>
      </p:sp>
      <p:pic>
        <p:nvPicPr>
          <p:cNvPr id="2" name="图片 1"/>
          <p:cNvPicPr>
            <a:picLocks noChangeAspect="1"/>
          </p:cNvPicPr>
          <p:nvPr/>
        </p:nvPicPr>
        <p:blipFill>
          <a:blip r:embed="rId4"/>
          <a:srcRect t="7337"/>
          <a:stretch>
            <a:fillRect/>
          </a:stretch>
        </p:blipFill>
        <p:spPr>
          <a:xfrm>
            <a:off x="561975" y="3766820"/>
            <a:ext cx="5534025" cy="1089660"/>
          </a:xfrm>
          <a:prstGeom prst="rect">
            <a:avLst/>
          </a:prstGeom>
          <a:ln>
            <a:solidFill>
              <a:srgbClr val="44546A"/>
            </a:solidFill>
          </a:ln>
        </p:spPr>
      </p:pic>
      <p:pic>
        <p:nvPicPr>
          <p:cNvPr id="8" name="图片 7"/>
          <p:cNvPicPr>
            <a:picLocks noChangeAspect="1"/>
          </p:cNvPicPr>
          <p:nvPr/>
        </p:nvPicPr>
        <p:blipFill>
          <a:blip r:embed="rId5"/>
          <a:srcRect l="28431" t="16625" r="2529" b="1719"/>
          <a:stretch>
            <a:fillRect/>
          </a:stretch>
        </p:blipFill>
        <p:spPr>
          <a:xfrm>
            <a:off x="6397225" y="3766839"/>
            <a:ext cx="4588077" cy="1154712"/>
          </a:xfrm>
          <a:prstGeom prst="rect">
            <a:avLst/>
          </a:prstGeom>
          <a:ln>
            <a:solidFill>
              <a:srgbClr val="44546A"/>
            </a:solidFill>
          </a:ln>
        </p:spPr>
      </p:pic>
      <p:pic>
        <p:nvPicPr>
          <p:cNvPr id="9" name="图片 8"/>
          <p:cNvPicPr>
            <a:picLocks noChangeAspect="1"/>
          </p:cNvPicPr>
          <p:nvPr/>
        </p:nvPicPr>
        <p:blipFill>
          <a:blip r:embed="rId6"/>
          <a:stretch>
            <a:fillRect/>
          </a:stretch>
        </p:blipFill>
        <p:spPr>
          <a:xfrm>
            <a:off x="561949" y="5342886"/>
            <a:ext cx="5661051" cy="831219"/>
          </a:xfrm>
          <a:prstGeom prst="rect">
            <a:avLst/>
          </a:prstGeom>
          <a:ln>
            <a:solidFill>
              <a:srgbClr val="44546A"/>
            </a:solidFill>
          </a:ln>
        </p:spPr>
      </p:pic>
      <p:pic>
        <p:nvPicPr>
          <p:cNvPr id="10" name="图片 9"/>
          <p:cNvPicPr>
            <a:picLocks noChangeAspect="1"/>
          </p:cNvPicPr>
          <p:nvPr/>
        </p:nvPicPr>
        <p:blipFill>
          <a:blip r:embed="rId7"/>
          <a:srcRect l="29998" t="3229" r="43" b="1294"/>
          <a:stretch>
            <a:fillRect/>
          </a:stretch>
        </p:blipFill>
        <p:spPr>
          <a:xfrm>
            <a:off x="6397244" y="5056572"/>
            <a:ext cx="4588039" cy="1140608"/>
          </a:xfrm>
          <a:prstGeom prst="rect">
            <a:avLst/>
          </a:prstGeom>
          <a:ln>
            <a:solidFill>
              <a:srgbClr val="44546A"/>
            </a:solidFill>
          </a:ln>
        </p:spPr>
      </p:pic>
      <p:pic>
        <p:nvPicPr>
          <p:cNvPr id="3" name="图片 2" descr="疑问"/>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24962" y="572478"/>
            <a:ext cx="365167" cy="3651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animBg="1"/>
      <p:bldP spid="5" grpId="0" bldLvl="0" animBg="1"/>
      <p:bldP spid="15" grpId="2"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6985" y="-6985"/>
            <a:ext cx="12192000" cy="6858000"/>
          </a:xfrm>
          <a:prstGeom prst="rect">
            <a:avLst/>
          </a:prstGeom>
          <a:ln>
            <a:no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1203 </a:t>
            </a:r>
            <a:r>
              <a:rPr lang="zh-CN" altLang="en-US" sz="2400" b="1" dirty="0">
                <a:solidFill>
                  <a:schemeClr val="tx2"/>
                </a:solidFill>
                <a:latin typeface="+mj-ea"/>
                <a:ea typeface="+mj-ea"/>
                <a:cs typeface="+mj-ea"/>
                <a:sym typeface="+mn-ea"/>
              </a:rPr>
              <a:t>职业教育学校基本情况（一校一报告）</a:t>
            </a:r>
            <a:endParaRPr lang="zh-CN" altLang="en-US" sz="2400" b="1" dirty="0">
              <a:solidFill>
                <a:schemeClr val="tx2"/>
              </a:solidFill>
              <a:latin typeface="+mj-ea"/>
              <a:ea typeface="+mj-ea"/>
              <a:cs typeface="+mj-ea"/>
            </a:endParaRPr>
          </a:p>
        </p:txBody>
      </p:sp>
      <p:sp>
        <p:nvSpPr>
          <p:cNvPr id="15" name="矩形 14"/>
          <p:cNvSpPr/>
          <p:nvPr/>
        </p:nvSpPr>
        <p:spPr>
          <a:xfrm>
            <a:off x="661035" y="1317625"/>
            <a:ext cx="10996930" cy="987742"/>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ct val="0"/>
              </a:spcBef>
              <a:spcAft>
                <a:spcPts val="0"/>
              </a:spcAft>
            </a:pPr>
            <a:r>
              <a:rPr lang="zh-CN" altLang="en-US" b="1">
                <a:solidFill>
                  <a:srgbClr val="FF0000"/>
                </a:solidFill>
                <a:latin typeface="微软雅黑" panose="020B0503020204020204" charset="-122"/>
                <a:ea typeface="微软雅黑" panose="020B0503020204020204" charset="-122"/>
                <a:cs typeface="+mj-ea"/>
                <a:sym typeface="+mn-ea"/>
              </a:rPr>
              <a:t>关联数据不匹配</a:t>
            </a:r>
            <a:endParaRPr lang="zh-CN" altLang="en-US">
              <a:solidFill>
                <a:srgbClr val="FF0000"/>
              </a:solidFill>
              <a:latin typeface="微软雅黑" panose="020B0503020204020204" charset="-122"/>
              <a:ea typeface="微软雅黑" panose="020B0503020204020204" charset="-122"/>
              <a:cs typeface="+mj-ea"/>
              <a:sym typeface="+mn-ea"/>
            </a:endParaRPr>
          </a:p>
          <a:p>
            <a:pPr marL="285750" indent="-285750" algn="l">
              <a:lnSpc>
                <a:spcPct val="120000"/>
              </a:lnSpc>
              <a:spcBef>
                <a:spcPct val="0"/>
              </a:spcBef>
              <a:spcAft>
                <a:spcPts val="0"/>
              </a:spcAft>
              <a:buFont typeface="Arial" panose="020B0604020202020204" pitchFamily="34" charset="0"/>
              <a:buChar char="•"/>
            </a:pPr>
            <a:r>
              <a:rPr lang="zh-CN">
                <a:solidFill>
                  <a:srgbClr val="044AFA"/>
                </a:solidFill>
                <a:latin typeface="+mj-ea"/>
                <a:ea typeface="+mj-ea"/>
                <a:sym typeface="+mn-ea"/>
              </a:rPr>
              <a:t>XX职业中学：</a:t>
            </a:r>
            <a:r>
              <a:rPr lang="zh-CN">
                <a:solidFill>
                  <a:srgbClr val="44546A"/>
                </a:solidFill>
                <a:latin typeface="+mj-ea"/>
                <a:ea typeface="+mj-ea"/>
                <a:sym typeface="+mn-ea"/>
              </a:rPr>
              <a:t>学校</a:t>
            </a:r>
            <a:r>
              <a:rPr lang="zh-CN" b="1">
                <a:solidFill>
                  <a:srgbClr val="44546A"/>
                </a:solidFill>
                <a:latin typeface="+mj-ea"/>
                <a:ea typeface="+mj-ea"/>
                <a:sym typeface="+mn-ea"/>
              </a:rPr>
              <a:t>历史沿革</a:t>
            </a:r>
            <a:r>
              <a:rPr lang="zh-CN">
                <a:solidFill>
                  <a:srgbClr val="44546A"/>
                </a:solidFill>
                <a:latin typeface="+mj-ea"/>
                <a:ea typeface="+mj-ea"/>
                <a:sym typeface="+mn-ea"/>
              </a:rPr>
              <a:t>与后续统计报表数据不一致</a:t>
            </a:r>
            <a:endParaRPr lang="en-US" altLang="zh-CN">
              <a:solidFill>
                <a:srgbClr val="44546A"/>
              </a:solidFill>
              <a:latin typeface="+mj-ea"/>
              <a:ea typeface="+mj-ea"/>
              <a:cs typeface="+mj-ea"/>
              <a:sym typeface="+mn-ea"/>
            </a:endParaRPr>
          </a:p>
        </p:txBody>
      </p:sp>
      <p:grpSp>
        <p:nvGrpSpPr>
          <p:cNvPr id="13" name="组合 12"/>
          <p:cNvGrpSpPr/>
          <p:nvPr/>
        </p:nvGrpSpPr>
        <p:grpSpPr>
          <a:xfrm>
            <a:off x="1098113" y="2586355"/>
            <a:ext cx="9512300" cy="3780790"/>
            <a:chOff x="1476" y="7165"/>
            <a:chExt cx="14980" cy="5954"/>
          </a:xfrm>
        </p:grpSpPr>
        <p:pic>
          <p:nvPicPr>
            <p:cNvPr id="9" name="图片 8"/>
            <p:cNvPicPr>
              <a:picLocks noChangeAspect="1"/>
            </p:cNvPicPr>
            <p:nvPr/>
          </p:nvPicPr>
          <p:blipFill>
            <a:blip r:embed="rId4"/>
            <a:srcRect t="21857" r="28672" b="18117"/>
            <a:stretch>
              <a:fillRect/>
            </a:stretch>
          </p:blipFill>
          <p:spPr>
            <a:xfrm>
              <a:off x="9064" y="10325"/>
              <a:ext cx="7392" cy="2777"/>
            </a:xfrm>
            <a:prstGeom prst="rect">
              <a:avLst/>
            </a:prstGeom>
            <a:ln>
              <a:solidFill>
                <a:srgbClr val="44546A"/>
              </a:solidFill>
            </a:ln>
          </p:spPr>
        </p:pic>
        <p:pic>
          <p:nvPicPr>
            <p:cNvPr id="11" name="图片 10"/>
            <p:cNvPicPr>
              <a:picLocks noChangeAspect="1"/>
            </p:cNvPicPr>
            <p:nvPr/>
          </p:nvPicPr>
          <p:blipFill>
            <a:blip r:embed="rId5"/>
            <a:srcRect b="71799"/>
            <a:stretch>
              <a:fillRect/>
            </a:stretch>
          </p:blipFill>
          <p:spPr>
            <a:xfrm>
              <a:off x="3830" y="7165"/>
              <a:ext cx="10958" cy="2931"/>
            </a:xfrm>
            <a:prstGeom prst="rect">
              <a:avLst/>
            </a:prstGeom>
            <a:ln>
              <a:solidFill>
                <a:srgbClr val="44546A"/>
              </a:solidFill>
            </a:ln>
          </p:spPr>
        </p:pic>
        <p:pic>
          <p:nvPicPr>
            <p:cNvPr id="12" name="图片 11"/>
            <p:cNvPicPr>
              <a:picLocks noChangeAspect="1"/>
            </p:cNvPicPr>
            <p:nvPr/>
          </p:nvPicPr>
          <p:blipFill>
            <a:blip r:embed="rId6"/>
            <a:srcRect t="22468" r="43012" b="14013"/>
            <a:stretch>
              <a:fillRect/>
            </a:stretch>
          </p:blipFill>
          <p:spPr>
            <a:xfrm>
              <a:off x="1476" y="10325"/>
              <a:ext cx="7065" cy="2794"/>
            </a:xfrm>
            <a:prstGeom prst="rect">
              <a:avLst/>
            </a:prstGeom>
            <a:ln>
              <a:solidFill>
                <a:srgbClr val="44546A"/>
              </a:solidFill>
            </a:ln>
          </p:spPr>
        </p:pic>
      </p:grpSp>
      <p:pic>
        <p:nvPicPr>
          <p:cNvPr id="2" name="图片 1" descr="疑问"/>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24962" y="572478"/>
            <a:ext cx="365167" cy="3651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animBg="1"/>
      <p:bldP spid="15" grpId="2"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1102 基础教育</a:t>
            </a:r>
            <a:r>
              <a:rPr lang="zh-CN" altLang="en-US" sz="2400" b="1" dirty="0">
                <a:solidFill>
                  <a:schemeClr val="tx2"/>
                </a:solidFill>
                <a:latin typeface="+mj-ea"/>
                <a:ea typeface="+mj-ea"/>
                <a:cs typeface="+mj-ea"/>
                <a:sym typeface="+mn-ea"/>
              </a:rPr>
              <a:t>学校基本情况</a:t>
            </a:r>
            <a:r>
              <a:rPr lang="en-US" altLang="zh-CN"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（续）</a:t>
            </a:r>
            <a:endParaRPr lang="zh-CN" altLang="en-US" sz="2400" dirty="0">
              <a:solidFill>
                <a:schemeClr val="tx2"/>
              </a:solidFill>
              <a:latin typeface="+mj-lt"/>
              <a:ea typeface="+mj-ea"/>
            </a:endParaRPr>
          </a:p>
        </p:txBody>
      </p:sp>
      <p:pic>
        <p:nvPicPr>
          <p:cNvPr id="3" name="图片 2"/>
          <p:cNvPicPr>
            <a:picLocks noChangeAspect="1"/>
          </p:cNvPicPr>
          <p:nvPr/>
        </p:nvPicPr>
        <p:blipFill>
          <a:blip r:embed="rId4"/>
          <a:srcRect t="39750"/>
          <a:stretch>
            <a:fillRect/>
          </a:stretch>
        </p:blipFill>
        <p:spPr>
          <a:xfrm>
            <a:off x="302260" y="1471930"/>
            <a:ext cx="8450580" cy="4787265"/>
          </a:xfrm>
          <a:prstGeom prst="rect">
            <a:avLst/>
          </a:prstGeom>
        </p:spPr>
      </p:pic>
      <p:sp>
        <p:nvSpPr>
          <p:cNvPr id="7" name="线形标注 2(带边框和强调线) 6"/>
          <p:cNvSpPr/>
          <p:nvPr/>
        </p:nvSpPr>
        <p:spPr>
          <a:xfrm>
            <a:off x="5206365" y="2002155"/>
            <a:ext cx="6569075" cy="2473960"/>
          </a:xfrm>
          <a:prstGeom prst="accentBorderCallout2">
            <a:avLst>
              <a:gd name="adj1" fmla="val 18750"/>
              <a:gd name="adj2" fmla="val -8333"/>
              <a:gd name="adj3" fmla="val 18750"/>
              <a:gd name="adj4" fmla="val -16667"/>
              <a:gd name="adj5" fmla="val 106416"/>
              <a:gd name="adj6" fmla="val -47008"/>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fontAlgn="auto">
              <a:lnSpc>
                <a:spcPct val="120000"/>
              </a:lnSpc>
              <a:buFont typeface="Arial" panose="020B0604020202020204" pitchFamily="34" charset="0"/>
              <a:buChar char="•"/>
            </a:pPr>
            <a:r>
              <a:rPr lang="zh-CN" altLang="en-US" b="1">
                <a:solidFill>
                  <a:srgbClr val="044AFA"/>
                </a:solidFill>
                <a:latin typeface="+mj-ea"/>
                <a:ea typeface="+mj-ea"/>
              </a:rPr>
              <a:t>银龄教师：</a:t>
            </a:r>
            <a:r>
              <a:rPr lang="zh-CN" altLang="en-US">
                <a:solidFill>
                  <a:srgbClr val="44546A"/>
                </a:solidFill>
                <a:latin typeface="+mj-ea"/>
                <a:ea typeface="+mj-ea"/>
              </a:rPr>
              <a:t>各级各类学校聘请的，</a:t>
            </a:r>
            <a:r>
              <a:rPr lang="zh-CN" altLang="en-US">
                <a:solidFill>
                  <a:srgbClr val="44546A"/>
                </a:solidFill>
                <a:highlight>
                  <a:srgbClr val="FFFF00"/>
                </a:highlight>
                <a:latin typeface="+mj-ea"/>
                <a:ea typeface="+mj-ea"/>
              </a:rPr>
              <a:t>经各级教育行政部门银龄教师行动计划认定的，</a:t>
            </a:r>
            <a:r>
              <a:rPr lang="zh-CN" altLang="en-US">
                <a:solidFill>
                  <a:srgbClr val="44546A"/>
                </a:solidFill>
                <a:latin typeface="+mj-ea"/>
                <a:ea typeface="+mj-ea"/>
              </a:rPr>
              <a:t>非本单位达到法定退休年龄且办结退休手续的教师。分为具有</a:t>
            </a:r>
            <a:r>
              <a:rPr lang="zh-CN" altLang="en-US">
                <a:solidFill>
                  <a:srgbClr val="2A5CE3"/>
                </a:solidFill>
                <a:latin typeface="华文新魏" panose="02010800040101010101" charset="-122"/>
                <a:ea typeface="华文新魏" panose="02010800040101010101" charset="-122"/>
                <a:hlinkClick r:id="rId5"/>
              </a:rPr>
              <a:t>《中华人民共和国教师法》</a:t>
            </a:r>
            <a:r>
              <a:rPr lang="zh-CN" altLang="en-US">
                <a:solidFill>
                  <a:srgbClr val="2A5CE3"/>
                </a:solidFill>
                <a:latin typeface="华文新魏" panose="02010800040101010101" charset="-122"/>
                <a:ea typeface="华文新魏" panose="02010800040101010101" charset="-122"/>
                <a:hlinkClick r:id="rId6" action="ppaction://hlinkfile"/>
              </a:rPr>
              <a:t>《教师资格条例》</a:t>
            </a:r>
            <a:r>
              <a:rPr lang="zh-CN" altLang="en-US">
                <a:solidFill>
                  <a:srgbClr val="44546A"/>
                </a:solidFill>
                <a:latin typeface="+mj-ea"/>
                <a:ea typeface="+mj-ea"/>
              </a:rPr>
              <a:t>规定的教师资格证的教师和无教师资格证但具有副高级及以上专业技术职务的高技能人才且经过聘用单位认定同意的教师。此两类教师需从事教育教学、教学指导、科学研究、团队建设、学校管理等工作，聘期在一学期以上。</a:t>
            </a:r>
            <a:endParaRPr lang="zh-CN" altLang="en-US">
              <a:solidFill>
                <a:srgbClr val="44546A"/>
              </a:solidFill>
              <a:latin typeface="+mj-ea"/>
              <a:ea typeface="+mj-ea"/>
            </a:endParaRPr>
          </a:p>
        </p:txBody>
      </p:sp>
      <p:sp>
        <p:nvSpPr>
          <p:cNvPr id="10" name="圆角矩形 9"/>
          <p:cNvSpPr/>
          <p:nvPr/>
        </p:nvSpPr>
        <p:spPr>
          <a:xfrm>
            <a:off x="5206365" y="5399405"/>
            <a:ext cx="6569075" cy="42291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受援单位填报银龄教师数。</a:t>
            </a:r>
            <a:endParaRPr lang="zh-CN" altLang="en-US">
              <a:solidFill>
                <a:srgbClr val="44546A"/>
              </a:solidFill>
              <a:latin typeface="+mj-ea"/>
              <a:ea typeface="+mj-ea"/>
              <a:sym typeface="+mn-ea"/>
            </a:endParaRPr>
          </a:p>
        </p:txBody>
      </p:sp>
      <p:sp>
        <p:nvSpPr>
          <p:cNvPr id="14" name="矩形 13"/>
          <p:cNvSpPr/>
          <p:nvPr/>
        </p:nvSpPr>
        <p:spPr>
          <a:xfrm>
            <a:off x="381634" y="4792809"/>
            <a:ext cx="1769697" cy="36639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2" name="图片 1"/>
          <p:cNvPicPr>
            <a:picLocks noChangeAspect="1"/>
          </p:cNvPicPr>
          <p:nvPr/>
        </p:nvPicPr>
        <p:blipFill>
          <a:blip r:embed="rId7"/>
          <a:stretch>
            <a:fillRect/>
          </a:stretch>
        </p:blipFill>
        <p:spPr>
          <a:xfrm>
            <a:off x="5607685" y="524510"/>
            <a:ext cx="5896610" cy="6119495"/>
          </a:xfrm>
          <a:prstGeom prst="rect">
            <a:avLst/>
          </a:prstGeom>
          <a:ln>
            <a:solidFill>
              <a:srgbClr val="44546A"/>
            </a:solidFill>
          </a:ln>
        </p:spPr>
      </p:pic>
      <p:pic>
        <p:nvPicPr>
          <p:cNvPr id="5" name="图片 4"/>
          <p:cNvPicPr>
            <a:picLocks noChangeAspect="1"/>
          </p:cNvPicPr>
          <p:nvPr/>
        </p:nvPicPr>
        <p:blipFill>
          <a:blip r:embed="rId8"/>
          <a:stretch>
            <a:fillRect/>
          </a:stretch>
        </p:blipFill>
        <p:spPr>
          <a:xfrm>
            <a:off x="5600065" y="1069340"/>
            <a:ext cx="5904230" cy="4484370"/>
          </a:xfrm>
          <a:prstGeom prst="rect">
            <a:avLst/>
          </a:prstGeom>
          <a:ln>
            <a:solidFill>
              <a:srgbClr val="44546A"/>
            </a:solidFill>
          </a:ln>
        </p:spPr>
      </p:pic>
      <p:pic>
        <p:nvPicPr>
          <p:cNvPr id="6" name="图片 5"/>
          <p:cNvPicPr>
            <a:picLocks noChangeAspect="1"/>
          </p:cNvPicPr>
          <p:nvPr/>
        </p:nvPicPr>
        <p:blipFill>
          <a:blip r:embed="rId9"/>
          <a:stretch>
            <a:fillRect/>
          </a:stretch>
        </p:blipFill>
        <p:spPr>
          <a:xfrm>
            <a:off x="5614670" y="433070"/>
            <a:ext cx="5901055" cy="3171190"/>
          </a:xfrm>
          <a:prstGeom prst="rect">
            <a:avLst/>
          </a:prstGeom>
          <a:ln>
            <a:solidFill>
              <a:srgbClr val="44546A"/>
            </a:solidFill>
          </a:ln>
        </p:spPr>
      </p:pic>
      <p:pic>
        <p:nvPicPr>
          <p:cNvPr id="11" name="图片 10"/>
          <p:cNvPicPr>
            <a:picLocks noChangeAspect="1"/>
          </p:cNvPicPr>
          <p:nvPr/>
        </p:nvPicPr>
        <p:blipFill>
          <a:blip r:embed="rId10"/>
          <a:stretch>
            <a:fillRect/>
          </a:stretch>
        </p:blipFill>
        <p:spPr>
          <a:xfrm>
            <a:off x="5600065" y="3604260"/>
            <a:ext cx="5915660" cy="3253740"/>
          </a:xfrm>
          <a:prstGeom prst="rect">
            <a:avLst/>
          </a:prstGeom>
          <a:ln>
            <a:solidFill>
              <a:srgbClr val="44546A"/>
            </a:solidFill>
          </a:ln>
        </p:spPr>
      </p:pic>
      <p:sp>
        <p:nvSpPr>
          <p:cNvPr id="9" name="线形标注 2(带边框和强调线) 8"/>
          <p:cNvSpPr/>
          <p:nvPr/>
        </p:nvSpPr>
        <p:spPr>
          <a:xfrm>
            <a:off x="5206365" y="4641850"/>
            <a:ext cx="6569075" cy="591820"/>
          </a:xfrm>
          <a:prstGeom prst="accentBorderCallout2">
            <a:avLst>
              <a:gd name="adj1" fmla="val 18750"/>
              <a:gd name="adj2" fmla="val -8333"/>
              <a:gd name="adj3" fmla="val 18750"/>
              <a:gd name="adj4" fmla="val -16667"/>
              <a:gd name="adj5" fmla="val 61051"/>
              <a:gd name="adj6" fmla="val -4827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rgbClr val="044AFA"/>
                </a:solidFill>
                <a:highlight>
                  <a:srgbClr val="FFFF00"/>
                </a:highlight>
                <a:latin typeface="+mj-ea"/>
                <a:ea typeface="+mj-ea"/>
              </a:rPr>
              <a:t>教学岗银龄教师：</a:t>
            </a:r>
            <a:r>
              <a:rPr lang="zh-CN" altLang="en-US">
                <a:solidFill>
                  <a:srgbClr val="44546A"/>
                </a:solidFill>
                <a:latin typeface="+mj-ea"/>
                <a:ea typeface="+mj-ea"/>
              </a:rPr>
              <a:t>从事教学工作的银龄教师。</a:t>
            </a:r>
            <a:endParaRPr lang="zh-CN" altLang="en-US">
              <a:solidFill>
                <a:srgbClr val="44546A"/>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9" grpId="0" bldLvl="0" animBg="1"/>
      <p:bldP spid="9" grpId="1" animBg="1"/>
      <p:bldP spid="10" grpId="0" bldLvl="0" animBg="1"/>
      <p:bldP spid="10" grpId="1" animBg="1"/>
      <p:bldP spid="1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a:ln>
            <a:no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1102 基础教育</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endParaRPr>
          </a:p>
        </p:txBody>
      </p:sp>
      <p:sp>
        <p:nvSpPr>
          <p:cNvPr id="7" name="矩形 6"/>
          <p:cNvSpPr/>
          <p:nvPr/>
        </p:nvSpPr>
        <p:spPr>
          <a:xfrm>
            <a:off x="597535" y="1317625"/>
            <a:ext cx="10996295" cy="3207861"/>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buClrTx/>
              <a:buSzTx/>
              <a:buFontTx/>
            </a:pPr>
            <a:r>
              <a:rPr lang="zh-CN" altLang="en-US" b="1">
                <a:solidFill>
                  <a:srgbClr val="FF0000"/>
                </a:solidFill>
                <a:latin typeface="微软雅黑" panose="020B0503020204020204" charset="-122"/>
                <a:ea typeface="微软雅黑" panose="020B0503020204020204" charset="-122"/>
                <a:cs typeface="+mj-ea"/>
                <a:sym typeface="+mn-ea"/>
              </a:rPr>
              <a:t>数据变化较大</a:t>
            </a:r>
            <a:endParaRPr lang="zh-CN" altLang="en-US">
              <a:solidFill>
                <a:srgbClr val="FF0000"/>
              </a:solidFill>
              <a:latin typeface="微软雅黑" panose="020B0503020204020204" charset="-122"/>
              <a:ea typeface="微软雅黑" panose="020B0503020204020204" charset="-122"/>
              <a:cs typeface="+mj-ea"/>
              <a:sym typeface="+mn-ea"/>
            </a:endParaRPr>
          </a:p>
          <a:p>
            <a:pPr marL="285750" indent="-285750" algn="l" fontAlgn="auto">
              <a:lnSpc>
                <a:spcPct val="120000"/>
              </a:lnSpc>
              <a:spcBef>
                <a:spcPts val="0"/>
              </a:spcBef>
              <a:buFont typeface="Arial" panose="020B0604020202020204" pitchFamily="34" charset="0"/>
              <a:buChar char="•"/>
            </a:pPr>
            <a:r>
              <a:rPr lang="zh-CN" altLang="en-US">
                <a:solidFill>
                  <a:srgbClr val="044AFA"/>
                </a:solidFill>
                <a:latin typeface="+mj-ea"/>
                <a:ea typeface="+mj-ea"/>
                <a:sym typeface="+mn-ea"/>
              </a:rPr>
              <a:t>XX中学（高级中学）：</a:t>
            </a:r>
            <a:endParaRPr lang="zh-CN" altLang="en-US">
              <a:solidFill>
                <a:srgbClr val="044AFA"/>
              </a:solidFill>
              <a:latin typeface="+mj-ea"/>
              <a:ea typeface="+mj-ea"/>
              <a:sym typeface="+mn-ea"/>
            </a:endParaRPr>
          </a:p>
          <a:p>
            <a:pPr indent="0" algn="l" fontAlgn="auto">
              <a:lnSpc>
                <a:spcPct val="120000"/>
              </a:lnSpc>
              <a:spcBef>
                <a:spcPts val="0"/>
              </a:spcBef>
              <a:buFont typeface="Arial" panose="020B0604020202020204" pitchFamily="34" charset="0"/>
              <a:buNone/>
            </a:pPr>
            <a:r>
              <a:rPr>
                <a:solidFill>
                  <a:srgbClr val="44546A"/>
                </a:solidFill>
                <a:latin typeface="+mj-ea"/>
                <a:ea typeface="+mj-ea"/>
                <a:sym typeface="+mn-ea"/>
              </a:rPr>
              <a:t>2021、2023年有</a:t>
            </a:r>
            <a:r>
              <a:rPr b="1">
                <a:solidFill>
                  <a:srgbClr val="44546A"/>
                </a:solidFill>
                <a:latin typeface="+mj-ea"/>
                <a:ea typeface="+mj-ea"/>
                <a:sym typeface="+mn-ea"/>
              </a:rPr>
              <a:t>校医院</a:t>
            </a:r>
            <a:r>
              <a:rPr>
                <a:solidFill>
                  <a:srgbClr val="44546A"/>
                </a:solidFill>
                <a:latin typeface="+mj-ea"/>
                <a:ea typeface="+mj-ea"/>
                <a:sym typeface="+mn-ea"/>
              </a:rPr>
              <a:t>，2022年没有</a:t>
            </a:r>
            <a:endParaRPr>
              <a:solidFill>
                <a:srgbClr val="44546A"/>
              </a:solidFill>
              <a:latin typeface="+mj-ea"/>
              <a:ea typeface="+mj-ea"/>
              <a:sym typeface="+mn-ea"/>
            </a:endParaRPr>
          </a:p>
          <a:p>
            <a:pPr marL="285750" indent="-285750" algn="l" fontAlgn="auto">
              <a:lnSpc>
                <a:spcPct val="120000"/>
              </a:lnSpc>
              <a:spcBef>
                <a:spcPts val="0"/>
              </a:spcBef>
              <a:buFont typeface="Arial" panose="020B0604020202020204" pitchFamily="34" charset="0"/>
              <a:buChar char="•"/>
            </a:pPr>
            <a:r>
              <a:rPr lang="zh-CN" altLang="en-US">
                <a:solidFill>
                  <a:srgbClr val="044AFA"/>
                </a:solidFill>
                <a:latin typeface="+mj-ea"/>
                <a:ea typeface="+mj-ea"/>
                <a:sym typeface="+mn-ea"/>
              </a:rPr>
              <a:t>XX学校（十二年一贯制学校）：</a:t>
            </a:r>
            <a:endParaRPr lang="zh-CN" altLang="en-US">
              <a:solidFill>
                <a:srgbClr val="044AFA"/>
              </a:solidFill>
              <a:latin typeface="+mj-ea"/>
              <a:ea typeface="+mj-ea"/>
              <a:sym typeface="+mn-ea"/>
            </a:endParaRPr>
          </a:p>
          <a:p>
            <a:pPr indent="0" algn="l" fontAlgn="auto">
              <a:lnSpc>
                <a:spcPct val="120000"/>
              </a:lnSpc>
              <a:spcBef>
                <a:spcPts val="0"/>
              </a:spcBef>
              <a:buFont typeface="Arial" panose="020B0604020202020204" pitchFamily="34" charset="0"/>
              <a:buNone/>
            </a:pPr>
            <a:r>
              <a:rPr>
                <a:solidFill>
                  <a:srgbClr val="44546A"/>
                </a:solidFill>
                <a:latin typeface="+mj-ea"/>
                <a:ea typeface="+mj-ea"/>
                <a:sym typeface="+mn-ea"/>
              </a:rPr>
              <a:t>2022年</a:t>
            </a:r>
            <a:r>
              <a:rPr b="1">
                <a:solidFill>
                  <a:srgbClr val="44546A"/>
                </a:solidFill>
                <a:latin typeface="+mj-ea"/>
                <a:ea typeface="+mj-ea"/>
                <a:sym typeface="+mn-ea"/>
              </a:rPr>
              <a:t>专职校医</a:t>
            </a:r>
            <a:r>
              <a:rPr>
                <a:solidFill>
                  <a:srgbClr val="44546A"/>
                </a:solidFill>
                <a:latin typeface="+mj-ea"/>
                <a:ea typeface="+mj-ea"/>
                <a:sym typeface="+mn-ea"/>
              </a:rPr>
              <a:t>0人，</a:t>
            </a:r>
            <a:r>
              <a:rPr b="1">
                <a:solidFill>
                  <a:srgbClr val="44546A"/>
                </a:solidFill>
                <a:latin typeface="+mj-ea"/>
                <a:ea typeface="+mj-ea"/>
                <a:sym typeface="+mn-ea"/>
              </a:rPr>
              <a:t>专职保健人员</a:t>
            </a:r>
            <a:r>
              <a:rPr>
                <a:solidFill>
                  <a:srgbClr val="44546A"/>
                </a:solidFill>
                <a:latin typeface="+mj-ea"/>
                <a:ea typeface="+mj-ea"/>
                <a:sym typeface="+mn-ea"/>
              </a:rPr>
              <a:t>3人，2023年</a:t>
            </a:r>
            <a:r>
              <a:rPr lang="zh-CN">
                <a:solidFill>
                  <a:srgbClr val="44546A"/>
                </a:solidFill>
                <a:latin typeface="+mj-ea"/>
                <a:ea typeface="+mj-ea"/>
                <a:sym typeface="+mn-ea"/>
              </a:rPr>
              <a:t>分别为</a:t>
            </a:r>
            <a:r>
              <a:rPr lang="en-US" altLang="zh-CN">
                <a:solidFill>
                  <a:srgbClr val="44546A"/>
                </a:solidFill>
                <a:latin typeface="+mj-ea"/>
                <a:ea typeface="+mj-ea"/>
                <a:sym typeface="+mn-ea"/>
              </a:rPr>
              <a:t>4</a:t>
            </a:r>
            <a:r>
              <a:rPr lang="zh-CN" altLang="en-US">
                <a:solidFill>
                  <a:srgbClr val="44546A"/>
                </a:solidFill>
                <a:latin typeface="+mj-ea"/>
                <a:ea typeface="+mj-ea"/>
                <a:sym typeface="+mn-ea"/>
              </a:rPr>
              <a:t>人和</a:t>
            </a:r>
            <a:r>
              <a:rPr>
                <a:solidFill>
                  <a:srgbClr val="44546A"/>
                </a:solidFill>
                <a:latin typeface="+mj-ea"/>
                <a:ea typeface="+mj-ea"/>
                <a:sym typeface="+mn-ea"/>
              </a:rPr>
              <a:t>0人</a:t>
            </a:r>
            <a:r>
              <a:rPr lang="zh-CN">
                <a:solidFill>
                  <a:srgbClr val="44546A"/>
                </a:solidFill>
                <a:latin typeface="+mj-ea"/>
                <a:ea typeface="+mj-ea"/>
                <a:sym typeface="+mn-ea"/>
              </a:rPr>
              <a:t>；</a:t>
            </a:r>
            <a:endParaRPr lang="zh-CN">
              <a:solidFill>
                <a:srgbClr val="44546A"/>
              </a:solidFill>
              <a:latin typeface="+mj-ea"/>
              <a:ea typeface="+mj-ea"/>
              <a:sym typeface="+mn-ea"/>
            </a:endParaRPr>
          </a:p>
          <a:p>
            <a:pPr indent="0" algn="l" fontAlgn="auto">
              <a:lnSpc>
                <a:spcPct val="120000"/>
              </a:lnSpc>
              <a:spcBef>
                <a:spcPts val="0"/>
              </a:spcBef>
              <a:buFont typeface="Arial" panose="020B0604020202020204" pitchFamily="34" charset="0"/>
              <a:buNone/>
            </a:pPr>
            <a:r>
              <a:rPr lang="zh-CN">
                <a:solidFill>
                  <a:srgbClr val="44546A"/>
                </a:solidFill>
                <a:latin typeface="+mj-ea"/>
                <a:ea typeface="+mj-ea"/>
                <a:sym typeface="+mn-ea"/>
              </a:rPr>
              <a:t>2022年</a:t>
            </a:r>
            <a:r>
              <a:rPr lang="zh-CN" b="1">
                <a:solidFill>
                  <a:srgbClr val="44546A"/>
                </a:solidFill>
                <a:latin typeface="+mj-ea"/>
                <a:ea typeface="+mj-ea"/>
                <a:sym typeface="+mn-ea"/>
              </a:rPr>
              <a:t>县级及以上骨干教师</a:t>
            </a:r>
            <a:r>
              <a:rPr lang="zh-CN">
                <a:solidFill>
                  <a:srgbClr val="44546A"/>
                </a:solidFill>
                <a:latin typeface="+mj-ea"/>
                <a:ea typeface="+mj-ea"/>
                <a:sym typeface="+mn-ea"/>
              </a:rPr>
              <a:t>0人，2023年60人</a:t>
            </a:r>
            <a:endParaRPr lang="zh-CN">
              <a:solidFill>
                <a:srgbClr val="44546A"/>
              </a:solidFill>
              <a:latin typeface="+mj-ea"/>
              <a:ea typeface="+mj-ea"/>
              <a:sym typeface="+mn-ea"/>
            </a:endParaRPr>
          </a:p>
          <a:p>
            <a:pPr marL="285750" indent="-285750" algn="l" fontAlgn="auto">
              <a:lnSpc>
                <a:spcPct val="120000"/>
              </a:lnSpc>
              <a:spcBef>
                <a:spcPts val="0"/>
              </a:spcBef>
              <a:buFont typeface="Arial" panose="020B0604020202020204" pitchFamily="34" charset="0"/>
              <a:buChar char="•"/>
            </a:pPr>
            <a:r>
              <a:rPr lang="zh-CN" altLang="en-US">
                <a:solidFill>
                  <a:srgbClr val="044AFA"/>
                </a:solidFill>
                <a:latin typeface="+mj-ea"/>
                <a:ea typeface="+mj-ea"/>
                <a:sym typeface="+mn-ea"/>
              </a:rPr>
              <a:t>XX外国语学校（完全中学）：</a:t>
            </a:r>
            <a:endParaRPr lang="zh-CN" altLang="en-US">
              <a:solidFill>
                <a:srgbClr val="044AFA"/>
              </a:solidFill>
              <a:latin typeface="+mj-ea"/>
              <a:ea typeface="+mj-ea"/>
              <a:sym typeface="+mn-ea"/>
            </a:endParaRPr>
          </a:p>
          <a:p>
            <a:pPr indent="0" algn="l" fontAlgn="auto">
              <a:lnSpc>
                <a:spcPct val="120000"/>
              </a:lnSpc>
              <a:spcBef>
                <a:spcPts val="0"/>
              </a:spcBef>
              <a:buFont typeface="Arial" panose="020B0604020202020204" pitchFamily="34" charset="0"/>
              <a:buNone/>
            </a:pPr>
            <a:r>
              <a:rPr b="1">
                <a:solidFill>
                  <a:srgbClr val="44546A"/>
                </a:solidFill>
                <a:latin typeface="+mj-ea"/>
                <a:ea typeface="+mj-ea"/>
                <a:sym typeface="+mn-ea"/>
              </a:rPr>
              <a:t>安全保卫人员</a:t>
            </a:r>
            <a:r>
              <a:rPr>
                <a:solidFill>
                  <a:srgbClr val="44546A"/>
                </a:solidFill>
                <a:latin typeface="+mj-ea"/>
                <a:ea typeface="+mj-ea"/>
                <a:sym typeface="+mn-ea"/>
              </a:rPr>
              <a:t>2021年12人、2022年12人、2023年6人</a:t>
            </a:r>
            <a:endParaRPr lang="en-US" altLang="zh-CN">
              <a:solidFill>
                <a:srgbClr val="44546A"/>
              </a:solidFill>
              <a:latin typeface="+mj-ea"/>
              <a:ea typeface="+mj-ea"/>
              <a:cs typeface="+mj-ea"/>
              <a:sym typeface="+mn-ea"/>
            </a:endParaRPr>
          </a:p>
        </p:txBody>
      </p:sp>
      <p:pic>
        <p:nvPicPr>
          <p:cNvPr id="2" name="图片 1" descr="疑问"/>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24962" y="572478"/>
            <a:ext cx="365167" cy="3651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1203 </a:t>
            </a:r>
            <a:r>
              <a:rPr lang="zh-CN" altLang="en-US" sz="2400" b="1" dirty="0">
                <a:solidFill>
                  <a:schemeClr val="tx2"/>
                </a:solidFill>
                <a:latin typeface="+mj-ea"/>
                <a:ea typeface="+mj-ea"/>
                <a:cs typeface="+mj-ea"/>
              </a:rPr>
              <a:t>职业教育学校基本情况</a:t>
            </a:r>
            <a:endParaRPr lang="zh-CN" altLang="en-US" sz="2400" b="1" dirty="0">
              <a:solidFill>
                <a:schemeClr val="tx2"/>
              </a:solidFill>
              <a:latin typeface="+mj-ea"/>
              <a:ea typeface="+mj-ea"/>
              <a:cs typeface="+mj-ea"/>
            </a:endParaRPr>
          </a:p>
        </p:txBody>
      </p:sp>
      <p:pic>
        <p:nvPicPr>
          <p:cNvPr id="3" name="图片 2"/>
          <p:cNvPicPr>
            <a:picLocks noChangeAspect="1"/>
          </p:cNvPicPr>
          <p:nvPr/>
        </p:nvPicPr>
        <p:blipFill>
          <a:blip r:embed="rId4"/>
          <a:srcRect t="24415"/>
          <a:stretch>
            <a:fillRect/>
          </a:stretch>
        </p:blipFill>
        <p:spPr>
          <a:xfrm>
            <a:off x="656590" y="1256030"/>
            <a:ext cx="5264150" cy="5271135"/>
          </a:xfrm>
          <a:prstGeom prst="rect">
            <a:avLst/>
          </a:prstGeom>
          <a:ln>
            <a:solidFill>
              <a:srgbClr val="44546A"/>
            </a:solidFill>
          </a:ln>
          <a:effectLst>
            <a:outerShdw blurRad="50800" dist="38100" dir="2700000" algn="tl" rotWithShape="0">
              <a:prstClr val="black">
                <a:alpha val="40000"/>
              </a:prstClr>
            </a:outerShdw>
          </a:effectLst>
        </p:spPr>
      </p:pic>
      <p:sp>
        <p:nvSpPr>
          <p:cNvPr id="9" name="线形标注 2(带边框和强调线) 8"/>
          <p:cNvSpPr/>
          <p:nvPr/>
        </p:nvSpPr>
        <p:spPr>
          <a:xfrm>
            <a:off x="4657090" y="1238250"/>
            <a:ext cx="6834505" cy="788670"/>
          </a:xfrm>
          <a:prstGeom prst="accentBorderCallout2">
            <a:avLst>
              <a:gd name="adj1" fmla="val 18750"/>
              <a:gd name="adj2" fmla="val -8333"/>
              <a:gd name="adj3" fmla="val 18750"/>
              <a:gd name="adj4" fmla="val -16667"/>
              <a:gd name="adj5" fmla="val 19484"/>
              <a:gd name="adj6" fmla="val -3803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chemeClr val="accent1"/>
                </a:solidFill>
                <a:latin typeface="+mj-ea"/>
                <a:ea typeface="+mj-ea"/>
              </a:rPr>
              <a:t>校外实习实训场所：</a:t>
            </a:r>
            <a:r>
              <a:rPr lang="zh-CN" altLang="en-US">
                <a:solidFill>
                  <a:srgbClr val="44546A"/>
                </a:solidFill>
                <a:latin typeface="+mj-ea"/>
                <a:ea typeface="+mj-ea"/>
              </a:rPr>
              <a:t>在学校外，校企</a:t>
            </a:r>
            <a:r>
              <a:rPr lang="zh-CN" altLang="en-US" u="sng">
                <a:solidFill>
                  <a:srgbClr val="44546A"/>
                </a:solidFill>
                <a:latin typeface="+mj-ea"/>
                <a:ea typeface="+mj-ea"/>
              </a:rPr>
              <a:t>签订合作协议</a:t>
            </a:r>
            <a:r>
              <a:rPr lang="zh-CN" altLang="en-US">
                <a:solidFill>
                  <a:srgbClr val="44546A"/>
                </a:solidFill>
                <a:latin typeface="+mj-ea"/>
                <a:ea typeface="+mj-ea"/>
              </a:rPr>
              <a:t>的为在校生开展实习实训教学活动的场所</a:t>
            </a:r>
            <a:endParaRPr lang="zh-CN" altLang="en-US">
              <a:solidFill>
                <a:srgbClr val="44546A"/>
              </a:solidFill>
              <a:latin typeface="+mj-ea"/>
              <a:ea typeface="+mj-ea"/>
            </a:endParaRPr>
          </a:p>
        </p:txBody>
      </p:sp>
      <p:sp>
        <p:nvSpPr>
          <p:cNvPr id="10" name="线形标注 2(带边框和强调线) 9"/>
          <p:cNvSpPr/>
          <p:nvPr/>
        </p:nvSpPr>
        <p:spPr>
          <a:xfrm>
            <a:off x="4657090" y="1669415"/>
            <a:ext cx="6834505" cy="713740"/>
          </a:xfrm>
          <a:prstGeom prst="accentBorderCallout2">
            <a:avLst>
              <a:gd name="adj1" fmla="val 18750"/>
              <a:gd name="adj2" fmla="val -8333"/>
              <a:gd name="adj3" fmla="val 18750"/>
              <a:gd name="adj4" fmla="val -16667"/>
              <a:gd name="adj5" fmla="val -5782"/>
              <a:gd name="adj6" fmla="val -3777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algn="l">
              <a:buNone/>
            </a:pPr>
            <a:r>
              <a:rPr lang="zh-CN" altLang="en-US" b="1">
                <a:solidFill>
                  <a:schemeClr val="accent1"/>
                </a:solidFill>
                <a:latin typeface="+mj-ea"/>
                <a:ea typeface="+mj-ea"/>
              </a:rPr>
              <a:t>应届毕业生就业人数：</a:t>
            </a:r>
            <a:r>
              <a:rPr lang="zh-CN" altLang="en-US">
                <a:solidFill>
                  <a:srgbClr val="44546A"/>
                </a:solidFill>
                <a:latin typeface="+mj-ea"/>
                <a:ea typeface="+mj-ea"/>
              </a:rPr>
              <a:t>截至统计时点（9月1日）取得三方协议的应届毕业生人数。</a:t>
            </a:r>
            <a:r>
              <a:rPr lang="zh-CN" altLang="en-US" u="sng">
                <a:solidFill>
                  <a:srgbClr val="44546A"/>
                </a:solidFill>
                <a:latin typeface="+mj-ea"/>
                <a:ea typeface="+mj-ea"/>
              </a:rPr>
              <a:t>不含灵活就业人数</a:t>
            </a:r>
            <a:endParaRPr lang="zh-CN" altLang="en-US" u="sng">
              <a:solidFill>
                <a:srgbClr val="44546A"/>
              </a:solidFill>
              <a:latin typeface="+mj-ea"/>
              <a:ea typeface="+mj-ea"/>
            </a:endParaRPr>
          </a:p>
        </p:txBody>
      </p:sp>
      <p:grpSp>
        <p:nvGrpSpPr>
          <p:cNvPr id="7" name="组合 6"/>
          <p:cNvGrpSpPr/>
          <p:nvPr/>
        </p:nvGrpSpPr>
        <p:grpSpPr>
          <a:xfrm>
            <a:off x="4657090" y="4620895"/>
            <a:ext cx="6834505" cy="560070"/>
            <a:chOff x="9164" y="9313"/>
            <a:chExt cx="10763" cy="882"/>
          </a:xfrm>
        </p:grpSpPr>
        <p:sp>
          <p:nvSpPr>
            <p:cNvPr id="2" name="圆角矩形 1"/>
            <p:cNvSpPr/>
            <p:nvPr/>
          </p:nvSpPr>
          <p:spPr>
            <a:xfrm>
              <a:off x="10240" y="9313"/>
              <a:ext cx="9687" cy="863"/>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在校生中住宿生是否包括学籍不在本校的联培</a:t>
              </a:r>
              <a:r>
                <a:rPr lang="zh-CN" altLang="en-US">
                  <a:solidFill>
                    <a:srgbClr val="44546A"/>
                  </a:solidFill>
                  <a:latin typeface="+mj-ea"/>
                  <a:ea typeface="+mj-ea"/>
                  <a:sym typeface="+mn-ea"/>
                </a:rPr>
                <a:t>研究生？</a:t>
              </a:r>
              <a:endParaRPr lang="zh-CN" altLang="en-US">
                <a:solidFill>
                  <a:srgbClr val="44546A"/>
                </a:solidFill>
                <a:latin typeface="+mj-ea"/>
                <a:ea typeface="+mj-ea"/>
                <a:sym typeface="+mn-ea"/>
              </a:endParaRPr>
            </a:p>
          </p:txBody>
        </p:sp>
        <p:pic>
          <p:nvPicPr>
            <p:cNvPr id="6" name="图片 5" descr="问号"/>
            <p:cNvPicPr>
              <a:picLocks noChangeAspect="1"/>
            </p:cNvPicPr>
            <p:nvPr/>
          </p:nvPicPr>
          <p:blipFill>
            <a:blip r:embed="rId5"/>
            <a:stretch>
              <a:fillRect/>
            </a:stretch>
          </p:blipFill>
          <p:spPr>
            <a:xfrm>
              <a:off x="9164" y="9452"/>
              <a:ext cx="685" cy="743"/>
            </a:xfrm>
            <a:prstGeom prst="rect">
              <a:avLst/>
            </a:prstGeom>
          </p:spPr>
        </p:pic>
      </p:grpSp>
      <p:sp>
        <p:nvSpPr>
          <p:cNvPr id="12" name="线形标注 2(带边框和强调线) 11"/>
          <p:cNvSpPr/>
          <p:nvPr/>
        </p:nvSpPr>
        <p:spPr>
          <a:xfrm>
            <a:off x="4657090" y="2026920"/>
            <a:ext cx="6834505" cy="713740"/>
          </a:xfrm>
          <a:prstGeom prst="accentBorderCallout2">
            <a:avLst>
              <a:gd name="adj1" fmla="val 18750"/>
              <a:gd name="adj2" fmla="val -8333"/>
              <a:gd name="adj3" fmla="val 18750"/>
              <a:gd name="adj4" fmla="val -16667"/>
              <a:gd name="adj5" fmla="val 80427"/>
              <a:gd name="adj6" fmla="val -3714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algn="l">
              <a:buNone/>
            </a:pPr>
            <a:r>
              <a:rPr lang="zh-CN" altLang="en-US" b="1">
                <a:solidFill>
                  <a:schemeClr val="accent1"/>
                </a:solidFill>
                <a:latin typeface="+mj-ea"/>
                <a:ea typeface="+mj-ea"/>
              </a:rPr>
              <a:t>应届毕业生升学人数：</a:t>
            </a:r>
            <a:r>
              <a:rPr lang="zh-CN" altLang="en-US">
                <a:solidFill>
                  <a:srgbClr val="44546A"/>
                </a:solidFill>
                <a:latin typeface="+mj-ea"/>
                <a:ea typeface="+mj-ea"/>
              </a:rPr>
              <a:t>截至统计时点（9月1日）取得上一级学校（含国外高校、成人高校）录取通知书的应届毕业生人数。</a:t>
            </a:r>
            <a:endParaRPr lang="zh-CN" altLang="en-US">
              <a:solidFill>
                <a:srgbClr val="44546A"/>
              </a:solidFill>
              <a:latin typeface="+mj-ea"/>
              <a:ea typeface="+mj-ea"/>
            </a:endParaRPr>
          </a:p>
        </p:txBody>
      </p:sp>
      <p:sp>
        <p:nvSpPr>
          <p:cNvPr id="5" name="线形标注 2(带边框和强调线) 4"/>
          <p:cNvSpPr/>
          <p:nvPr/>
        </p:nvSpPr>
        <p:spPr>
          <a:xfrm>
            <a:off x="4657090" y="2406015"/>
            <a:ext cx="6834505" cy="690880"/>
          </a:xfrm>
          <a:prstGeom prst="accentBorderCallout2">
            <a:avLst>
              <a:gd name="adj1" fmla="val 18750"/>
              <a:gd name="adj2" fmla="val -8333"/>
              <a:gd name="adj3" fmla="val 18750"/>
              <a:gd name="adj4" fmla="val -16667"/>
              <a:gd name="adj5" fmla="val 179319"/>
              <a:gd name="adj6" fmla="val -3680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chemeClr val="accent1"/>
                </a:solidFill>
                <a:latin typeface="+mj-ea"/>
                <a:ea typeface="+mj-ea"/>
              </a:rPr>
              <a:t>专业数：</a:t>
            </a:r>
            <a:r>
              <a:rPr lang="zh-CN" altLang="en-US">
                <a:solidFill>
                  <a:srgbClr val="44546A"/>
                </a:solidFill>
                <a:latin typeface="+mj-ea"/>
                <a:ea typeface="+mj-ea"/>
              </a:rPr>
              <a:t>经省级以上教育行政部门</a:t>
            </a:r>
            <a:r>
              <a:rPr lang="zh-CN" altLang="en-US" u="sng">
                <a:solidFill>
                  <a:srgbClr val="44546A"/>
                </a:solidFill>
                <a:latin typeface="+mj-ea"/>
                <a:ea typeface="+mj-ea"/>
              </a:rPr>
              <a:t>审批和备案的专业数</a:t>
            </a:r>
            <a:r>
              <a:rPr lang="zh-CN" altLang="en-US">
                <a:solidFill>
                  <a:srgbClr val="44546A"/>
                </a:solidFill>
                <a:latin typeface="+mj-ea"/>
                <a:ea typeface="+mj-ea"/>
              </a:rPr>
              <a:t>，不包括成人、网络教育的专业数</a:t>
            </a:r>
            <a:endParaRPr lang="zh-CN" altLang="en-US">
              <a:solidFill>
                <a:srgbClr val="44546A"/>
              </a:solidFill>
              <a:latin typeface="+mj-ea"/>
              <a:ea typeface="+mj-ea"/>
            </a:endParaRPr>
          </a:p>
        </p:txBody>
      </p:sp>
      <p:sp>
        <p:nvSpPr>
          <p:cNvPr id="8" name="线形标注 2(带边框和强调线) 7"/>
          <p:cNvSpPr/>
          <p:nvPr/>
        </p:nvSpPr>
        <p:spPr>
          <a:xfrm>
            <a:off x="4657090" y="2740660"/>
            <a:ext cx="6834505" cy="736600"/>
          </a:xfrm>
          <a:prstGeom prst="accentBorderCallout2">
            <a:avLst>
              <a:gd name="adj1" fmla="val 18750"/>
              <a:gd name="adj2" fmla="val -8333"/>
              <a:gd name="adj3" fmla="val 18750"/>
              <a:gd name="adj4" fmla="val -16667"/>
              <a:gd name="adj5" fmla="val 264482"/>
              <a:gd name="adj6" fmla="val -3576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chemeClr val="accent1"/>
                </a:solidFill>
                <a:latin typeface="+mj-ea"/>
                <a:ea typeface="+mj-ea"/>
              </a:rPr>
              <a:t>高水平高职专业：</a:t>
            </a:r>
            <a:r>
              <a:rPr lang="zh-CN" altLang="en-US">
                <a:solidFill>
                  <a:srgbClr val="44546A"/>
                </a:solidFill>
                <a:latin typeface="+mj-ea"/>
                <a:ea typeface="+mj-ea"/>
              </a:rPr>
              <a:t>经省级以上教育行政部门认定的高水平高职专业的数量。</a:t>
            </a:r>
            <a:endParaRPr lang="zh-CN" altLang="en-US">
              <a:solidFill>
                <a:srgbClr val="44546A"/>
              </a:solidFill>
              <a:latin typeface="+mj-ea"/>
              <a:ea typeface="+mj-ea"/>
            </a:endParaRPr>
          </a:p>
        </p:txBody>
      </p:sp>
      <p:sp>
        <p:nvSpPr>
          <p:cNvPr id="13" name="线形标注 2(带边框和强调线) 12"/>
          <p:cNvSpPr/>
          <p:nvPr/>
        </p:nvSpPr>
        <p:spPr>
          <a:xfrm>
            <a:off x="4657090" y="3098165"/>
            <a:ext cx="6834505" cy="736600"/>
          </a:xfrm>
          <a:prstGeom prst="accentBorderCallout2">
            <a:avLst>
              <a:gd name="adj1" fmla="val 18750"/>
              <a:gd name="adj2" fmla="val -8333"/>
              <a:gd name="adj3" fmla="val 18750"/>
              <a:gd name="adj4" fmla="val -16667"/>
              <a:gd name="adj5" fmla="val 279741"/>
              <a:gd name="adj6" fmla="val -35250"/>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chemeClr val="accent1"/>
                </a:solidFill>
                <a:latin typeface="+mj-ea"/>
                <a:ea typeface="+mj-ea"/>
              </a:rPr>
              <a:t>在校生中住宿生：</a:t>
            </a:r>
            <a:r>
              <a:rPr lang="zh-CN" altLang="en-US">
                <a:solidFill>
                  <a:srgbClr val="44546A"/>
                </a:solidFill>
                <a:latin typeface="+mj-ea"/>
                <a:ea typeface="+mj-ea"/>
              </a:rPr>
              <a:t>在学校（办学点）统一管理的学生宿舍（公寓）里住宿的学生。</a:t>
            </a:r>
            <a:endParaRPr lang="zh-CN" altLang="en-US">
              <a:solidFill>
                <a:srgbClr val="44546A"/>
              </a:solidFill>
              <a:latin typeface="+mj-ea"/>
              <a:ea typeface="+mj-ea"/>
            </a:endParaRPr>
          </a:p>
        </p:txBody>
      </p:sp>
      <p:sp>
        <p:nvSpPr>
          <p:cNvPr id="11" name="线形标注 2(带边框和强调线) 10"/>
          <p:cNvSpPr/>
          <p:nvPr/>
        </p:nvSpPr>
        <p:spPr>
          <a:xfrm>
            <a:off x="4657057" y="3477298"/>
            <a:ext cx="6834505" cy="1029970"/>
          </a:xfrm>
          <a:prstGeom prst="accentBorderCallout2">
            <a:avLst>
              <a:gd name="adj1" fmla="val 18750"/>
              <a:gd name="adj2" fmla="val -8333"/>
              <a:gd name="adj3" fmla="val 18750"/>
              <a:gd name="adj4" fmla="val -16667"/>
              <a:gd name="adj5" fmla="val 258076"/>
              <a:gd name="adj6" fmla="val -36263"/>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Font typeface="Arial" panose="020B0604020202020204" pitchFamily="34" charset="0"/>
              <a:buChar char="•"/>
            </a:pPr>
            <a:r>
              <a:rPr lang="zh-CN" altLang="en-US" b="1">
                <a:solidFill>
                  <a:schemeClr val="accent1"/>
                </a:solidFill>
                <a:latin typeface="+mj-ea"/>
                <a:ea typeface="+mj-ea"/>
              </a:rPr>
              <a:t>实有床位数：</a:t>
            </a:r>
            <a:r>
              <a:rPr lang="zh-CN" altLang="en-US">
                <a:solidFill>
                  <a:srgbClr val="44546A"/>
                </a:solidFill>
                <a:latin typeface="+mj-ea"/>
                <a:ea typeface="+mj-ea"/>
              </a:rPr>
              <a:t>截至统计时点（9月1日），学校实际拥有的可提供给在校生住宿的床位数。包括</a:t>
            </a:r>
            <a:r>
              <a:rPr lang="zh-CN" altLang="en-US" u="sng">
                <a:solidFill>
                  <a:srgbClr val="44546A"/>
                </a:solidFill>
                <a:latin typeface="+mj-ea"/>
                <a:ea typeface="+mj-ea"/>
              </a:rPr>
              <a:t>学校产权</a:t>
            </a:r>
            <a:r>
              <a:rPr lang="zh-CN" altLang="en-US">
                <a:solidFill>
                  <a:srgbClr val="44546A"/>
                </a:solidFill>
                <a:latin typeface="+mj-ea"/>
                <a:ea typeface="+mj-ea"/>
              </a:rPr>
              <a:t>的和学校在校外</a:t>
            </a:r>
            <a:r>
              <a:rPr lang="zh-CN" altLang="en-US" u="sng">
                <a:solidFill>
                  <a:srgbClr val="44546A"/>
                </a:solidFill>
                <a:latin typeface="+mj-ea"/>
                <a:ea typeface="+mj-ea"/>
              </a:rPr>
              <a:t>统一租用的非学校产权</a:t>
            </a:r>
            <a:r>
              <a:rPr lang="zh-CN" altLang="en-US">
                <a:solidFill>
                  <a:srgbClr val="44546A"/>
                </a:solidFill>
                <a:latin typeface="+mj-ea"/>
                <a:ea typeface="+mj-ea"/>
              </a:rPr>
              <a:t>的床位数</a:t>
            </a:r>
            <a:endParaRPr lang="zh-CN" altLang="en-US">
              <a:solidFill>
                <a:srgbClr val="44546A"/>
              </a:solidFill>
              <a:latin typeface="+mj-ea"/>
              <a:ea typeface="+mj-ea"/>
            </a:endParaRPr>
          </a:p>
        </p:txBody>
      </p:sp>
      <p:sp>
        <p:nvSpPr>
          <p:cNvPr id="14" name="矩形 13"/>
          <p:cNvSpPr/>
          <p:nvPr/>
        </p:nvSpPr>
        <p:spPr>
          <a:xfrm>
            <a:off x="3107690" y="6022340"/>
            <a:ext cx="563880" cy="36639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文本框 14"/>
          <p:cNvSpPr txBox="1"/>
          <p:nvPr/>
        </p:nvSpPr>
        <p:spPr>
          <a:xfrm>
            <a:off x="4657057" y="3088671"/>
            <a:ext cx="6834426" cy="755650"/>
          </a:xfrm>
          <a:prstGeom prst="rect">
            <a:avLst/>
          </a:prstGeom>
          <a:solidFill>
            <a:srgbClr val="FFFFFF">
              <a:alpha val="100000"/>
            </a:srgbClr>
          </a:solidFill>
          <a:ln>
            <a:solidFill>
              <a:srgbClr val="44546A"/>
            </a:solidFill>
          </a:ln>
        </p:spPr>
        <p:txBody>
          <a:bodyPr wrap="square" rtlCol="0" anchor="t">
            <a:noAutofit/>
          </a:bodyPr>
          <a:p>
            <a:pPr marL="285750" indent="-285750" algn="l">
              <a:lnSpc>
                <a:spcPct val="120000"/>
              </a:lnSpc>
              <a:spcAft>
                <a:spcPts val="0"/>
              </a:spcAft>
              <a:buFont typeface="Arial" panose="020B0604020202020204" pitchFamily="34" charset="0"/>
              <a:buChar char="•"/>
            </a:pPr>
            <a:r>
              <a:rPr lang="en-US" altLang="zh-CN">
                <a:solidFill>
                  <a:srgbClr val="044AFA"/>
                </a:solidFill>
                <a:latin typeface="+mj-ea"/>
                <a:ea typeface="+mj-ea"/>
                <a:sym typeface="+mn-ea"/>
              </a:rPr>
              <a:t>*</a:t>
            </a:r>
            <a:r>
              <a:rPr lang="zh-CN" altLang="en-US">
                <a:solidFill>
                  <a:srgbClr val="044AFA"/>
                </a:solidFill>
                <a:latin typeface="+mj-ea"/>
                <a:ea typeface="+mj-ea"/>
                <a:sym typeface="+mn-ea"/>
              </a:rPr>
              <a:t>XX职业学校（高职）</a:t>
            </a:r>
            <a:r>
              <a:rPr lang="zh-CN" altLang="en-US">
                <a:solidFill>
                  <a:srgbClr val="044AFA"/>
                </a:solidFill>
                <a:latin typeface="+mj-ea"/>
                <a:ea typeface="+mj-ea"/>
                <a:sym typeface="+mn-ea"/>
              </a:rPr>
              <a:t>：</a:t>
            </a:r>
            <a:r>
              <a:rPr lang="en-US" altLang="zh-CN" b="1">
                <a:solidFill>
                  <a:srgbClr val="44546A"/>
                </a:solidFill>
                <a:latin typeface="+mj-ea"/>
                <a:ea typeface="+mj-ea"/>
                <a:cs typeface="+mj-ea"/>
                <a:sym typeface="+mn-ea"/>
              </a:rPr>
              <a:t>专业</a:t>
            </a:r>
            <a:r>
              <a:rPr lang="zh-CN" altLang="en-US" b="1">
                <a:solidFill>
                  <a:srgbClr val="44546A"/>
                </a:solidFill>
                <a:latin typeface="+mj-ea"/>
                <a:ea typeface="+mj-ea"/>
                <a:cs typeface="+mj-ea"/>
                <a:sym typeface="+mn-ea"/>
              </a:rPr>
              <a:t>数</a:t>
            </a:r>
            <a:r>
              <a:rPr lang="zh-CN" altLang="en-US">
                <a:solidFill>
                  <a:srgbClr val="44546A"/>
                </a:solidFill>
                <a:latin typeface="+mj-ea"/>
                <a:ea typeface="+mj-ea"/>
                <a:cs typeface="+mj-ea"/>
                <a:sym typeface="+mn-ea"/>
              </a:rPr>
              <a:t>为</a:t>
            </a:r>
            <a:r>
              <a:rPr lang="en-US" altLang="zh-CN">
                <a:solidFill>
                  <a:srgbClr val="44546A"/>
                </a:solidFill>
                <a:latin typeface="+mj-ea"/>
                <a:ea typeface="+mj-ea"/>
                <a:cs typeface="+mj-ea"/>
                <a:sym typeface="+mn-ea"/>
              </a:rPr>
              <a:t>7，</a:t>
            </a:r>
            <a:r>
              <a:rPr lang="zh-CN" altLang="en-US" b="1">
                <a:solidFill>
                  <a:srgbClr val="44546A"/>
                </a:solidFill>
                <a:latin typeface="+mj-ea"/>
                <a:ea typeface="+mj-ea"/>
                <a:cs typeface="+mj-ea"/>
                <a:sym typeface="+mn-ea"/>
              </a:rPr>
              <a:t>分专业学生表</a:t>
            </a:r>
            <a:r>
              <a:rPr lang="en-US" altLang="zh-CN">
                <a:solidFill>
                  <a:srgbClr val="44546A"/>
                </a:solidFill>
                <a:latin typeface="+mj-ea"/>
                <a:ea typeface="+mj-ea"/>
                <a:cs typeface="+mj-ea"/>
                <a:sym typeface="+mn-ea"/>
              </a:rPr>
              <a:t>只填了1个</a:t>
            </a:r>
            <a:r>
              <a:rPr lang="zh-CN" altLang="en-US">
                <a:solidFill>
                  <a:srgbClr val="44546A"/>
                </a:solidFill>
                <a:latin typeface="+mj-ea"/>
                <a:ea typeface="+mj-ea"/>
                <a:cs typeface="+mj-ea"/>
                <a:sym typeface="+mn-ea"/>
              </a:rPr>
              <a:t>专业，</a:t>
            </a:r>
            <a:r>
              <a:rPr lang="zh-CN" b="1">
                <a:solidFill>
                  <a:srgbClr val="FF0000"/>
                </a:solidFill>
                <a:latin typeface="+mj-ea"/>
                <a:ea typeface="+mj-ea"/>
                <a:sym typeface="+mn-ea"/>
              </a:rPr>
              <a:t>关联数据不</a:t>
            </a:r>
            <a:r>
              <a:rPr lang="zh-CN" b="1">
                <a:solidFill>
                  <a:srgbClr val="FF0000"/>
                </a:solidFill>
                <a:latin typeface="+mj-ea"/>
                <a:ea typeface="+mj-ea"/>
                <a:sym typeface="+mn-ea"/>
              </a:rPr>
              <a:t>匹配</a:t>
            </a:r>
            <a:endParaRPr lang="zh-CN" b="1">
              <a:solidFill>
                <a:srgbClr val="FF0000"/>
              </a:solidFill>
              <a:latin typeface="+mj-ea"/>
              <a:ea typeface="+mj-ea"/>
              <a:sym typeface="+mn-ea"/>
            </a:endParaRPr>
          </a:p>
        </p:txBody>
      </p:sp>
      <p:sp>
        <p:nvSpPr>
          <p:cNvPr id="16" name="文本框 15"/>
          <p:cNvSpPr txBox="1"/>
          <p:nvPr/>
        </p:nvSpPr>
        <p:spPr>
          <a:xfrm>
            <a:off x="4657090" y="4425315"/>
            <a:ext cx="6834505" cy="1520190"/>
          </a:xfrm>
          <a:prstGeom prst="rect">
            <a:avLst/>
          </a:prstGeom>
          <a:solidFill>
            <a:srgbClr val="FFFFFF">
              <a:alpha val="100000"/>
            </a:srgbClr>
          </a:solidFill>
          <a:ln>
            <a:solidFill>
              <a:srgbClr val="44546A"/>
            </a:solidFill>
          </a:ln>
        </p:spPr>
        <p:txBody>
          <a:bodyPr wrap="square" rtlCol="0" anchor="t">
            <a:noAutofit/>
          </a:bodyPr>
          <a:p>
            <a:pPr marL="285750" indent="-285750" algn="l">
              <a:lnSpc>
                <a:spcPct val="120000"/>
              </a:lnSpc>
              <a:spcBef>
                <a:spcPts val="0"/>
              </a:spcBef>
              <a:spcAft>
                <a:spcPts val="0"/>
              </a:spcAft>
              <a:buFont typeface="Arial" panose="020B0604020202020204" pitchFamily="34" charset="0"/>
              <a:buChar char="•"/>
            </a:pPr>
            <a:r>
              <a:rPr lang="zh-CN" altLang="en-US">
                <a:solidFill>
                  <a:srgbClr val="044AFA"/>
                </a:solidFill>
                <a:latin typeface="+mj-ea"/>
                <a:ea typeface="+mj-ea"/>
                <a:cs typeface="+mj-ea"/>
                <a:sym typeface="+mn-ea"/>
              </a:rPr>
              <a:t>XX职业学院（高职）：</a:t>
            </a:r>
            <a:r>
              <a:rPr lang="zh-CN" altLang="en-US">
                <a:solidFill>
                  <a:srgbClr val="44546A"/>
                </a:solidFill>
                <a:latin typeface="+mj-ea"/>
                <a:ea typeface="+mj-ea"/>
                <a:cs typeface="+mj-ea"/>
                <a:sym typeface="+mn-ea"/>
              </a:rPr>
              <a:t>2023年</a:t>
            </a:r>
            <a:r>
              <a:rPr lang="zh-CN" altLang="en-US" b="1">
                <a:solidFill>
                  <a:srgbClr val="44546A"/>
                </a:solidFill>
                <a:latin typeface="+mj-ea"/>
                <a:ea typeface="+mj-ea"/>
                <a:cs typeface="+mj-ea"/>
                <a:sym typeface="+mn-ea"/>
              </a:rPr>
              <a:t>床位数</a:t>
            </a:r>
            <a:r>
              <a:rPr lang="zh-CN" altLang="en-US">
                <a:solidFill>
                  <a:srgbClr val="44546A"/>
                </a:solidFill>
                <a:latin typeface="+mj-ea"/>
                <a:ea typeface="+mj-ea"/>
                <a:cs typeface="+mj-ea"/>
                <a:sym typeface="+mn-ea"/>
              </a:rPr>
              <a:t>14587张，2022年15323张，但</a:t>
            </a:r>
            <a:r>
              <a:rPr lang="zh-CN" altLang="en-US" b="1">
                <a:solidFill>
                  <a:srgbClr val="44546A"/>
                </a:solidFill>
                <a:latin typeface="+mj-ea"/>
                <a:ea typeface="+mj-ea"/>
                <a:cs typeface="+mj-ea"/>
                <a:sym typeface="+mn-ea"/>
              </a:rPr>
              <a:t>宿舍面积</a:t>
            </a:r>
            <a:r>
              <a:rPr lang="zh-CN" altLang="en-US">
                <a:solidFill>
                  <a:srgbClr val="44546A"/>
                </a:solidFill>
                <a:latin typeface="+mj-ea"/>
                <a:ea typeface="+mj-ea"/>
                <a:cs typeface="+mj-ea"/>
                <a:sym typeface="+mn-ea"/>
              </a:rPr>
              <a:t>无变化，</a:t>
            </a:r>
            <a:r>
              <a:rPr lang="zh-CN" b="1">
                <a:solidFill>
                  <a:srgbClr val="FF0000"/>
                </a:solidFill>
                <a:latin typeface="+mj-ea"/>
                <a:ea typeface="+mj-ea"/>
                <a:sym typeface="+mn-ea"/>
              </a:rPr>
              <a:t>关联数据</a:t>
            </a:r>
            <a:r>
              <a:rPr lang="zh-CN" b="1">
                <a:solidFill>
                  <a:srgbClr val="FF0000"/>
                </a:solidFill>
                <a:latin typeface="+mj-ea"/>
                <a:ea typeface="+mj-ea"/>
                <a:sym typeface="+mn-ea"/>
              </a:rPr>
              <a:t>变化不匹配</a:t>
            </a:r>
            <a:endParaRPr lang="zh-CN" altLang="en-US">
              <a:solidFill>
                <a:srgbClr val="44546A"/>
              </a:solidFill>
              <a:latin typeface="+mj-ea"/>
              <a:ea typeface="+mj-ea"/>
              <a:cs typeface="+mj-ea"/>
              <a:sym typeface="+mn-ea"/>
            </a:endParaRPr>
          </a:p>
          <a:p>
            <a:pPr marL="285750" indent="-285750" algn="l" fontAlgn="auto">
              <a:lnSpc>
                <a:spcPct val="120000"/>
              </a:lnSpc>
              <a:buFont typeface="Arial" panose="020B0604020202020204" pitchFamily="34" charset="0"/>
              <a:buChar char="•"/>
            </a:pPr>
            <a:r>
              <a:rPr lang="zh-CN" altLang="en-US">
                <a:solidFill>
                  <a:srgbClr val="044AFA"/>
                </a:solidFill>
                <a:latin typeface="+mj-ea"/>
                <a:ea typeface="+mj-ea"/>
                <a:sym typeface="+mn-ea"/>
              </a:rPr>
              <a:t>XX职业学校（高职）：</a:t>
            </a:r>
            <a:r>
              <a:rPr>
                <a:solidFill>
                  <a:srgbClr val="44546A"/>
                </a:solidFill>
                <a:latin typeface="+mj-ea"/>
                <a:ea typeface="+mj-ea"/>
                <a:sym typeface="+mn-ea"/>
              </a:rPr>
              <a:t>2023年实有</a:t>
            </a:r>
            <a:r>
              <a:rPr b="1">
                <a:solidFill>
                  <a:srgbClr val="44546A"/>
                </a:solidFill>
                <a:latin typeface="+mj-ea"/>
                <a:ea typeface="+mj-ea"/>
                <a:sym typeface="+mn-ea"/>
              </a:rPr>
              <a:t>床位数</a:t>
            </a:r>
            <a:r>
              <a:rPr>
                <a:solidFill>
                  <a:srgbClr val="44546A"/>
                </a:solidFill>
                <a:latin typeface="+mj-ea"/>
                <a:ea typeface="+mj-ea"/>
                <a:sym typeface="+mn-ea"/>
              </a:rPr>
              <a:t>为3000个，2021年840个，2022年5120个</a:t>
            </a:r>
            <a:r>
              <a:rPr lang="zh-CN">
                <a:solidFill>
                  <a:srgbClr val="44546A"/>
                </a:solidFill>
                <a:latin typeface="+mj-ea"/>
                <a:ea typeface="+mj-ea"/>
                <a:sym typeface="+mn-ea"/>
              </a:rPr>
              <a:t>，</a:t>
            </a:r>
            <a:r>
              <a:rPr lang="zh-CN" b="1">
                <a:solidFill>
                  <a:srgbClr val="FF0000"/>
                </a:solidFill>
                <a:latin typeface="+mj-ea"/>
                <a:ea typeface="+mj-ea"/>
                <a:sym typeface="+mn-ea"/>
              </a:rPr>
              <a:t>数据变化较大</a:t>
            </a:r>
            <a:endParaRPr lang="zh-CN" b="1">
              <a:solidFill>
                <a:srgbClr val="FF0000"/>
              </a:solidFill>
              <a:latin typeface="+mj-ea"/>
              <a:ea typeface="+mj-ea"/>
              <a:sym typeface="+mn-ea"/>
            </a:endParaRPr>
          </a:p>
          <a:p>
            <a:pPr marL="285750" indent="-285750" algn="l" fontAlgn="auto">
              <a:lnSpc>
                <a:spcPct val="120000"/>
              </a:lnSpc>
              <a:buFont typeface="Arial" panose="020B0604020202020204" pitchFamily="34" charset="0"/>
              <a:buChar char="•"/>
            </a:pPr>
            <a:endParaRPr lang="zh-CN">
              <a:solidFill>
                <a:srgbClr val="44546A"/>
              </a:solidFill>
              <a:latin typeface="+mj-ea"/>
              <a:ea typeface="+mj-ea"/>
              <a:cs typeface="+mj-ea"/>
              <a:sym typeface="+mn-ea"/>
            </a:endParaRPr>
          </a:p>
        </p:txBody>
      </p:sp>
      <p:sp>
        <p:nvSpPr>
          <p:cNvPr id="17" name="文本框 16"/>
          <p:cNvSpPr txBox="1"/>
          <p:nvPr/>
        </p:nvSpPr>
        <p:spPr>
          <a:xfrm>
            <a:off x="4657057" y="2052986"/>
            <a:ext cx="6834426" cy="755650"/>
          </a:xfrm>
          <a:prstGeom prst="rect">
            <a:avLst/>
          </a:prstGeom>
          <a:solidFill>
            <a:srgbClr val="FFFFFF">
              <a:alpha val="100000"/>
            </a:srgbClr>
          </a:solidFill>
          <a:ln>
            <a:solidFill>
              <a:srgbClr val="44546A"/>
            </a:solidFill>
          </a:ln>
        </p:spPr>
        <p:txBody>
          <a:bodyPr wrap="square" rtlCol="0" anchor="t">
            <a:noAutofit/>
          </a:bodyPr>
          <a:p>
            <a:pPr marL="285750" indent="-285750" algn="l" fontAlgn="auto">
              <a:lnSpc>
                <a:spcPct val="120000"/>
              </a:lnSpc>
              <a:buFont typeface="Arial" panose="020B0604020202020204" pitchFamily="34" charset="0"/>
              <a:buChar char="•"/>
            </a:pPr>
            <a:r>
              <a:rPr lang="zh-CN" altLang="en-US">
                <a:solidFill>
                  <a:srgbClr val="044AFA"/>
                </a:solidFill>
                <a:latin typeface="+mj-ea"/>
                <a:ea typeface="+mj-ea"/>
                <a:sym typeface="+mn-ea"/>
              </a:rPr>
              <a:t>XX职业技术学院（高职）：</a:t>
            </a:r>
            <a:r>
              <a:rPr>
                <a:solidFill>
                  <a:srgbClr val="44546A"/>
                </a:solidFill>
                <a:latin typeface="+mj-ea"/>
                <a:ea typeface="+mj-ea"/>
                <a:sym typeface="+mn-ea"/>
              </a:rPr>
              <a:t>2023年</a:t>
            </a:r>
            <a:r>
              <a:rPr b="1">
                <a:solidFill>
                  <a:srgbClr val="44546A"/>
                </a:solidFill>
                <a:latin typeface="+mj-ea"/>
                <a:ea typeface="+mj-ea"/>
                <a:sym typeface="+mn-ea"/>
              </a:rPr>
              <a:t>校外实习实训场所</a:t>
            </a:r>
            <a:r>
              <a:rPr>
                <a:solidFill>
                  <a:srgbClr val="44546A"/>
                </a:solidFill>
                <a:latin typeface="+mj-ea"/>
                <a:ea typeface="+mj-ea"/>
                <a:sym typeface="+mn-ea"/>
              </a:rPr>
              <a:t>72个，2022年36个，2021年66个</a:t>
            </a:r>
            <a:r>
              <a:rPr lang="zh-CN">
                <a:solidFill>
                  <a:srgbClr val="44546A"/>
                </a:solidFill>
                <a:latin typeface="+mj-ea"/>
                <a:ea typeface="+mj-ea"/>
                <a:sym typeface="+mn-ea"/>
              </a:rPr>
              <a:t>，</a:t>
            </a:r>
            <a:r>
              <a:rPr lang="zh-CN" b="1">
                <a:solidFill>
                  <a:srgbClr val="FF0000"/>
                </a:solidFill>
                <a:latin typeface="+mj-ea"/>
                <a:ea typeface="+mj-ea"/>
                <a:sym typeface="+mn-ea"/>
              </a:rPr>
              <a:t>数据变化较大</a:t>
            </a:r>
            <a:endParaRPr lang="zh-CN" b="1">
              <a:solidFill>
                <a:srgbClr val="FF0000"/>
              </a:solidFill>
              <a:latin typeface="+mj-ea"/>
              <a:ea typeface="+mj-ea"/>
              <a:sym typeface="+mn-ea"/>
            </a:endParaRPr>
          </a:p>
        </p:txBody>
      </p:sp>
      <p:sp>
        <p:nvSpPr>
          <p:cNvPr id="18" name="文本框 17"/>
          <p:cNvSpPr txBox="1"/>
          <p:nvPr/>
        </p:nvSpPr>
        <p:spPr>
          <a:xfrm>
            <a:off x="4657090" y="3876675"/>
            <a:ext cx="6833870" cy="755650"/>
          </a:xfrm>
          <a:prstGeom prst="rect">
            <a:avLst/>
          </a:prstGeom>
          <a:solidFill>
            <a:srgbClr val="FFFFFF">
              <a:alpha val="100000"/>
            </a:srgbClr>
          </a:solidFill>
          <a:ln>
            <a:solidFill>
              <a:srgbClr val="44546A"/>
            </a:solidFill>
          </a:ln>
        </p:spPr>
        <p:txBody>
          <a:bodyPr wrap="square" rtlCol="0" anchor="t">
            <a:noAutofit/>
          </a:bodyPr>
          <a:p>
            <a:pPr marL="285750" indent="-285750" algn="just">
              <a:lnSpc>
                <a:spcPct val="120000"/>
              </a:lnSpc>
              <a:spcAft>
                <a:spcPts val="0"/>
              </a:spcAft>
              <a:buFont typeface="Arial" panose="020B0604020202020204" pitchFamily="34" charset="0"/>
              <a:buChar char="•"/>
            </a:pPr>
            <a:r>
              <a:rPr>
                <a:solidFill>
                  <a:srgbClr val="044AFA"/>
                </a:solidFill>
                <a:latin typeface="+mj-ea"/>
                <a:ea typeface="+mj-ea"/>
                <a:sym typeface="+mn-ea"/>
              </a:rPr>
              <a:t>XX职业学院（高职）</a:t>
            </a:r>
            <a:r>
              <a:rPr lang="zh-CN">
                <a:solidFill>
                  <a:srgbClr val="044AFA"/>
                </a:solidFill>
                <a:latin typeface="+mj-ea"/>
                <a:ea typeface="+mj-ea"/>
                <a:sym typeface="+mn-ea"/>
              </a:rPr>
              <a:t>：</a:t>
            </a:r>
            <a:r>
              <a:rPr lang="zh-CN">
                <a:solidFill>
                  <a:srgbClr val="44546A"/>
                </a:solidFill>
                <a:latin typeface="+mj-ea"/>
                <a:ea typeface="+mj-ea"/>
                <a:sym typeface="+mn-ea"/>
              </a:rPr>
              <a:t>2023年</a:t>
            </a:r>
            <a:r>
              <a:rPr lang="zh-CN" b="1">
                <a:solidFill>
                  <a:srgbClr val="44546A"/>
                </a:solidFill>
                <a:latin typeface="+mj-ea"/>
                <a:ea typeface="+mj-ea"/>
                <a:sym typeface="+mn-ea"/>
              </a:rPr>
              <a:t>在校生</a:t>
            </a:r>
            <a:r>
              <a:rPr lang="zh-CN">
                <a:solidFill>
                  <a:srgbClr val="44546A"/>
                </a:solidFill>
                <a:latin typeface="+mj-ea"/>
                <a:ea typeface="+mj-ea"/>
                <a:sym typeface="+mn-ea"/>
              </a:rPr>
              <a:t>7605人，</a:t>
            </a:r>
            <a:r>
              <a:rPr lang="zh-CN" b="1">
                <a:solidFill>
                  <a:srgbClr val="44546A"/>
                </a:solidFill>
                <a:latin typeface="+mj-ea"/>
                <a:ea typeface="+mj-ea"/>
                <a:sym typeface="+mn-ea"/>
              </a:rPr>
              <a:t>住宿生</a:t>
            </a:r>
            <a:r>
              <a:rPr lang="zh-CN">
                <a:solidFill>
                  <a:srgbClr val="44546A"/>
                </a:solidFill>
                <a:latin typeface="+mj-ea"/>
                <a:ea typeface="+mj-ea"/>
                <a:sym typeface="+mn-ea"/>
              </a:rPr>
              <a:t>3533人，住宿生占比仅为46%，</a:t>
            </a:r>
            <a:r>
              <a:rPr lang="zh-CN" b="1">
                <a:solidFill>
                  <a:srgbClr val="FF0000"/>
                </a:solidFill>
                <a:latin typeface="+mj-ea"/>
                <a:ea typeface="+mj-ea"/>
                <a:sym typeface="+mn-ea"/>
              </a:rPr>
              <a:t>关联数据不匹配</a:t>
            </a:r>
            <a:endParaRPr lang="zh-CN" altLang="en-US">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xit" presetSubtype="0" fill="hold" grpId="2" nodeType="with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xit" presetSubtype="0" fill="hold" grpId="2" nodeType="with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1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xit" presetSubtype="0" fill="hold" grpId="2" nodeType="withEffect">
                                  <p:stCondLst>
                                    <p:cond delay="0"/>
                                  </p:stCondLst>
                                  <p:childTnLst>
                                    <p:set>
                                      <p:cBhvr>
                                        <p:cTn id="40" dur="1" fill="hold">
                                          <p:stCondLst>
                                            <p:cond delay="0"/>
                                          </p:stCondLst>
                                        </p:cTn>
                                        <p:tgtEl>
                                          <p:spTgt spid="15"/>
                                        </p:tgtEl>
                                        <p:attrNameLst>
                                          <p:attrName>style.visibility</p:attrName>
                                        </p:attrNameLst>
                                      </p:cBhvr>
                                      <p:to>
                                        <p:strVal val="hidden"/>
                                      </p:to>
                                    </p:set>
                                  </p:childTnLst>
                                </p:cTn>
                              </p:par>
                              <p:par>
                                <p:cTn id="41" presetID="1" presetClass="exit" presetSubtype="0" fill="hold" grpId="2" nodeType="withEffect">
                                  <p:stCondLst>
                                    <p:cond delay="0"/>
                                  </p:stCondLst>
                                  <p:childTnLst>
                                    <p:set>
                                      <p:cBhvr>
                                        <p:cTn id="42" dur="1" fill="hold">
                                          <p:stCondLst>
                                            <p:cond delay="0"/>
                                          </p:stCondLst>
                                        </p:cTn>
                                        <p:tgtEl>
                                          <p:spTgt spid="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xit" presetSubtype="0" fill="hold" grpId="2" nodeType="withEffect">
                                  <p:stCondLst>
                                    <p:cond delay="0"/>
                                  </p:stCondLst>
                                  <p:childTnLst>
                                    <p:set>
                                      <p:cBhvr>
                                        <p:cTn id="48" dur="1" fill="hold">
                                          <p:stCondLst>
                                            <p:cond delay="0"/>
                                          </p:stCondLst>
                                        </p:cTn>
                                        <p:tgtEl>
                                          <p:spTgt spid="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par>
                                <p:cTn id="63" presetID="1" presetClass="exit" presetSubtype="0" fill="hold" grpId="1" nodeType="withEffect">
                                  <p:stCondLst>
                                    <p:cond delay="0"/>
                                  </p:stCondLst>
                                  <p:childTnLst>
                                    <p:set>
                                      <p:cBhvr>
                                        <p:cTn id="64" dur="1" fill="hold">
                                          <p:stCondLst>
                                            <p:cond delay="0"/>
                                          </p:stCondLst>
                                        </p:cTn>
                                        <p:tgtEl>
                                          <p:spTgt spid="18"/>
                                        </p:tgtEl>
                                        <p:attrNameLst>
                                          <p:attrName>style.visibility</p:attrName>
                                        </p:attrNameLst>
                                      </p:cBhvr>
                                      <p:to>
                                        <p:strVal val="hidden"/>
                                      </p:to>
                                    </p:set>
                                  </p:childTnLst>
                                </p:cTn>
                              </p:par>
                              <p:par>
                                <p:cTn id="65" presetID="1" presetClass="exit" presetSubtype="0" fill="hold" grpId="2" nodeType="withEffect">
                                  <p:stCondLst>
                                    <p:cond delay="0"/>
                                  </p:stCondLst>
                                  <p:childTnLst>
                                    <p:set>
                                      <p:cBhvr>
                                        <p:cTn id="66" dur="1" fill="hold">
                                          <p:stCondLst>
                                            <p:cond delay="0"/>
                                          </p:stCondLst>
                                        </p:cTn>
                                        <p:tgtEl>
                                          <p:spTgt spid="13"/>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childTnLst>
                                </p:cTn>
                              </p:par>
                              <p:par>
                                <p:cTn id="73" presetID="1" presetClass="exit" presetSubtype="0" fill="hold" grpId="1" nodeType="withEffect">
                                  <p:stCondLst>
                                    <p:cond delay="0"/>
                                  </p:stCondLst>
                                  <p:childTnLst>
                                    <p:set>
                                      <p:cBhvr>
                                        <p:cTn id="74"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9" grpId="1" animBg="1"/>
      <p:bldP spid="10" grpId="1" animBg="1"/>
      <p:bldP spid="11" grpId="1" animBg="1"/>
      <p:bldP spid="5" grpId="0" bldLvl="0" animBg="1"/>
      <p:bldP spid="5" grpId="1" animBg="1"/>
      <p:bldP spid="9" grpId="2" bldLvl="0" animBg="1"/>
      <p:bldP spid="10" grpId="2" bldLvl="0" animBg="1"/>
      <p:bldP spid="5" grpId="2" bldLvl="0" animBg="1"/>
      <p:bldP spid="8" grpId="0" bldLvl="0" animBg="1"/>
      <p:bldP spid="8" grpId="1" animBg="1"/>
      <p:bldP spid="8" grpId="2" bldLvl="0" animBg="1"/>
      <p:bldP spid="12" grpId="0" bldLvl="0" animBg="1"/>
      <p:bldP spid="12" grpId="1" animBg="1"/>
      <p:bldP spid="12" grpId="2" bldLvl="0" animBg="1"/>
      <p:bldP spid="13" grpId="0" bldLvl="0" animBg="1"/>
      <p:bldP spid="13" grpId="1" animBg="1"/>
      <p:bldP spid="13" grpId="2" bldLvl="0" animBg="1"/>
      <p:bldP spid="14" grpId="0" bldLvl="0" animBg="1"/>
      <p:bldP spid="15" grpId="0" animBg="1"/>
      <p:bldP spid="16" grpId="0" bldLvl="0" animBg="1"/>
      <p:bldP spid="14" grpId="1" bldLvl="0" animBg="1"/>
      <p:bldP spid="15" grpId="2" animBg="1"/>
      <p:bldP spid="17" grpId="0" bldLvl="0" animBg="1"/>
      <p:bldP spid="17" grpId="2" bldLvl="0" animBg="1"/>
      <p:bldP spid="18" grpId="0" bldLvl="0" animBg="1"/>
      <p:bldP spid="18" grpId="1"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6985" y="-6985"/>
            <a:ext cx="12192000" cy="6858000"/>
          </a:xfrm>
          <a:prstGeom prst="rect">
            <a:avLst/>
          </a:prstGeom>
          <a:ln>
            <a:no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1203/304 </a:t>
            </a:r>
            <a:r>
              <a:rPr lang="zh-CN" altLang="en-US" sz="2400" b="1" dirty="0">
                <a:solidFill>
                  <a:schemeClr val="tx2"/>
                </a:solidFill>
                <a:latin typeface="+mj-ea"/>
                <a:ea typeface="+mj-ea"/>
                <a:cs typeface="+mj-ea"/>
                <a:sym typeface="+mn-ea"/>
              </a:rPr>
              <a:t>职业</a:t>
            </a:r>
            <a:r>
              <a:rPr lang="en-US" altLang="zh-CN" sz="2400" b="1" dirty="0">
                <a:solidFill>
                  <a:schemeClr val="tx2"/>
                </a:solidFill>
                <a:latin typeface="+mj-ea"/>
                <a:ea typeface="+mj-ea"/>
                <a:cs typeface="+mj-ea"/>
                <a:sym typeface="+mn-ea"/>
              </a:rPr>
              <a:t>/</a:t>
            </a:r>
            <a:r>
              <a:rPr lang="zh-CN" altLang="en-US" sz="2400" b="1" dirty="0">
                <a:solidFill>
                  <a:schemeClr val="tx2"/>
                </a:solidFill>
                <a:latin typeface="+mj-ea"/>
                <a:ea typeface="+mj-ea"/>
                <a:cs typeface="+mj-ea"/>
                <a:sym typeface="+mn-ea"/>
              </a:rPr>
              <a:t>高等教育学校基本情况（一校一报告）</a:t>
            </a:r>
            <a:endParaRPr lang="zh-CN" altLang="en-US" sz="2400" b="1" dirty="0">
              <a:solidFill>
                <a:schemeClr val="tx2"/>
              </a:solidFill>
              <a:latin typeface="+mj-ea"/>
              <a:ea typeface="+mj-ea"/>
              <a:cs typeface="+mj-ea"/>
            </a:endParaRPr>
          </a:p>
        </p:txBody>
      </p:sp>
      <p:pic>
        <p:nvPicPr>
          <p:cNvPr id="6" name="图片 5" descr="疑问"/>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34052" y="572478"/>
            <a:ext cx="365167" cy="365167"/>
          </a:xfrm>
          <a:prstGeom prst="rect">
            <a:avLst/>
          </a:prstGeom>
        </p:spPr>
      </p:pic>
      <p:sp>
        <p:nvSpPr>
          <p:cNvPr id="5" name="矩形 4"/>
          <p:cNvSpPr/>
          <p:nvPr/>
        </p:nvSpPr>
        <p:spPr>
          <a:xfrm>
            <a:off x="597198" y="1314433"/>
            <a:ext cx="11438448" cy="1188869"/>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关联数据变化不匹配</a:t>
            </a:r>
            <a:endParaRPr lang="zh-CN" altLang="en-US">
              <a:solidFill>
                <a:srgbClr val="FF0000"/>
              </a:solidFill>
              <a:latin typeface="微软雅黑" panose="020B0503020204020204" charset="-122"/>
              <a:ea typeface="微软雅黑" panose="020B0503020204020204" charset="-122"/>
              <a:cs typeface="+mj-ea"/>
              <a:sym typeface="+mn-ea"/>
            </a:endParaRPr>
          </a:p>
          <a:p>
            <a:pPr marL="285750" indent="-285750" algn="l" fontAlgn="auto">
              <a:lnSpc>
                <a:spcPct val="120000"/>
              </a:lnSpc>
              <a:buFont typeface="Arial" panose="020B0604020202020204" pitchFamily="34" charset="0"/>
              <a:buChar char="•"/>
            </a:pPr>
            <a:r>
              <a:rPr lang="zh-CN" altLang="en-US" u="sng">
                <a:solidFill>
                  <a:srgbClr val="044AFA"/>
                </a:solidFill>
                <a:latin typeface="+mj-ea"/>
                <a:ea typeface="+mj-ea"/>
                <a:cs typeface="+mj-ea"/>
                <a:sym typeface="+mn-ea"/>
              </a:rPr>
              <a:t>XX学院（普通高校）</a:t>
            </a:r>
            <a:r>
              <a:rPr lang="zh-CN" altLang="en-US">
                <a:solidFill>
                  <a:srgbClr val="044AFA"/>
                </a:solidFill>
                <a:latin typeface="+mj-ea"/>
                <a:ea typeface="+mj-ea"/>
                <a:cs typeface="+mj-ea"/>
                <a:sym typeface="+mn-ea"/>
              </a:rPr>
              <a:t>、XX学院（普通高校）：</a:t>
            </a:r>
            <a:r>
              <a:rPr lang="zh-CN" altLang="en-US">
                <a:solidFill>
                  <a:srgbClr val="44546A"/>
                </a:solidFill>
                <a:latin typeface="+mj-ea"/>
                <a:ea typeface="+mj-ea"/>
                <a:cs typeface="+mj-ea"/>
                <a:sym typeface="+mn-ea"/>
              </a:rPr>
              <a:t>床位数和宿舍面积的变化情况不匹配，如：床位持续减少但宿舍面积大幅增加，或床位持续增加但宿舍面积没有变化，或有非学校产权的宿舍但没有非学校产权的床位等。</a:t>
            </a:r>
            <a:endParaRPr lang="en-US" altLang="zh-CN">
              <a:solidFill>
                <a:srgbClr val="44546A"/>
              </a:solidFill>
              <a:latin typeface="+mj-ea"/>
              <a:ea typeface="+mj-ea"/>
              <a:cs typeface="+mj-ea"/>
              <a:sym typeface="+mn-ea"/>
            </a:endParaRPr>
          </a:p>
        </p:txBody>
      </p:sp>
      <p:pic>
        <p:nvPicPr>
          <p:cNvPr id="3" name="图片 2"/>
          <p:cNvPicPr>
            <a:picLocks noChangeAspect="1"/>
          </p:cNvPicPr>
          <p:nvPr/>
        </p:nvPicPr>
        <p:blipFill>
          <a:blip r:embed="rId6"/>
          <a:srcRect l="1330" t="6010" r="2591" b="13407"/>
          <a:stretch>
            <a:fillRect/>
          </a:stretch>
        </p:blipFill>
        <p:spPr>
          <a:xfrm>
            <a:off x="1628489" y="2723229"/>
            <a:ext cx="8921115" cy="1397635"/>
          </a:xfrm>
          <a:prstGeom prst="rect">
            <a:avLst/>
          </a:prstGeom>
          <a:ln>
            <a:solidFill>
              <a:srgbClr val="44546A"/>
            </a:solidFill>
          </a:ln>
        </p:spPr>
      </p:pic>
      <p:pic>
        <p:nvPicPr>
          <p:cNvPr id="8" name="图片 7"/>
          <p:cNvPicPr>
            <a:picLocks noChangeAspect="1"/>
          </p:cNvPicPr>
          <p:nvPr/>
        </p:nvPicPr>
        <p:blipFill>
          <a:blip r:embed="rId7"/>
          <a:srcRect t="20026" b="5629"/>
          <a:stretch>
            <a:fillRect/>
          </a:stretch>
        </p:blipFill>
        <p:spPr>
          <a:xfrm>
            <a:off x="1489996" y="4220401"/>
            <a:ext cx="9124950" cy="1819910"/>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1203 </a:t>
            </a:r>
            <a:r>
              <a:rPr lang="zh-CN" altLang="en-US" sz="2400" b="1" dirty="0">
                <a:solidFill>
                  <a:schemeClr val="tx2"/>
                </a:solidFill>
                <a:latin typeface="+mj-ea"/>
                <a:ea typeface="+mj-ea"/>
                <a:cs typeface="+mj-ea"/>
                <a:sym typeface="+mn-ea"/>
              </a:rPr>
              <a:t>职业教育学校基本情况</a:t>
            </a:r>
            <a:endParaRPr lang="zh-CN" altLang="en-US" sz="2400" dirty="0">
              <a:solidFill>
                <a:schemeClr val="tx2"/>
              </a:solidFill>
              <a:latin typeface="+mj-lt"/>
              <a:ea typeface="+mj-ea"/>
            </a:endParaRPr>
          </a:p>
        </p:txBody>
      </p:sp>
      <p:pic>
        <p:nvPicPr>
          <p:cNvPr id="11" name="图片 10"/>
          <p:cNvPicPr>
            <a:picLocks noChangeAspect="1"/>
          </p:cNvPicPr>
          <p:nvPr/>
        </p:nvPicPr>
        <p:blipFill>
          <a:blip r:embed="rId4"/>
          <a:stretch>
            <a:fillRect/>
          </a:stretch>
        </p:blipFill>
        <p:spPr>
          <a:xfrm>
            <a:off x="664210" y="1317625"/>
            <a:ext cx="6412230" cy="5251450"/>
          </a:xfrm>
          <a:prstGeom prst="rect">
            <a:avLst/>
          </a:prstGeom>
        </p:spPr>
      </p:pic>
      <p:sp>
        <p:nvSpPr>
          <p:cNvPr id="9" name="线形标注 2(带边框和强调线) 8"/>
          <p:cNvSpPr/>
          <p:nvPr/>
        </p:nvSpPr>
        <p:spPr>
          <a:xfrm>
            <a:off x="4465955" y="2023110"/>
            <a:ext cx="7026275" cy="1013460"/>
          </a:xfrm>
          <a:prstGeom prst="accentBorderCallout2">
            <a:avLst>
              <a:gd name="adj1" fmla="val 18750"/>
              <a:gd name="adj2" fmla="val -8333"/>
              <a:gd name="adj3" fmla="val 18750"/>
              <a:gd name="adj4" fmla="val -16667"/>
              <a:gd name="adj5" fmla="val 159612"/>
              <a:gd name="adj6" fmla="val -2124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rPr>
              <a:t>学校附属医院：</a:t>
            </a:r>
            <a:r>
              <a:rPr lang="zh-CN" altLang="en-US">
                <a:solidFill>
                  <a:srgbClr val="44546A"/>
                </a:solidFill>
                <a:latin typeface="+mj-ea"/>
                <a:ea typeface="+mj-ea"/>
              </a:rPr>
              <a:t>在</a:t>
            </a:r>
            <a:r>
              <a:rPr lang="zh-CN" altLang="en-US" u="sng">
                <a:solidFill>
                  <a:srgbClr val="44546A"/>
                </a:solidFill>
                <a:latin typeface="+mj-ea"/>
                <a:ea typeface="+mj-ea"/>
              </a:rPr>
              <a:t>省级以上教育、卫生行政部门批准备案</a:t>
            </a:r>
            <a:r>
              <a:rPr lang="zh-CN" altLang="en-US">
                <a:solidFill>
                  <a:srgbClr val="44546A"/>
                </a:solidFill>
                <a:latin typeface="+mj-ea"/>
                <a:ea typeface="+mj-ea"/>
              </a:rPr>
              <a:t>或省级以上</a:t>
            </a:r>
            <a:r>
              <a:rPr lang="zh-CN" altLang="en-US" u="sng">
                <a:solidFill>
                  <a:srgbClr val="44546A"/>
                </a:solidFill>
                <a:latin typeface="+mj-ea"/>
                <a:ea typeface="+mj-ea"/>
              </a:rPr>
              <a:t>编制部门批准</a:t>
            </a:r>
            <a:r>
              <a:rPr lang="zh-CN" altLang="en-US">
                <a:solidFill>
                  <a:srgbClr val="44546A"/>
                </a:solidFill>
                <a:latin typeface="+mj-ea"/>
                <a:ea typeface="+mj-ea"/>
              </a:rPr>
              <a:t>为附属医院的医疗机构，承担1个以上专业的全程临床教育教学任务</a:t>
            </a:r>
            <a:endParaRPr lang="zh-CN" altLang="en-US">
              <a:solidFill>
                <a:srgbClr val="44546A"/>
              </a:solidFill>
              <a:latin typeface="+mj-ea"/>
              <a:ea typeface="+mj-ea"/>
            </a:endParaRPr>
          </a:p>
        </p:txBody>
      </p:sp>
      <p:sp>
        <p:nvSpPr>
          <p:cNvPr id="12" name="圆角矩形 11"/>
          <p:cNvSpPr/>
          <p:nvPr/>
        </p:nvSpPr>
        <p:spPr>
          <a:xfrm>
            <a:off x="4465955" y="2541270"/>
            <a:ext cx="7026275" cy="54292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chemeClr val="accent1"/>
                </a:solidFill>
                <a:latin typeface="+mj-ea"/>
                <a:ea typeface="+mj-ea"/>
                <a:sym typeface="+mn-ea"/>
              </a:rPr>
              <a:t>定期公开出版的专业刊物：</a:t>
            </a:r>
            <a:r>
              <a:rPr lang="zh-CN" altLang="en-US">
                <a:solidFill>
                  <a:srgbClr val="44546A"/>
                </a:solidFill>
                <a:latin typeface="+mj-ea"/>
                <a:ea typeface="+mj-ea"/>
                <a:sym typeface="+mn-ea"/>
              </a:rPr>
              <a:t>学校</a:t>
            </a:r>
            <a:r>
              <a:rPr lang="zh-CN" altLang="en-US" u="sng">
                <a:solidFill>
                  <a:srgbClr val="44546A"/>
                </a:solidFill>
                <a:latin typeface="+mj-ea"/>
                <a:ea typeface="+mj-ea"/>
                <a:sym typeface="+mn-ea"/>
              </a:rPr>
              <a:t>有正式刊号</a:t>
            </a:r>
            <a:r>
              <a:rPr lang="zh-CN" altLang="en-US">
                <a:solidFill>
                  <a:srgbClr val="44546A"/>
                </a:solidFill>
                <a:latin typeface="+mj-ea"/>
                <a:ea typeface="+mj-ea"/>
                <a:sym typeface="+mn-ea"/>
              </a:rPr>
              <a:t>，对外公开发行的刊物。</a:t>
            </a:r>
            <a:endParaRPr lang="zh-CN" altLang="en-US">
              <a:solidFill>
                <a:srgbClr val="44546A"/>
              </a:solidFill>
              <a:latin typeface="+mj-ea"/>
              <a:ea typeface="+mj-ea"/>
              <a:sym typeface="+mn-ea"/>
            </a:endParaRPr>
          </a:p>
        </p:txBody>
      </p:sp>
      <p:sp>
        <p:nvSpPr>
          <p:cNvPr id="8" name="圆角矩形 7"/>
          <p:cNvSpPr/>
          <p:nvPr/>
        </p:nvSpPr>
        <p:spPr>
          <a:xfrm>
            <a:off x="4466590" y="3048635"/>
            <a:ext cx="7026275" cy="54292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b="1">
                <a:solidFill>
                  <a:schemeClr val="accent1"/>
                </a:solidFill>
                <a:latin typeface="+mj-ea"/>
                <a:ea typeface="+mj-ea"/>
                <a:sym typeface="+mn-ea"/>
              </a:rPr>
              <a:t>学校设立奖学金：</a:t>
            </a:r>
            <a:r>
              <a:rPr lang="zh-CN" altLang="en-US" u="sng">
                <a:solidFill>
                  <a:srgbClr val="44546A"/>
                </a:solidFill>
                <a:latin typeface="+mj-ea"/>
                <a:ea typeface="+mj-ea"/>
                <a:sym typeface="+mn-ea"/>
              </a:rPr>
              <a:t>学校设立</a:t>
            </a:r>
            <a:r>
              <a:rPr lang="zh-CN" altLang="en-US">
                <a:solidFill>
                  <a:srgbClr val="44546A"/>
                </a:solidFill>
                <a:latin typeface="+mj-ea"/>
                <a:ea typeface="+mj-ea"/>
                <a:sym typeface="+mn-ea"/>
              </a:rPr>
              <a:t>发放的各类学生奖学金</a:t>
            </a:r>
            <a:endParaRPr lang="zh-CN" altLang="en-US">
              <a:solidFill>
                <a:srgbClr val="44546A"/>
              </a:solidFill>
              <a:latin typeface="+mj-ea"/>
              <a:ea typeface="+mj-ea"/>
              <a:sym typeface="+mn-ea"/>
            </a:endParaRPr>
          </a:p>
        </p:txBody>
      </p:sp>
      <p:grpSp>
        <p:nvGrpSpPr>
          <p:cNvPr id="10" name="组合 9"/>
          <p:cNvGrpSpPr/>
          <p:nvPr/>
        </p:nvGrpSpPr>
        <p:grpSpPr>
          <a:xfrm>
            <a:off x="4465955" y="4640580"/>
            <a:ext cx="7025640" cy="592455"/>
            <a:chOff x="9165" y="7959"/>
            <a:chExt cx="11064" cy="933"/>
          </a:xfrm>
        </p:grpSpPr>
        <p:sp>
          <p:nvSpPr>
            <p:cNvPr id="3" name="圆角矩形 2"/>
            <p:cNvSpPr/>
            <p:nvPr/>
          </p:nvSpPr>
          <p:spPr>
            <a:xfrm>
              <a:off x="10241" y="7959"/>
              <a:ext cx="9988" cy="873"/>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学校内部刊物（校报、校刊）是否可算作专业</a:t>
              </a:r>
              <a:r>
                <a:rPr lang="zh-CN" altLang="en-US">
                  <a:solidFill>
                    <a:srgbClr val="44546A"/>
                  </a:solidFill>
                  <a:latin typeface="+mj-ea"/>
                  <a:ea typeface="+mj-ea"/>
                  <a:sym typeface="+mn-ea"/>
                </a:rPr>
                <a:t>刊物？</a:t>
              </a:r>
              <a:endParaRPr lang="zh-CN" altLang="en-US">
                <a:solidFill>
                  <a:srgbClr val="44546A"/>
                </a:solidFill>
                <a:latin typeface="+mj-ea"/>
                <a:ea typeface="+mj-ea"/>
                <a:sym typeface="+mn-ea"/>
              </a:endParaRPr>
            </a:p>
          </p:txBody>
        </p:sp>
        <p:pic>
          <p:nvPicPr>
            <p:cNvPr id="5" name="图片 4" descr="问号"/>
            <p:cNvPicPr>
              <a:picLocks noChangeAspect="1"/>
            </p:cNvPicPr>
            <p:nvPr/>
          </p:nvPicPr>
          <p:blipFill>
            <a:blip r:embed="rId5"/>
            <a:stretch>
              <a:fillRect/>
            </a:stretch>
          </p:blipFill>
          <p:spPr>
            <a:xfrm>
              <a:off x="9165" y="7960"/>
              <a:ext cx="859" cy="932"/>
            </a:xfrm>
            <a:prstGeom prst="rect">
              <a:avLst/>
            </a:prstGeom>
          </p:spPr>
        </p:pic>
      </p:grpSp>
      <p:sp>
        <p:nvSpPr>
          <p:cNvPr id="16" name="矩形 15"/>
          <p:cNvSpPr/>
          <p:nvPr/>
        </p:nvSpPr>
        <p:spPr>
          <a:xfrm>
            <a:off x="811530" y="5757545"/>
            <a:ext cx="2785110" cy="28511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2"/>
                                        </p:tgtEl>
                                        <p:attrNameLst>
                                          <p:attrName>style.visibility</p:attrName>
                                        </p:attrNameLst>
                                      </p:cBhvr>
                                      <p:to>
                                        <p:strVal val="hidden"/>
                                      </p:to>
                                    </p:set>
                                  </p:childTnLst>
                                </p:cTn>
                              </p:par>
                              <p:par>
                                <p:cTn id="19" presetID="1" presetClass="exit" presetSubtype="0" fill="hold" grpId="2"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1"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xit"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2" grpId="0" bldLvl="0" animBg="1"/>
      <p:bldP spid="12" grpId="1" animBg="1"/>
      <p:bldP spid="8" grpId="0" bldLvl="0" animBg="1"/>
      <p:bldP spid="8" grpId="1" animBg="1"/>
      <p:bldP spid="9" grpId="2" bldLvl="0" animBg="1"/>
      <p:bldP spid="12" grpId="2" bldLvl="0" animBg="1"/>
      <p:bldP spid="8" grpId="2" bldLvl="0" animBg="1"/>
      <p:bldP spid="16" grpId="0" bldLvl="0" animBg="1"/>
      <p:bldP spid="16" grpId="1"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1304 </a:t>
            </a:r>
            <a:r>
              <a:rPr lang="zh-CN" altLang="en-US" sz="2400" b="1" dirty="0">
                <a:solidFill>
                  <a:schemeClr val="tx2"/>
                </a:solidFill>
                <a:latin typeface="+mj-ea"/>
                <a:ea typeface="+mj-ea"/>
                <a:cs typeface="+mj-ea"/>
              </a:rPr>
              <a:t>高等教育学校基本情况</a:t>
            </a:r>
            <a:endParaRPr lang="zh-CN" altLang="en-US" sz="2400" b="1" dirty="0">
              <a:solidFill>
                <a:schemeClr val="tx2"/>
              </a:solidFill>
              <a:latin typeface="+mj-ea"/>
              <a:ea typeface="+mj-ea"/>
              <a:cs typeface="+mj-ea"/>
            </a:endParaRPr>
          </a:p>
        </p:txBody>
      </p:sp>
      <p:pic>
        <p:nvPicPr>
          <p:cNvPr id="12" name="图片 11" descr="upload_post_object_v2_1327983452"/>
          <p:cNvPicPr>
            <a:picLocks noChangeAspect="1"/>
          </p:cNvPicPr>
          <p:nvPr/>
        </p:nvPicPr>
        <p:blipFill>
          <a:blip r:embed="rId4"/>
          <a:stretch>
            <a:fillRect/>
          </a:stretch>
        </p:blipFill>
        <p:spPr>
          <a:xfrm>
            <a:off x="631155" y="1365223"/>
            <a:ext cx="7153275" cy="4772025"/>
          </a:xfrm>
          <a:prstGeom prst="rect">
            <a:avLst/>
          </a:prstGeom>
        </p:spPr>
      </p:pic>
      <p:sp>
        <p:nvSpPr>
          <p:cNvPr id="10" name="线形标注 2(带边框和强调线) 9"/>
          <p:cNvSpPr/>
          <p:nvPr/>
        </p:nvSpPr>
        <p:spPr>
          <a:xfrm>
            <a:off x="4782820" y="2190750"/>
            <a:ext cx="6709410" cy="1238250"/>
          </a:xfrm>
          <a:prstGeom prst="accentBorderCallout2">
            <a:avLst>
              <a:gd name="adj1" fmla="val 18750"/>
              <a:gd name="adj2" fmla="val -8333"/>
              <a:gd name="adj3" fmla="val 18750"/>
              <a:gd name="adj4" fmla="val -16667"/>
              <a:gd name="adj5" fmla="val 133743"/>
              <a:gd name="adj6" fmla="val -4178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博士后科研流动站：</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5" action="ppaction://hlinkfile"/>
              </a:rPr>
              <a:t>《博士后管理工作规定》</a:t>
            </a:r>
            <a:r>
              <a:rPr lang="zh-CN" altLang="en-US">
                <a:solidFill>
                  <a:srgbClr val="44546A"/>
                </a:solidFill>
                <a:latin typeface="+mj-ea"/>
                <a:ea typeface="+mj-ea"/>
                <a:sym typeface="+mn-ea"/>
              </a:rPr>
              <a:t>在高等院校或科研院所具有博士授予权的一级学科内，经批准可以招收博士后研究人员的组织。</a:t>
            </a:r>
            <a:endParaRPr lang="zh-CN" altLang="en-US" u="sng">
              <a:solidFill>
                <a:srgbClr val="44546A"/>
              </a:solidFill>
              <a:latin typeface="+mj-ea"/>
              <a:ea typeface="+mj-ea"/>
            </a:endParaRPr>
          </a:p>
        </p:txBody>
      </p:sp>
      <p:pic>
        <p:nvPicPr>
          <p:cNvPr id="15" name="图片 14"/>
          <p:cNvPicPr>
            <a:picLocks noChangeAspect="1"/>
          </p:cNvPicPr>
          <p:nvPr/>
        </p:nvPicPr>
        <p:blipFill>
          <a:blip r:embed="rId6"/>
          <a:stretch>
            <a:fillRect/>
          </a:stretch>
        </p:blipFill>
        <p:spPr>
          <a:xfrm>
            <a:off x="631155" y="1365223"/>
            <a:ext cx="8197215" cy="5118735"/>
          </a:xfrm>
          <a:prstGeom prst="rect">
            <a:avLst/>
          </a:prstGeom>
          <a:ln>
            <a:solidFill>
              <a:srgbClr val="44546A"/>
            </a:solidFill>
          </a:ln>
        </p:spPr>
      </p:pic>
      <p:sp>
        <p:nvSpPr>
          <p:cNvPr id="5" name="线形标注 2(带边框和强调线) 4"/>
          <p:cNvSpPr/>
          <p:nvPr/>
        </p:nvSpPr>
        <p:spPr>
          <a:xfrm>
            <a:off x="4782820" y="2419350"/>
            <a:ext cx="6709410" cy="1009650"/>
          </a:xfrm>
          <a:prstGeom prst="accentBorderCallout2">
            <a:avLst>
              <a:gd name="adj1" fmla="val 18750"/>
              <a:gd name="adj2" fmla="val -8333"/>
              <a:gd name="adj3" fmla="val 18760"/>
              <a:gd name="adj4" fmla="val -14463"/>
              <a:gd name="adj5" fmla="val 36037"/>
              <a:gd name="adj6" fmla="val -2129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chemeClr val="accent1"/>
                </a:solidFill>
                <a:latin typeface="+mj-ea"/>
                <a:ea typeface="+mj-ea"/>
                <a:sym typeface="+mn-ea"/>
              </a:rPr>
              <a:t>上学年全日制在校生短期出国校际交流人数：</a:t>
            </a:r>
            <a:r>
              <a:rPr lang="zh-CN" altLang="en-US">
                <a:solidFill>
                  <a:srgbClr val="44546A"/>
                </a:solidFill>
                <a:latin typeface="+mj-ea"/>
                <a:ea typeface="+mj-ea"/>
                <a:sym typeface="+mn-ea"/>
              </a:rPr>
              <a:t>普通高校派出全日制在校生到与之有校际交流合作协议的国外大学开展为期</a:t>
            </a:r>
            <a:r>
              <a:rPr lang="zh-CN" altLang="en-US" u="sng">
                <a:solidFill>
                  <a:srgbClr val="44546A"/>
                </a:solidFill>
                <a:latin typeface="+mj-ea"/>
                <a:ea typeface="+mj-ea"/>
                <a:sym typeface="+mn-ea"/>
              </a:rPr>
              <a:t>三个月或以下</a:t>
            </a:r>
            <a:r>
              <a:rPr lang="zh-CN" altLang="en-US">
                <a:solidFill>
                  <a:srgbClr val="44546A"/>
                </a:solidFill>
                <a:latin typeface="+mj-ea"/>
                <a:ea typeface="+mj-ea"/>
                <a:sym typeface="+mn-ea"/>
              </a:rPr>
              <a:t>的交流学习</a:t>
            </a:r>
            <a:r>
              <a:rPr lang="zh-CN" altLang="en-US">
                <a:solidFill>
                  <a:srgbClr val="44546A"/>
                </a:solidFill>
                <a:highlight>
                  <a:srgbClr val="FFFF00"/>
                </a:highlight>
                <a:latin typeface="+mj-ea"/>
                <a:ea typeface="+mj-ea"/>
                <a:sym typeface="+mn-ea"/>
              </a:rPr>
              <a:t>的人数</a:t>
            </a:r>
            <a:r>
              <a:rPr lang="zh-CN" altLang="en-US">
                <a:solidFill>
                  <a:srgbClr val="44546A"/>
                </a:solidFill>
                <a:latin typeface="+mj-ea"/>
                <a:ea typeface="+mj-ea"/>
                <a:sym typeface="+mn-ea"/>
              </a:rPr>
              <a:t>。</a:t>
            </a:r>
            <a:endParaRPr lang="zh-CN" altLang="en-US">
              <a:solidFill>
                <a:srgbClr val="44546A"/>
              </a:solidFill>
              <a:latin typeface="+mj-ea"/>
              <a:ea typeface="+mj-ea"/>
            </a:endParaRPr>
          </a:p>
        </p:txBody>
      </p:sp>
      <p:sp>
        <p:nvSpPr>
          <p:cNvPr id="7" name="圆角矩形 6"/>
          <p:cNvSpPr/>
          <p:nvPr/>
        </p:nvSpPr>
        <p:spPr>
          <a:xfrm>
            <a:off x="5349240" y="5100320"/>
            <a:ext cx="6120130" cy="47498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既是中国科学院院士又是中国工程院院士的如何</a:t>
            </a:r>
            <a:r>
              <a:rPr lang="zh-CN" altLang="en-US">
                <a:solidFill>
                  <a:srgbClr val="44546A"/>
                </a:solidFill>
                <a:latin typeface="+mj-ea"/>
                <a:ea typeface="+mj-ea"/>
                <a:sym typeface="+mn-ea"/>
              </a:rPr>
              <a:t>统计？</a:t>
            </a:r>
            <a:endParaRPr lang="zh-CN" altLang="en-US">
              <a:solidFill>
                <a:srgbClr val="44546A"/>
              </a:solidFill>
              <a:latin typeface="+mj-ea"/>
              <a:ea typeface="+mj-ea"/>
              <a:sym typeface="+mn-ea"/>
            </a:endParaRPr>
          </a:p>
        </p:txBody>
      </p:sp>
      <p:grpSp>
        <p:nvGrpSpPr>
          <p:cNvPr id="3" name="组合 2"/>
          <p:cNvGrpSpPr/>
          <p:nvPr/>
        </p:nvGrpSpPr>
        <p:grpSpPr>
          <a:xfrm>
            <a:off x="4782820" y="4445000"/>
            <a:ext cx="6708775" cy="471170"/>
            <a:chOff x="7532" y="7000"/>
            <a:chExt cx="10565" cy="742"/>
          </a:xfrm>
        </p:grpSpPr>
        <p:pic>
          <p:nvPicPr>
            <p:cNvPr id="11" name="图片 10" descr="问号"/>
            <p:cNvPicPr>
              <a:picLocks noChangeAspect="1"/>
            </p:cNvPicPr>
            <p:nvPr/>
          </p:nvPicPr>
          <p:blipFill>
            <a:blip r:embed="rId7"/>
            <a:stretch>
              <a:fillRect/>
            </a:stretch>
          </p:blipFill>
          <p:spPr>
            <a:xfrm>
              <a:off x="7532" y="7000"/>
              <a:ext cx="685" cy="743"/>
            </a:xfrm>
            <a:prstGeom prst="rect">
              <a:avLst/>
            </a:prstGeom>
          </p:spPr>
        </p:pic>
        <p:sp>
          <p:nvSpPr>
            <p:cNvPr id="13" name="圆角矩形 12"/>
            <p:cNvSpPr/>
            <p:nvPr/>
          </p:nvSpPr>
          <p:spPr>
            <a:xfrm>
              <a:off x="8423" y="7066"/>
              <a:ext cx="9675" cy="677"/>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普通、成人、科研指</a:t>
              </a:r>
              <a:r>
                <a:rPr lang="zh-CN" altLang="en-US">
                  <a:solidFill>
                    <a:srgbClr val="44546A"/>
                  </a:solidFill>
                  <a:latin typeface="+mj-ea"/>
                  <a:ea typeface="+mj-ea"/>
                  <a:sym typeface="+mn-ea"/>
                </a:rPr>
                <a:t>什么？</a:t>
              </a:r>
              <a:endParaRPr lang="zh-CN" altLang="en-US">
                <a:solidFill>
                  <a:srgbClr val="44546A"/>
                </a:solidFill>
                <a:latin typeface="+mj-ea"/>
                <a:ea typeface="+mj-ea"/>
                <a:sym typeface="+mn-ea"/>
              </a:endParaRPr>
            </a:p>
          </p:txBody>
        </p:sp>
      </p:grpSp>
      <p:sp>
        <p:nvSpPr>
          <p:cNvPr id="6" name="圆角矩形 5"/>
          <p:cNvSpPr/>
          <p:nvPr/>
        </p:nvSpPr>
        <p:spPr>
          <a:xfrm>
            <a:off x="4782820" y="1598930"/>
            <a:ext cx="6709410" cy="1582420"/>
          </a:xfrm>
          <a:prstGeom prst="roundRect">
            <a:avLst>
              <a:gd name="adj" fmla="val 816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a:solidFill>
                  <a:srgbClr val="44546A"/>
                </a:solidFill>
                <a:latin typeface="+mj-ea"/>
                <a:ea typeface="+mj-ea"/>
                <a:sym typeface="+mn-ea"/>
              </a:rPr>
              <a:t>硕士、博士学位授权一级、二级学科点是指国务院学位委员会审批、备案批复的硕士、博士授权一级、二级学科点。数据来源于教育部学位管理与研究生教育司，不需要填写。</a:t>
            </a:r>
            <a:endParaRPr lang="zh-CN" altLang="en-US">
              <a:solidFill>
                <a:srgbClr val="44546A"/>
              </a:solidFill>
              <a:latin typeface="+mj-ea"/>
              <a:ea typeface="+mj-ea"/>
              <a:sym typeface="+mn-ea"/>
            </a:endParaRPr>
          </a:p>
          <a:p>
            <a:pPr marL="285750" indent="-285750" algn="l">
              <a:buChar char="•"/>
            </a:pPr>
            <a:r>
              <a:rPr lang="zh-CN" altLang="en-US">
                <a:solidFill>
                  <a:srgbClr val="44546A"/>
                </a:solidFill>
                <a:latin typeface="+mj-ea"/>
                <a:ea typeface="+mj-ea"/>
                <a:sym typeface="+mn-ea"/>
              </a:rPr>
              <a:t>国家一流学科数量</a:t>
            </a:r>
            <a:r>
              <a:rPr lang="zh-CN" altLang="en-US">
                <a:solidFill>
                  <a:srgbClr val="44546A"/>
                </a:solidFill>
                <a:latin typeface="+mj-ea"/>
                <a:ea typeface="+mj-ea"/>
                <a:sym typeface="+mn-ea"/>
              </a:rPr>
              <a:t>数据来源于教育部学位管理与研究生教育司，不需要填写</a:t>
            </a:r>
            <a:endParaRPr lang="zh-CN" altLang="en-US">
              <a:solidFill>
                <a:srgbClr val="44546A"/>
              </a:solidFill>
              <a:latin typeface="+mj-ea"/>
              <a:ea typeface="+mj-ea"/>
              <a:sym typeface="+mn-ea"/>
            </a:endParaRPr>
          </a:p>
        </p:txBody>
      </p:sp>
      <p:sp>
        <p:nvSpPr>
          <p:cNvPr id="16" name="矩形 15"/>
          <p:cNvSpPr/>
          <p:nvPr/>
        </p:nvSpPr>
        <p:spPr>
          <a:xfrm>
            <a:off x="631190" y="2190750"/>
            <a:ext cx="3560256" cy="139803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676689" y="2722393"/>
            <a:ext cx="3560256" cy="324308"/>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4782820" y="3181350"/>
            <a:ext cx="6686550" cy="1263650"/>
          </a:xfrm>
          <a:prstGeom prst="rect">
            <a:avLst/>
          </a:prstGeom>
          <a:solidFill>
            <a:schemeClr val="bg1"/>
          </a:solidFill>
          <a:ln>
            <a:solidFill>
              <a:srgbClr val="44546A"/>
            </a:solidFill>
          </a:ln>
        </p:spPr>
        <p:style>
          <a:lnRef idx="2">
            <a:schemeClr val="accent1"/>
          </a:lnRef>
          <a:fillRef idx="0">
            <a:srgbClr val="FFFFFF"/>
          </a:fillRef>
          <a:effectRef idx="0">
            <a:srgbClr val="FFFFFF"/>
          </a:effectRef>
          <a:fontRef idx="minor">
            <a:schemeClr val="tx1"/>
          </a:fontRef>
        </p:style>
        <p:txBody>
          <a:bodyPr rtlCol="0" anchor="ctr"/>
          <a:p>
            <a:pPr marL="285750" indent="-285750" algn="l" fontAlgn="auto">
              <a:lnSpc>
                <a:spcPct val="120000"/>
              </a:lnSpc>
              <a:spcBef>
                <a:spcPts val="0"/>
              </a:spcBef>
              <a:buClrTx/>
              <a:buSzTx/>
              <a:buFont typeface="Arial" panose="020B0604020202020204" pitchFamily="34" charset="0"/>
              <a:buChar char="•"/>
            </a:pPr>
            <a:r>
              <a:rPr lang="zh-CN" altLang="en-US">
                <a:solidFill>
                  <a:srgbClr val="044AFA"/>
                </a:solidFill>
                <a:latin typeface="+mj-ea"/>
                <a:ea typeface="+mj-ea"/>
                <a:sym typeface="+mn-ea"/>
              </a:rPr>
              <a:t>XX大学：</a:t>
            </a:r>
            <a:r>
              <a:rPr b="1">
                <a:solidFill>
                  <a:srgbClr val="44546A"/>
                </a:solidFill>
                <a:latin typeface="+mj-ea"/>
                <a:ea typeface="+mj-ea"/>
                <a:sym typeface="+mn-ea"/>
              </a:rPr>
              <a:t>硕士学位授权二级学科点</a:t>
            </a:r>
            <a:r>
              <a:rPr lang="en-US">
                <a:solidFill>
                  <a:srgbClr val="44546A"/>
                </a:solidFill>
                <a:latin typeface="+mj-ea"/>
                <a:ea typeface="+mj-ea"/>
                <a:sym typeface="+mn-ea"/>
              </a:rPr>
              <a:t>2023</a:t>
            </a:r>
            <a:r>
              <a:rPr lang="zh-CN" altLang="en-US">
                <a:solidFill>
                  <a:srgbClr val="44546A"/>
                </a:solidFill>
                <a:latin typeface="+mj-ea"/>
                <a:ea typeface="+mj-ea"/>
                <a:sym typeface="+mn-ea"/>
              </a:rPr>
              <a:t>年</a:t>
            </a:r>
            <a:r>
              <a:rPr>
                <a:solidFill>
                  <a:srgbClr val="44546A"/>
                </a:solidFill>
                <a:latin typeface="+mj-ea"/>
                <a:ea typeface="+mj-ea"/>
                <a:sym typeface="+mn-ea"/>
              </a:rPr>
              <a:t>1个，2022年30个，2021年30个</a:t>
            </a:r>
            <a:r>
              <a:rPr lang="zh-CN">
                <a:solidFill>
                  <a:srgbClr val="44546A"/>
                </a:solidFill>
                <a:latin typeface="+mj-ea"/>
                <a:ea typeface="+mj-ea"/>
                <a:sym typeface="+mn-ea"/>
              </a:rPr>
              <a:t>；</a:t>
            </a:r>
            <a:r>
              <a:rPr lang="zh-CN" b="1">
                <a:solidFill>
                  <a:srgbClr val="44546A"/>
                </a:solidFill>
                <a:latin typeface="+mj-ea"/>
                <a:ea typeface="+mj-ea"/>
                <a:sym typeface="+mn-ea"/>
              </a:rPr>
              <a:t>省级一流学科数量1</a:t>
            </a:r>
            <a:r>
              <a:rPr lang="zh-CN">
                <a:solidFill>
                  <a:srgbClr val="44546A"/>
                </a:solidFill>
                <a:latin typeface="+mj-ea"/>
                <a:ea typeface="+mj-ea"/>
                <a:sym typeface="+mn-ea"/>
              </a:rPr>
              <a:t>个，2022年为0，2021年18个，</a:t>
            </a:r>
            <a:r>
              <a:rPr lang="zh-CN" altLang="en-US" b="1">
                <a:solidFill>
                  <a:srgbClr val="FF0000"/>
                </a:solidFill>
                <a:latin typeface="微软雅黑" panose="020B0503020204020204" charset="-122"/>
                <a:ea typeface="微软雅黑" panose="020B0503020204020204" charset="-122"/>
                <a:cs typeface="+mj-ea"/>
                <a:sym typeface="+mn-ea"/>
              </a:rPr>
              <a:t>数据变化较大</a:t>
            </a:r>
            <a:endParaRPr lang="en-US" altLang="zh-CN">
              <a:solidFill>
                <a:srgbClr val="44546A"/>
              </a:solidFill>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xit" presetSubtype="0" fill="hold" grpId="2" nodeType="with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xit" presetSubtype="0" fill="hold" grpId="3"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childTnLst>
                                </p:cTn>
                              </p:par>
                              <p:par>
                                <p:cTn id="39" presetID="1" presetClass="exit" presetSubtype="0" fill="hold" grpId="2" nodeType="withEffect">
                                  <p:stCondLst>
                                    <p:cond delay="0"/>
                                  </p:stCondLst>
                                  <p:childTnLst>
                                    <p:set>
                                      <p:cBhvr>
                                        <p:cTn id="40" dur="1" fill="hold">
                                          <p:stCondLst>
                                            <p:cond delay="0"/>
                                          </p:stCondLst>
                                        </p:cTn>
                                        <p:tgtEl>
                                          <p:spTgt spid="8"/>
                                        </p:tgtEl>
                                        <p:attrNameLst>
                                          <p:attrName>style.visibility</p:attrName>
                                        </p:attrNameLst>
                                      </p:cBhvr>
                                      <p:to>
                                        <p:strVal val="hidden"/>
                                      </p:to>
                                    </p:set>
                                  </p:childTnLst>
                                </p:cTn>
                              </p:par>
                              <p:par>
                                <p:cTn id="41" presetID="1" presetClass="exit" presetSubtype="0" fill="hold" grpId="2" nodeType="withEffect">
                                  <p:stCondLst>
                                    <p:cond delay="0"/>
                                  </p:stCondLst>
                                  <p:childTnLst>
                                    <p:set>
                                      <p:cBhvr>
                                        <p:cTn id="42" dur="1" fill="hold">
                                          <p:stCondLst>
                                            <p:cond delay="0"/>
                                          </p:stCondLst>
                                        </p:cTn>
                                        <p:tgtEl>
                                          <p:spTgt spid="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7" grpId="0" bldLvl="0" animBg="1"/>
      <p:bldP spid="7" grpId="1" animBg="1"/>
      <p:bldP spid="10" grpId="2" bldLvl="0" animBg="1"/>
      <p:bldP spid="5" grpId="0" bldLvl="0" animBg="1"/>
      <p:bldP spid="5" grpId="1" animBg="1"/>
      <p:bldP spid="5" grpId="2" bldLvl="0" animBg="1"/>
      <p:bldP spid="6" grpId="1" animBg="1"/>
      <p:bldP spid="16" grpId="0" bldLvl="0" animBg="1"/>
      <p:bldP spid="16" grpId="1" bldLvl="0" animBg="1"/>
      <p:bldP spid="6" grpId="2" bldLvl="0" animBg="1"/>
      <p:bldP spid="6" grpId="3" bldLvl="0" animBg="1"/>
      <p:bldP spid="8" grpId="1" bldLvl="0" animBg="1"/>
      <p:bldP spid="8" grpId="2" bldLvl="0" animBg="1"/>
      <p:bldP spid="2" grpId="0" bldLvl="0" animBg="1"/>
      <p:bldP spid="2"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依法统计</a:t>
            </a:r>
            <a:endParaRPr lang="zh-CN" altLang="en-US" sz="3200" b="1" dirty="0">
              <a:solidFill>
                <a:schemeClr val="tx2"/>
              </a:solidFill>
              <a:latin typeface="+mj-lt"/>
              <a:ea typeface="+mj-ea"/>
            </a:endParaRPr>
          </a:p>
        </p:txBody>
      </p:sp>
      <p:pic>
        <p:nvPicPr>
          <p:cNvPr id="2" name="Picture 4" descr="中华人民共和国统计法_360百科"/>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755" y="1651000"/>
            <a:ext cx="2957195" cy="4381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矩形 2"/>
          <p:cNvSpPr/>
          <p:nvPr>
            <p:custDataLst>
              <p:tags r:id="rId5"/>
            </p:custDataLst>
          </p:nvPr>
        </p:nvSpPr>
        <p:spPr>
          <a:xfrm>
            <a:off x="3825875" y="1370965"/>
            <a:ext cx="8051165" cy="4661535"/>
          </a:xfrm>
          <a:prstGeom prst="rect">
            <a:avLst/>
          </a:prstGeom>
          <a:noFill/>
          <a:ln>
            <a:noFill/>
            <a:prstDash val="solid"/>
          </a:ln>
          <a:effectLst>
            <a:outerShdw blurRad="203200" dist="101600" dir="8100000" algn="tr" rotWithShape="0">
              <a:srgbClr val="2E66FB">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p>
        </p:txBody>
      </p:sp>
      <p:sp>
        <p:nvSpPr>
          <p:cNvPr id="5" name="文本框 4"/>
          <p:cNvSpPr txBox="1"/>
          <p:nvPr>
            <p:custDataLst>
              <p:tags r:id="rId6"/>
            </p:custDataLst>
          </p:nvPr>
        </p:nvSpPr>
        <p:spPr>
          <a:xfrm>
            <a:off x="4215130" y="1651000"/>
            <a:ext cx="7125970" cy="164655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algn="l">
              <a:lnSpc>
                <a:spcPct val="130000"/>
              </a:lnSpc>
            </a:pPr>
            <a:r>
              <a:rPr lang="zh-CN" altLang="en-US" sz="1800" b="1" dirty="0">
                <a:solidFill>
                  <a:srgbClr val="44546A"/>
                </a:solidFill>
                <a:latin typeface="+mj-ea"/>
                <a:ea typeface="+mj-ea"/>
                <a:cs typeface="微软雅黑" panose="020B0503020204020204" charset="-122"/>
              </a:rPr>
              <a:t>为了科学、有效地组织统计工作，保障统计资料的真实性、准确性、完整性和及时性，发挥统计在了解国情国力、服务经济社会发展中的重要作用，促进社会主义现代化建设事业发展，制定本法。</a:t>
            </a:r>
            <a:endParaRPr lang="zh-CN" altLang="en-US" sz="1800" b="1" dirty="0">
              <a:solidFill>
                <a:srgbClr val="44546A"/>
              </a:solidFill>
              <a:latin typeface="+mj-ea"/>
              <a:ea typeface="+mj-ea"/>
              <a:cs typeface="微软雅黑" panose="020B0503020204020204" charset="-122"/>
            </a:endParaRPr>
          </a:p>
        </p:txBody>
      </p:sp>
      <p:sp>
        <p:nvSpPr>
          <p:cNvPr id="10" name="文本框 9"/>
          <p:cNvSpPr txBox="1"/>
          <p:nvPr>
            <p:custDataLst>
              <p:tags r:id="rId7"/>
            </p:custDataLst>
          </p:nvPr>
        </p:nvSpPr>
        <p:spPr>
          <a:xfrm>
            <a:off x="4215130" y="3195955"/>
            <a:ext cx="7242175" cy="232854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indent="406400" algn="l" fontAlgn="auto">
              <a:lnSpc>
                <a:spcPct val="130000"/>
              </a:lnSpc>
              <a:extLst>
                <a:ext uri="{35155182-B16C-46BC-9424-99874614C6A1}">
                  <wpsdc:indentchars xmlns:wpsdc="http://www.wps.cn/officeDocument/2017/drawingmlCustomData" val="200" checksum="1740828767"/>
                </a:ext>
              </a:extLst>
            </a:pPr>
            <a:r>
              <a:rPr sz="1600" b="1" dirty="0">
                <a:solidFill>
                  <a:srgbClr val="044AFA"/>
                </a:solidFill>
                <a:latin typeface="+mj-ea"/>
                <a:ea typeface="微软雅黑" panose="020B0503020204020204" charset="-122"/>
                <a:cs typeface="+mj-ea"/>
              </a:rPr>
              <a:t>第六条　</a:t>
            </a:r>
            <a:endParaRPr sz="1600" b="1" dirty="0">
              <a:solidFill>
                <a:srgbClr val="044AF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r>
              <a:rPr sz="1600" b="1" dirty="0">
                <a:solidFill>
                  <a:srgbClr val="44546A"/>
                </a:solidFill>
                <a:latin typeface="+mj-ea"/>
                <a:ea typeface="微软雅黑" panose="020B0503020204020204" charset="-122"/>
                <a:cs typeface="+mj-ea"/>
              </a:rPr>
              <a:t>统计机构和统计人员依照本法规定独立行使统计调查、统计报告、统计监督的职权，不受侵犯。</a:t>
            </a:r>
            <a:endParaRPr sz="1600" b="1" dirty="0">
              <a:solidFill>
                <a:srgbClr val="44546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r>
              <a:rPr sz="1600" b="1" dirty="0">
                <a:solidFill>
                  <a:srgbClr val="44546A"/>
                </a:solidFill>
                <a:latin typeface="+mj-ea"/>
                <a:ea typeface="微软雅黑" panose="020B0503020204020204" charset="-122"/>
                <a:cs typeface="+mj-ea"/>
              </a:rPr>
              <a:t>地方各级人民政府、政府统计机构和有关部门以及各单位的负责人，不得自行修改统计机构和统计人员依法搜集、整理的统计资料，不得以任何方式要求统计机构、统计人员及其他机构、人员伪造、篡改统计资料，不得对依法履行职责或者拒绝、抵制统计违法行为的统计人员打击报复。</a:t>
            </a:r>
            <a:endParaRPr sz="1600" b="1" dirty="0">
              <a:solidFill>
                <a:srgbClr val="44546A"/>
              </a:solidFill>
              <a:latin typeface="+mj-ea"/>
              <a:ea typeface="微软雅黑" panose="020B0503020204020204" charset="-122"/>
              <a:cs typeface="+mj-ea"/>
            </a:endParaRPr>
          </a:p>
        </p:txBody>
      </p:sp>
      <p:sp>
        <p:nvSpPr>
          <p:cNvPr id="13" name="文本框 12"/>
          <p:cNvSpPr txBox="1"/>
          <p:nvPr>
            <p:custDataLst>
              <p:tags r:id="rId8"/>
            </p:custDataLst>
          </p:nvPr>
        </p:nvSpPr>
        <p:spPr>
          <a:xfrm>
            <a:off x="4215130" y="3656330"/>
            <a:ext cx="6939915" cy="225234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algn="l">
              <a:lnSpc>
                <a:spcPct val="130000"/>
              </a:lnSpc>
            </a:pPr>
            <a:r>
              <a:rPr lang="en-US" sz="1600" b="1" dirty="0">
                <a:solidFill>
                  <a:srgbClr val="044AFA"/>
                </a:solidFill>
                <a:latin typeface="+mj-ea"/>
                <a:ea typeface="微软雅黑" panose="020B0503020204020204" charset="-122"/>
                <a:cs typeface="+mj-ea"/>
              </a:rPr>
              <a:t>       </a:t>
            </a:r>
            <a:r>
              <a:rPr sz="1600" b="1" dirty="0">
                <a:solidFill>
                  <a:srgbClr val="044AFA"/>
                </a:solidFill>
                <a:latin typeface="+mj-ea"/>
                <a:ea typeface="微软雅黑" panose="020B0503020204020204" charset="-122"/>
                <a:cs typeface="+mj-ea"/>
              </a:rPr>
              <a:t>第</a:t>
            </a:r>
            <a:r>
              <a:rPr lang="zh-CN" sz="1600" b="1" dirty="0">
                <a:solidFill>
                  <a:srgbClr val="044AFA"/>
                </a:solidFill>
                <a:latin typeface="+mj-ea"/>
                <a:ea typeface="微软雅黑" panose="020B0503020204020204" charset="-122"/>
                <a:cs typeface="+mj-ea"/>
              </a:rPr>
              <a:t>七</a:t>
            </a:r>
            <a:r>
              <a:rPr sz="1600" b="1" dirty="0">
                <a:solidFill>
                  <a:srgbClr val="044AFA"/>
                </a:solidFill>
                <a:latin typeface="+mj-ea"/>
                <a:ea typeface="微软雅黑" panose="020B0503020204020204" charset="-122"/>
                <a:cs typeface="+mj-ea"/>
              </a:rPr>
              <a:t>条　</a:t>
            </a:r>
            <a:endParaRPr sz="1600" b="1" dirty="0">
              <a:solidFill>
                <a:srgbClr val="044AFA"/>
              </a:solidFill>
              <a:latin typeface="+mj-ea"/>
              <a:ea typeface="微软雅黑" panose="020B0503020204020204" charset="-122"/>
              <a:cs typeface="+mj-ea"/>
            </a:endParaRPr>
          </a:p>
          <a:p>
            <a:pPr indent="406400" algn="l" fontAlgn="auto">
              <a:lnSpc>
                <a:spcPct val="130000"/>
              </a:lnSpc>
              <a:extLst>
                <a:ext uri="{35155182-B16C-46BC-9424-99874614C6A1}">
                  <wpsdc:indentchars xmlns:wpsdc="http://www.wps.cn/officeDocument/2017/drawingmlCustomData" val="200" checksum="1740828767"/>
                </a:ext>
              </a:extLst>
            </a:pPr>
            <a:r>
              <a:rPr sz="1600" b="1" dirty="0">
                <a:solidFill>
                  <a:srgbClr val="44546A"/>
                </a:solidFill>
                <a:latin typeface="+mj-ea"/>
                <a:ea typeface="微软雅黑" panose="020B0503020204020204" charset="-122"/>
                <a:cs typeface="+mj-ea"/>
              </a:rPr>
              <a:t>国家机关、企业事业单位和其他组织以及个体工商户和个人等统计调查对象，必须依照本法和国家有关规定，真实、准确、完整、及时地提供统计调查所需的资料，不得提供不真实或者不完整的统计资料，不得迟报、拒报统计资料。</a:t>
            </a:r>
            <a:endParaRPr sz="1600" b="1" dirty="0">
              <a:solidFill>
                <a:srgbClr val="44546A"/>
              </a:solidFill>
              <a:latin typeface="+mj-ea"/>
              <a:ea typeface="微软雅黑" panose="020B0503020204020204" charset="-122"/>
              <a:cs typeface="+mj-ea"/>
            </a:endParaRPr>
          </a:p>
        </p:txBody>
      </p:sp>
      <p:cxnSp>
        <p:nvCxnSpPr>
          <p:cNvPr id="11" name="直接连接符 10"/>
          <p:cNvCxnSpPr/>
          <p:nvPr>
            <p:custDataLst>
              <p:tags r:id="rId9"/>
            </p:custDataLst>
          </p:nvPr>
        </p:nvCxnSpPr>
        <p:spPr>
          <a:xfrm flipV="1">
            <a:off x="3956685" y="2981783"/>
            <a:ext cx="7642225" cy="4445"/>
          </a:xfrm>
          <a:prstGeom prst="line">
            <a:avLst/>
          </a:prstGeom>
          <a:ln w="12700" cap="rnd">
            <a:solidFill>
              <a:srgbClr val="85A8FC"/>
            </a:solidFill>
            <a:roun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0" grpId="0" bldLvl="0" animBg="1"/>
      <p:bldP spid="1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2</a:t>
            </a:r>
            <a:r>
              <a:rPr lang="en-US" altLang="zh-CN" sz="2400" b="1" dirty="0">
                <a:solidFill>
                  <a:schemeClr val="tx2"/>
                </a:solidFill>
                <a:latin typeface="+mj-ea"/>
                <a:ea typeface="+mj-ea"/>
                <a:cs typeface="+mj-ea"/>
                <a:sym typeface="+mn-ea"/>
              </a:rPr>
              <a:t>105</a:t>
            </a:r>
            <a:r>
              <a:rPr lang="zh-CN" altLang="en-US" sz="2400" b="1" dirty="0">
                <a:solidFill>
                  <a:schemeClr val="tx2"/>
                </a:solidFill>
                <a:latin typeface="+mj-ea"/>
                <a:ea typeface="+mj-ea"/>
                <a:cs typeface="+mj-ea"/>
                <a:sym typeface="+mn-ea"/>
              </a:rPr>
              <a:t>至</a:t>
            </a:r>
            <a:r>
              <a:rPr lang="en-US" altLang="zh-CN" sz="2400" b="1" dirty="0">
                <a:solidFill>
                  <a:schemeClr val="tx2"/>
                </a:solidFill>
                <a:latin typeface="+mj-ea"/>
                <a:ea typeface="+mj-ea"/>
                <a:cs typeface="+mj-ea"/>
                <a:sym typeface="+mn-ea"/>
              </a:rPr>
              <a:t>2108 </a:t>
            </a:r>
            <a:r>
              <a:rPr lang="zh-CN" altLang="en-US" sz="2400" b="1" dirty="0">
                <a:solidFill>
                  <a:schemeClr val="tx2"/>
                </a:solidFill>
                <a:latin typeface="+mj-ea"/>
                <a:ea typeface="+mj-ea"/>
                <a:cs typeface="+mj-ea"/>
              </a:rPr>
              <a:t>学前至普通高中</a:t>
            </a:r>
            <a:r>
              <a:rPr lang="zh-CN" altLang="en-US" sz="2400" b="1" dirty="0">
                <a:solidFill>
                  <a:srgbClr val="044AFA"/>
                </a:solidFill>
                <a:latin typeface="+mj-ea"/>
                <a:ea typeface="+mj-ea"/>
                <a:cs typeface="+mj-ea"/>
              </a:rPr>
              <a:t>班额班数</a:t>
            </a:r>
            <a:r>
              <a:rPr lang="zh-CN" altLang="en-US" sz="2400" b="1" dirty="0">
                <a:solidFill>
                  <a:schemeClr val="tx2"/>
                </a:solidFill>
                <a:latin typeface="+mj-ea"/>
                <a:ea typeface="+mj-ea"/>
                <a:cs typeface="+mj-ea"/>
              </a:rPr>
              <a:t>情况</a:t>
            </a:r>
            <a:endParaRPr lang="zh-CN" altLang="en-US" sz="2400" b="1" dirty="0">
              <a:solidFill>
                <a:schemeClr val="tx2"/>
              </a:solidFill>
              <a:latin typeface="+mj-ea"/>
              <a:ea typeface="+mj-ea"/>
              <a:cs typeface="+mj-ea"/>
            </a:endParaRPr>
          </a:p>
        </p:txBody>
      </p:sp>
      <p:pic>
        <p:nvPicPr>
          <p:cNvPr id="2" name="图片 1"/>
          <p:cNvPicPr>
            <a:picLocks noChangeAspect="1"/>
          </p:cNvPicPr>
          <p:nvPr/>
        </p:nvPicPr>
        <p:blipFill>
          <a:blip r:embed="rId4"/>
          <a:stretch>
            <a:fillRect/>
          </a:stretch>
        </p:blipFill>
        <p:spPr>
          <a:xfrm>
            <a:off x="248285" y="1317625"/>
            <a:ext cx="7989570" cy="4603115"/>
          </a:xfrm>
          <a:prstGeom prst="rect">
            <a:avLst/>
          </a:prstGeom>
          <a:ln>
            <a:solidFill>
              <a:srgbClr val="44546A"/>
            </a:solidFill>
          </a:ln>
          <a:effectLst>
            <a:outerShdw blurRad="50800" dist="38100" dir="5400000" algn="t" rotWithShape="0">
              <a:prstClr val="black">
                <a:alpha val="40000"/>
              </a:prstClr>
            </a:outerShdw>
          </a:effectLst>
        </p:spPr>
      </p:pic>
      <p:sp>
        <p:nvSpPr>
          <p:cNvPr id="6" name="线形标注 2(带边框和强调线) 5"/>
          <p:cNvSpPr/>
          <p:nvPr/>
        </p:nvSpPr>
        <p:spPr>
          <a:xfrm>
            <a:off x="5882005" y="3329940"/>
            <a:ext cx="5858510" cy="452755"/>
          </a:xfrm>
          <a:prstGeom prst="accentBorderCallout2">
            <a:avLst>
              <a:gd name="adj1" fmla="val 18750"/>
              <a:gd name="adj2" fmla="val -8333"/>
              <a:gd name="adj3" fmla="val 18760"/>
              <a:gd name="adj4" fmla="val -14463"/>
              <a:gd name="adj5" fmla="val -361851"/>
              <a:gd name="adj6" fmla="val -22490"/>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班额：</a:t>
            </a:r>
            <a:r>
              <a:rPr lang="zh-CN" altLang="en-US">
                <a:solidFill>
                  <a:srgbClr val="44546A"/>
                </a:solidFill>
                <a:latin typeface="+mj-ea"/>
                <a:ea typeface="+mj-ea"/>
                <a:sym typeface="+mn-ea"/>
              </a:rPr>
              <a:t>每个教学班学生的规模</a:t>
            </a:r>
            <a:endParaRPr lang="zh-CN" altLang="en-US">
              <a:solidFill>
                <a:srgbClr val="44546A"/>
              </a:solidFill>
              <a:latin typeface="+mj-ea"/>
              <a:ea typeface="+mj-ea"/>
              <a:sym typeface="+mn-ea"/>
            </a:endParaRPr>
          </a:p>
        </p:txBody>
      </p:sp>
      <p:sp>
        <p:nvSpPr>
          <p:cNvPr id="15" name="圆角矩形 14"/>
          <p:cNvSpPr/>
          <p:nvPr/>
        </p:nvSpPr>
        <p:spPr>
          <a:xfrm>
            <a:off x="5881370" y="3659505"/>
            <a:ext cx="5859145" cy="45910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混合班：</a:t>
            </a:r>
            <a:r>
              <a:rPr lang="zh-CN" altLang="en-US">
                <a:solidFill>
                  <a:srgbClr val="44546A"/>
                </a:solidFill>
                <a:latin typeface="+mj-ea"/>
                <a:ea typeface="+mj-ea"/>
                <a:sym typeface="+mn-ea"/>
              </a:rPr>
              <a:t>小学附设的学前教育应填入</a:t>
            </a:r>
            <a:r>
              <a:rPr lang="zh-CN" altLang="en-US">
                <a:solidFill>
                  <a:srgbClr val="44546A"/>
                </a:solidFill>
                <a:latin typeface="+mj-ea"/>
                <a:ea typeface="+mj-ea"/>
                <a:sym typeface="+mn-ea"/>
              </a:rPr>
              <a:t>混合班</a:t>
            </a:r>
            <a:endParaRPr lang="zh-CN" altLang="en-US">
              <a:solidFill>
                <a:srgbClr val="44546A"/>
              </a:solidFill>
              <a:latin typeface="+mj-ea"/>
              <a:ea typeface="+mj-ea"/>
              <a:sym typeface="+mn-ea"/>
            </a:endParaRPr>
          </a:p>
        </p:txBody>
      </p:sp>
      <p:sp>
        <p:nvSpPr>
          <p:cNvPr id="8" name="圆角矩形 7"/>
          <p:cNvSpPr/>
          <p:nvPr/>
        </p:nvSpPr>
        <p:spPr>
          <a:xfrm>
            <a:off x="4897755" y="1832610"/>
            <a:ext cx="6843395" cy="1071245"/>
          </a:xfrm>
          <a:prstGeom prst="roundRect">
            <a:avLst>
              <a:gd name="adj" fmla="val 986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根据</a:t>
            </a:r>
            <a:r>
              <a:rPr lang="zh-CN" altLang="en-US">
                <a:solidFill>
                  <a:srgbClr val="2A5CE3"/>
                </a:solidFill>
                <a:latin typeface="华文新魏" panose="02010800040101010101" charset="-122"/>
                <a:ea typeface="华文新魏" panose="02010800040101010101" charset="-122"/>
                <a:sym typeface="+mn-ea"/>
                <a:hlinkClick r:id="rId5"/>
              </a:rPr>
              <a:t>《幼儿园工作规程》</a:t>
            </a:r>
            <a:r>
              <a:rPr lang="zh-CN" altLang="en-US">
                <a:solidFill>
                  <a:srgbClr val="44546A"/>
                </a:solidFill>
                <a:latin typeface="+mj-ea"/>
                <a:ea typeface="+mj-ea"/>
                <a:sym typeface="+mn-ea"/>
              </a:rPr>
              <a:t>，幼儿园可以按年龄分别编班，其中托班为3周岁以下，小班为3周岁至4周岁，中班为4周岁至5周岁，大班为5周岁至6周岁；未按照上述年龄编班填报到混合班。 </a:t>
            </a:r>
            <a:endParaRPr lang="zh-CN" altLang="en-US">
              <a:solidFill>
                <a:srgbClr val="44546A"/>
              </a:solidFill>
              <a:latin typeface="+mj-ea"/>
              <a:ea typeface="+mj-ea"/>
              <a:sym typeface="+mn-ea"/>
            </a:endParaRPr>
          </a:p>
        </p:txBody>
      </p:sp>
      <p:pic>
        <p:nvPicPr>
          <p:cNvPr id="3" name="图片 2"/>
          <p:cNvPicPr>
            <a:picLocks noChangeAspect="1"/>
          </p:cNvPicPr>
          <p:nvPr/>
        </p:nvPicPr>
        <p:blipFill>
          <a:blip r:embed="rId6"/>
          <a:srcRect t="2576" b="17869"/>
          <a:stretch>
            <a:fillRect/>
          </a:stretch>
        </p:blipFill>
        <p:spPr>
          <a:xfrm>
            <a:off x="1324625" y="1612640"/>
            <a:ext cx="7134860" cy="4603115"/>
          </a:xfrm>
          <a:prstGeom prst="rect">
            <a:avLst/>
          </a:prstGeom>
          <a:ln>
            <a:solidFill>
              <a:srgbClr val="44546A"/>
            </a:solidFill>
          </a:ln>
          <a:effectLst>
            <a:outerShdw blurRad="50800" dist="38100" dir="5400000" algn="t" rotWithShape="0">
              <a:prstClr val="black">
                <a:alpha val="40000"/>
              </a:prstClr>
            </a:outerShdw>
          </a:effectLst>
        </p:spPr>
      </p:pic>
      <p:sp>
        <p:nvSpPr>
          <p:cNvPr id="17" name="线形标注 2(带边框和强调线) 16"/>
          <p:cNvSpPr/>
          <p:nvPr/>
        </p:nvSpPr>
        <p:spPr>
          <a:xfrm>
            <a:off x="5880735" y="4783455"/>
            <a:ext cx="5859145" cy="788670"/>
          </a:xfrm>
          <a:prstGeom prst="accentBorderCallout2">
            <a:avLst>
              <a:gd name="adj1" fmla="val 18750"/>
              <a:gd name="adj2" fmla="val -8333"/>
              <a:gd name="adj3" fmla="val 18760"/>
              <a:gd name="adj4" fmla="val -14463"/>
              <a:gd name="adj5" fmla="val -113123"/>
              <a:gd name="adj6" fmla="val 34539"/>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复式班：</a:t>
            </a:r>
            <a:r>
              <a:rPr lang="zh-CN" altLang="en-US">
                <a:solidFill>
                  <a:srgbClr val="44546A"/>
                </a:solidFill>
                <a:latin typeface="+mj-ea"/>
                <a:ea typeface="+mj-ea"/>
                <a:sym typeface="+mn-ea"/>
              </a:rPr>
              <a:t>几个年级学生组成的实施不同年级教学计划的教学班。</a:t>
            </a:r>
            <a:endParaRPr lang="zh-CN" altLang="en-US">
              <a:solidFill>
                <a:srgbClr val="44546A"/>
              </a:solidFill>
              <a:latin typeface="+mj-ea"/>
              <a:ea typeface="+mj-ea"/>
            </a:endParaRPr>
          </a:p>
        </p:txBody>
      </p:sp>
      <p:pic>
        <p:nvPicPr>
          <p:cNvPr id="5" name="图片 4"/>
          <p:cNvPicPr>
            <a:picLocks noChangeAspect="1"/>
          </p:cNvPicPr>
          <p:nvPr/>
        </p:nvPicPr>
        <p:blipFill>
          <a:blip r:embed="rId7"/>
          <a:srcRect t="17707" b="7184"/>
          <a:stretch>
            <a:fillRect/>
          </a:stretch>
        </p:blipFill>
        <p:spPr>
          <a:xfrm>
            <a:off x="6234430" y="3659505"/>
            <a:ext cx="5505450" cy="3133090"/>
          </a:xfrm>
          <a:prstGeom prst="rect">
            <a:avLst/>
          </a:prstGeom>
          <a:ln>
            <a:solidFill>
              <a:srgbClr val="44546A"/>
            </a:solidFill>
          </a:ln>
        </p:spPr>
      </p:pic>
      <p:pic>
        <p:nvPicPr>
          <p:cNvPr id="11" name="图片 10"/>
          <p:cNvPicPr>
            <a:picLocks noChangeAspect="1"/>
          </p:cNvPicPr>
          <p:nvPr/>
        </p:nvPicPr>
        <p:blipFill>
          <a:blip r:embed="rId8"/>
          <a:srcRect t="4341" b="16004"/>
          <a:stretch>
            <a:fillRect/>
          </a:stretch>
        </p:blipFill>
        <p:spPr>
          <a:xfrm>
            <a:off x="2098690" y="2104130"/>
            <a:ext cx="7274560" cy="4404995"/>
          </a:xfrm>
          <a:prstGeom prst="rect">
            <a:avLst/>
          </a:prstGeom>
          <a:ln>
            <a:solidFill>
              <a:srgbClr val="44546A"/>
            </a:solidFill>
          </a:ln>
          <a:effectLst>
            <a:outerShdw blurRad="50800" dist="38100" dir="5400000" algn="t" rotWithShape="0">
              <a:prstClr val="black">
                <a:alpha val="40000"/>
              </a:prstClr>
            </a:outerShdw>
          </a:effectLst>
        </p:spPr>
      </p:pic>
      <p:pic>
        <p:nvPicPr>
          <p:cNvPr id="13" name="图片 12"/>
          <p:cNvPicPr>
            <a:picLocks noChangeAspect="1"/>
          </p:cNvPicPr>
          <p:nvPr/>
        </p:nvPicPr>
        <p:blipFill>
          <a:blip r:embed="rId9"/>
          <a:srcRect t="4012" b="17282"/>
          <a:stretch>
            <a:fillRect/>
          </a:stretch>
        </p:blipFill>
        <p:spPr>
          <a:xfrm>
            <a:off x="3644815" y="2542872"/>
            <a:ext cx="7135495" cy="4198620"/>
          </a:xfrm>
          <a:prstGeom prst="rect">
            <a:avLst/>
          </a:prstGeom>
          <a:ln>
            <a:solidFill>
              <a:srgbClr val="44546A"/>
            </a:solidFill>
          </a:ln>
          <a:effectLst>
            <a:outerShdw blurRad="50800" dist="38100" dir="54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23"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1" presetClass="exit" presetSubtype="0" fill="hold" grpId="2"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5"/>
                                        </p:tgtEl>
                                        <p:attrNameLst>
                                          <p:attrName>style.visibility</p:attrName>
                                        </p:attrNameLst>
                                      </p:cBhvr>
                                      <p:to>
                                        <p:strVal val="hidden"/>
                                      </p:to>
                                    </p:set>
                                  </p:childTnLst>
                                </p:cTn>
                              </p:par>
                              <p:par>
                                <p:cTn id="23" presetID="1" presetClass="exit" presetSubtype="0" fill="hold" grpId="2" nodeType="withEffect">
                                  <p:stCondLst>
                                    <p:cond delay="0"/>
                                  </p:stCondLst>
                                  <p:childTnLst>
                                    <p:set>
                                      <p:cBhvr>
                                        <p:cTn id="24" dur="1" fill="hold">
                                          <p:stCondLst>
                                            <p:cond delay="0"/>
                                          </p:stCondLst>
                                        </p:cTn>
                                        <p:tgtEl>
                                          <p:spTgt spid="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xit" presetSubtype="0" fill="hold" grpId="2" nodeType="withEffect">
                                  <p:stCondLst>
                                    <p:cond delay="0"/>
                                  </p:stCondLst>
                                  <p:childTnLst>
                                    <p:set>
                                      <p:cBhvr>
                                        <p:cTn id="40" dur="1" fill="hold">
                                          <p:stCondLst>
                                            <p:cond delay="0"/>
                                          </p:stCondLst>
                                        </p:cTn>
                                        <p:tgtEl>
                                          <p:spTgt spid="1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7" grpId="0" bldLvl="0" animBg="1"/>
      <p:bldP spid="17" grpId="1" animBg="1"/>
      <p:bldP spid="15" grpId="2" bldLvl="0" animBg="1"/>
      <p:bldP spid="6" grpId="0" bldLvl="0" animBg="1"/>
      <p:bldP spid="6" grpId="1" animBg="1"/>
      <p:bldP spid="6" grpId="2" bldLvl="0" animBg="1"/>
      <p:bldP spid="8" grpId="0" bldLvl="0" animBg="1"/>
      <p:bldP spid="8" grpId="1" animBg="1"/>
      <p:bldP spid="8" grpId="2" bldLvl="0" animBg="1"/>
      <p:bldP spid="17" grpId="2"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2105</a:t>
            </a:r>
            <a:r>
              <a:rPr lang="zh-CN" altLang="en-US" sz="2400" b="1" dirty="0">
                <a:solidFill>
                  <a:schemeClr val="tx2"/>
                </a:solidFill>
                <a:latin typeface="+mj-ea"/>
                <a:ea typeface="+mj-ea"/>
                <a:cs typeface="+mj-ea"/>
                <a:sym typeface="+mn-ea"/>
              </a:rPr>
              <a:t>至</a:t>
            </a:r>
            <a:r>
              <a:rPr lang="en-US" altLang="zh-CN" sz="2400" b="1" dirty="0">
                <a:solidFill>
                  <a:schemeClr val="tx2"/>
                </a:solidFill>
                <a:latin typeface="+mj-ea"/>
                <a:ea typeface="+mj-ea"/>
                <a:cs typeface="+mj-ea"/>
                <a:sym typeface="+mn-ea"/>
              </a:rPr>
              <a:t>2108 </a:t>
            </a:r>
            <a:r>
              <a:rPr lang="zh-CN" altLang="en-US" sz="2400" b="1" dirty="0">
                <a:solidFill>
                  <a:schemeClr val="tx2"/>
                </a:solidFill>
                <a:latin typeface="+mj-ea"/>
                <a:ea typeface="+mj-ea"/>
                <a:cs typeface="+mj-ea"/>
              </a:rPr>
              <a:t>学前至普通高中</a:t>
            </a:r>
            <a:r>
              <a:rPr lang="zh-CN" altLang="en-US" sz="2400" b="1" dirty="0">
                <a:solidFill>
                  <a:srgbClr val="044AFA"/>
                </a:solidFill>
                <a:latin typeface="+mj-ea"/>
                <a:ea typeface="+mj-ea"/>
                <a:cs typeface="+mj-ea"/>
              </a:rPr>
              <a:t>班额班数</a:t>
            </a:r>
            <a:r>
              <a:rPr lang="zh-CN" altLang="en-US" sz="2400" b="1" dirty="0">
                <a:solidFill>
                  <a:schemeClr val="tx2"/>
                </a:solidFill>
                <a:latin typeface="+mj-ea"/>
                <a:ea typeface="+mj-ea"/>
                <a:cs typeface="+mj-ea"/>
              </a:rPr>
              <a:t>情况（一校一报告）</a:t>
            </a:r>
            <a:endParaRPr lang="zh-CN" altLang="en-US" sz="2400" b="1" dirty="0">
              <a:solidFill>
                <a:schemeClr val="tx2"/>
              </a:solidFill>
              <a:latin typeface="+mj-ea"/>
              <a:ea typeface="+mj-ea"/>
              <a:cs typeface="+mj-ea"/>
            </a:endParaRPr>
          </a:p>
        </p:txBody>
      </p:sp>
      <p:sp>
        <p:nvSpPr>
          <p:cNvPr id="10" name="矩形 9"/>
          <p:cNvSpPr/>
          <p:nvPr/>
        </p:nvSpPr>
        <p:spPr>
          <a:xfrm>
            <a:off x="811513" y="1151473"/>
            <a:ext cx="10996295" cy="1111929"/>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buClrTx/>
              <a:buSzTx/>
              <a:buFontTx/>
            </a:pPr>
            <a:r>
              <a:rPr lang="zh-CN" altLang="en-US" b="1">
                <a:solidFill>
                  <a:srgbClr val="FF0000"/>
                </a:solidFill>
                <a:latin typeface="微软雅黑" panose="020B0503020204020204" charset="-122"/>
                <a:ea typeface="微软雅黑" panose="020B0503020204020204" charset="-122"/>
                <a:cs typeface="+mj-ea"/>
                <a:sym typeface="+mn-ea"/>
              </a:rPr>
              <a:t>关联数据</a:t>
            </a:r>
            <a:r>
              <a:rPr lang="zh-CN" altLang="en-US" b="1">
                <a:solidFill>
                  <a:srgbClr val="FF0000"/>
                </a:solidFill>
                <a:latin typeface="微软雅黑" panose="020B0503020204020204" charset="-122"/>
                <a:ea typeface="微软雅黑" panose="020B0503020204020204" charset="-122"/>
                <a:cs typeface="+mj-ea"/>
                <a:sym typeface="+mn-ea"/>
              </a:rPr>
              <a:t>变化不匹配</a:t>
            </a:r>
            <a:endParaRPr lang="zh-CN" altLang="en-US">
              <a:solidFill>
                <a:srgbClr val="FF0000"/>
              </a:solidFill>
              <a:latin typeface="微软雅黑" panose="020B0503020204020204" charset="-122"/>
              <a:ea typeface="微软雅黑" panose="020B0503020204020204" charset="-122"/>
              <a:cs typeface="+mj-ea"/>
              <a:sym typeface="+mn-ea"/>
            </a:endParaRPr>
          </a:p>
          <a:p>
            <a:pPr marL="285750" indent="-285750" algn="l" fontAlgn="auto">
              <a:lnSpc>
                <a:spcPct val="120000"/>
              </a:lnSpc>
              <a:buFont typeface="Arial" panose="020B0604020202020204" pitchFamily="34" charset="0"/>
              <a:buChar char="•"/>
            </a:pPr>
            <a:r>
              <a:rPr lang="zh-CN" altLang="en-US">
                <a:solidFill>
                  <a:srgbClr val="044AFA"/>
                </a:solidFill>
                <a:latin typeface="+mj-ea"/>
                <a:ea typeface="+mj-ea"/>
                <a:sym typeface="+mn-ea"/>
              </a:rPr>
              <a:t>XX中学（高级中学）：</a:t>
            </a:r>
            <a:endParaRPr lang="zh-CN" altLang="en-US">
              <a:solidFill>
                <a:srgbClr val="044AFA"/>
              </a:solidFill>
              <a:latin typeface="+mj-ea"/>
              <a:ea typeface="+mj-ea"/>
              <a:sym typeface="+mn-ea"/>
            </a:endParaRPr>
          </a:p>
          <a:p>
            <a:pPr algn="l" fontAlgn="auto">
              <a:lnSpc>
                <a:spcPct val="120000"/>
              </a:lnSpc>
            </a:pPr>
            <a:r>
              <a:rPr lang="zh-CN" altLang="en-US">
                <a:solidFill>
                  <a:srgbClr val="44546A"/>
                </a:solidFill>
                <a:latin typeface="微软雅黑" panose="020B0503020204020204" charset="-122"/>
                <a:ea typeface="微软雅黑" panose="020B0503020204020204" charset="-122"/>
                <a:cs typeface="微软雅黑" panose="020B0503020204020204" charset="-122"/>
              </a:rPr>
              <a:t>根据班额班数计算学生数量应该有所增加，但分年级学生数显示学生数量减少</a:t>
            </a:r>
            <a:endParaRPr>
              <a:latin typeface="微软雅黑" panose="020B0503020204020204" charset="-122"/>
              <a:ea typeface="微软雅黑" panose="020B0503020204020204" charset="-122"/>
              <a:cs typeface="微软雅黑" panose="020B0503020204020204" charset="-122"/>
            </a:endParaRPr>
          </a:p>
        </p:txBody>
      </p:sp>
      <p:pic>
        <p:nvPicPr>
          <p:cNvPr id="9" name="图片 8" descr="upload_post_object_v2_2388921867"/>
          <p:cNvPicPr>
            <a:picLocks noChangeAspect="1"/>
          </p:cNvPicPr>
          <p:nvPr/>
        </p:nvPicPr>
        <p:blipFill>
          <a:blip r:embed="rId4"/>
          <a:stretch>
            <a:fillRect/>
          </a:stretch>
        </p:blipFill>
        <p:spPr>
          <a:xfrm>
            <a:off x="655688" y="2845390"/>
            <a:ext cx="6710133" cy="3138199"/>
          </a:xfrm>
          <a:prstGeom prst="rect">
            <a:avLst/>
          </a:prstGeom>
          <a:ln>
            <a:solidFill>
              <a:srgbClr val="44546A"/>
            </a:solidFill>
          </a:ln>
        </p:spPr>
      </p:pic>
      <p:pic>
        <p:nvPicPr>
          <p:cNvPr id="12" name="图片 11" descr="upload_post_object_v2_927688424"/>
          <p:cNvPicPr>
            <a:picLocks noChangeAspect="1"/>
          </p:cNvPicPr>
          <p:nvPr/>
        </p:nvPicPr>
        <p:blipFill>
          <a:blip r:embed="rId5"/>
          <a:stretch>
            <a:fillRect/>
          </a:stretch>
        </p:blipFill>
        <p:spPr>
          <a:xfrm>
            <a:off x="679120" y="2965516"/>
            <a:ext cx="6686733" cy="2897926"/>
          </a:xfrm>
          <a:prstGeom prst="rect">
            <a:avLst/>
          </a:prstGeom>
          <a:ln>
            <a:solidFill>
              <a:srgbClr val="44546A"/>
            </a:solidFill>
          </a:ln>
        </p:spPr>
      </p:pic>
      <p:pic>
        <p:nvPicPr>
          <p:cNvPr id="14" name="图片 13" descr="upload_post_object_v2_3515379083"/>
          <p:cNvPicPr>
            <a:picLocks noChangeAspect="1"/>
          </p:cNvPicPr>
          <p:nvPr/>
        </p:nvPicPr>
        <p:blipFill>
          <a:blip r:embed="rId6"/>
          <a:srcRect l="45589"/>
          <a:stretch>
            <a:fillRect/>
          </a:stretch>
        </p:blipFill>
        <p:spPr>
          <a:xfrm>
            <a:off x="7651916" y="2993253"/>
            <a:ext cx="3641602" cy="2746283"/>
          </a:xfrm>
          <a:prstGeom prst="rect">
            <a:avLst/>
          </a:prstGeom>
          <a:ln>
            <a:solidFill>
              <a:srgbClr val="44546A"/>
            </a:solidFill>
          </a:ln>
        </p:spPr>
      </p:pic>
      <p:pic>
        <p:nvPicPr>
          <p:cNvPr id="18" name="图片 17" descr="upload_post_object_v2_2633626483"/>
          <p:cNvPicPr>
            <a:picLocks noChangeAspect="1"/>
          </p:cNvPicPr>
          <p:nvPr/>
        </p:nvPicPr>
        <p:blipFill>
          <a:blip r:embed="rId7"/>
          <a:stretch>
            <a:fillRect/>
          </a:stretch>
        </p:blipFill>
        <p:spPr>
          <a:xfrm>
            <a:off x="7706106" y="2845424"/>
            <a:ext cx="3048000" cy="3048000"/>
          </a:xfrm>
          <a:prstGeom prst="rect">
            <a:avLst/>
          </a:prstGeom>
          <a:ln>
            <a:solidFill>
              <a:srgbClr val="44546A"/>
            </a:solidFill>
          </a:ln>
        </p:spPr>
      </p:pic>
      <p:pic>
        <p:nvPicPr>
          <p:cNvPr id="19" name="图片 18" descr="疑问"/>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41847" y="572477"/>
            <a:ext cx="365167" cy="3651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2109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rPr>
              <a:t>特殊教育班数情况</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4"/>
          <a:stretch>
            <a:fillRect/>
          </a:stretch>
        </p:blipFill>
        <p:spPr>
          <a:xfrm>
            <a:off x="811530" y="1357630"/>
            <a:ext cx="5810885" cy="5162550"/>
          </a:xfrm>
          <a:prstGeom prst="rect">
            <a:avLst/>
          </a:prstGeom>
          <a:ln>
            <a:solidFill>
              <a:srgbClr val="44546A"/>
            </a:solidFill>
          </a:ln>
          <a:effectLst>
            <a:outerShdw blurRad="50800" dist="38100" dir="2700000" algn="tl" rotWithShape="0">
              <a:prstClr val="black">
                <a:alpha val="40000"/>
              </a:prstClr>
            </a:outerShdw>
          </a:effectLst>
        </p:spPr>
      </p:pic>
      <p:sp>
        <p:nvSpPr>
          <p:cNvPr id="14" name="圆角矩形 13"/>
          <p:cNvSpPr/>
          <p:nvPr/>
        </p:nvSpPr>
        <p:spPr>
          <a:xfrm>
            <a:off x="4741545" y="1419225"/>
            <a:ext cx="6998335" cy="85598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特殊教育班：</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5"/>
              </a:rPr>
              <a:t>《特殊教育学校暂行规程》</a:t>
            </a:r>
            <a:r>
              <a:rPr lang="zh-CN" altLang="en-US">
                <a:solidFill>
                  <a:srgbClr val="44546A"/>
                </a:solidFill>
                <a:latin typeface="+mj-ea"/>
                <a:ea typeface="+mj-ea"/>
                <a:sym typeface="+mn-ea"/>
              </a:rPr>
              <a:t>，按照国家制定的特殊教育学校课程计划、教学大纲进行编排的班级</a:t>
            </a:r>
            <a:endParaRPr lang="zh-CN" altLang="en-US">
              <a:solidFill>
                <a:srgbClr val="44546A"/>
              </a:solidFill>
              <a:latin typeface="+mj-ea"/>
              <a:ea typeface="+mj-ea"/>
              <a:sym typeface="+mn-ea"/>
            </a:endParaRPr>
          </a:p>
        </p:txBody>
      </p:sp>
      <p:sp>
        <p:nvSpPr>
          <p:cNvPr id="15" name="圆角矩形 14"/>
          <p:cNvSpPr/>
          <p:nvPr/>
        </p:nvSpPr>
        <p:spPr>
          <a:xfrm>
            <a:off x="4741510" y="1419261"/>
            <a:ext cx="6997700" cy="1342390"/>
          </a:xfrm>
          <a:prstGeom prst="roundRect">
            <a:avLst>
              <a:gd name="adj" fmla="val 14380"/>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根据</a:t>
            </a:r>
            <a:r>
              <a:rPr lang="zh-CN" altLang="en-US">
                <a:solidFill>
                  <a:srgbClr val="2A5CE3"/>
                </a:solidFill>
                <a:latin typeface="华文新魏" panose="02010800040101010101" charset="-122"/>
                <a:ea typeface="华文新魏" panose="02010800040101010101" charset="-122"/>
                <a:sym typeface="+mn-ea"/>
              </a:rPr>
              <a:t>《关于统一制发中华人民共和国残疾人证的通知》</a:t>
            </a:r>
            <a:r>
              <a:rPr lang="zh-CN" altLang="en-US">
                <a:solidFill>
                  <a:srgbClr val="44546A"/>
                </a:solidFill>
                <a:latin typeface="+mj-ea"/>
                <a:ea typeface="+mj-ea"/>
                <a:sym typeface="+mn-ea"/>
              </a:rPr>
              <a:t>（中国残疾人联合会文件〔1995〕残联组联字第61号</a:t>
            </a:r>
            <a:r>
              <a:rPr lang="zh-CN" altLang="en-US">
                <a:solidFill>
                  <a:srgbClr val="44546A"/>
                </a:solidFill>
                <a:latin typeface="+mj-ea"/>
                <a:ea typeface="+mj-ea"/>
                <a:sym typeface="+mn-ea"/>
              </a:rPr>
              <a:t>），中华人民共和国残疾人证是认定残疾人及其残疾类别、残疾等级的合法凭证，是残疾人依法享有国家和地方政府优惠政策的重要依据。</a:t>
            </a:r>
            <a:endParaRPr lang="zh-CN" altLang="en-US">
              <a:solidFill>
                <a:srgbClr val="44546A"/>
              </a:solidFill>
              <a:latin typeface="+mj-ea"/>
              <a:ea typeface="+mj-ea"/>
              <a:sym typeface="+mn-ea"/>
            </a:endParaRPr>
          </a:p>
        </p:txBody>
      </p:sp>
      <p:pic>
        <p:nvPicPr>
          <p:cNvPr id="2" name="图片 1"/>
          <p:cNvPicPr>
            <a:picLocks noChangeAspect="1"/>
          </p:cNvPicPr>
          <p:nvPr/>
        </p:nvPicPr>
        <p:blipFill>
          <a:blip r:embed="rId6"/>
          <a:stretch>
            <a:fillRect/>
          </a:stretch>
        </p:blipFill>
        <p:spPr>
          <a:xfrm>
            <a:off x="5619115" y="2709545"/>
            <a:ext cx="6120130" cy="3839210"/>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23"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2310 </a:t>
            </a:r>
            <a:r>
              <a:rPr lang="zh-CN" altLang="en-US" sz="2400" b="1" dirty="0">
                <a:solidFill>
                  <a:schemeClr val="tx2"/>
                </a:solidFill>
                <a:latin typeface="+mj-ea"/>
                <a:ea typeface="+mj-ea"/>
                <a:cs typeface="+mj-ea"/>
              </a:rPr>
              <a:t>高等教育班额情况</a:t>
            </a:r>
            <a:endParaRPr lang="zh-CN" altLang="en-US" sz="2400" b="1" dirty="0">
              <a:solidFill>
                <a:schemeClr val="tx2"/>
              </a:solidFill>
              <a:latin typeface="+mj-ea"/>
              <a:ea typeface="+mj-ea"/>
              <a:cs typeface="+mj-ea"/>
            </a:endParaRPr>
          </a:p>
        </p:txBody>
      </p:sp>
      <p:pic>
        <p:nvPicPr>
          <p:cNvPr id="2" name="图片 1"/>
          <p:cNvPicPr>
            <a:picLocks noChangeAspect="1"/>
          </p:cNvPicPr>
          <p:nvPr/>
        </p:nvPicPr>
        <p:blipFill>
          <a:blip r:embed="rId4"/>
          <a:srcRect t="21290" b="15612"/>
          <a:stretch>
            <a:fillRect/>
          </a:stretch>
        </p:blipFill>
        <p:spPr>
          <a:xfrm>
            <a:off x="686435" y="1317625"/>
            <a:ext cx="6561455" cy="531876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4712970" y="5161280"/>
            <a:ext cx="7028180" cy="48069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本表按本学年</a:t>
            </a:r>
            <a:r>
              <a:rPr lang="zh-CN" altLang="en-US" u="sng">
                <a:solidFill>
                  <a:srgbClr val="44546A"/>
                </a:solidFill>
                <a:latin typeface="+mj-ea"/>
                <a:ea typeface="+mj-ea"/>
                <a:sym typeface="+mn-ea"/>
              </a:rPr>
              <a:t>第一学期</a:t>
            </a:r>
            <a:r>
              <a:rPr lang="zh-CN" altLang="en-US">
                <a:solidFill>
                  <a:srgbClr val="44546A"/>
                </a:solidFill>
                <a:latin typeface="+mj-ea"/>
                <a:ea typeface="+mj-ea"/>
                <a:sym typeface="+mn-ea"/>
              </a:rPr>
              <a:t>数据填报</a:t>
            </a:r>
            <a:endParaRPr lang="zh-CN" altLang="en-US">
              <a:solidFill>
                <a:srgbClr val="44546A"/>
              </a:solidFill>
              <a:latin typeface="+mj-ea"/>
              <a:ea typeface="+mj-ea"/>
              <a:sym typeface="+mn-ea"/>
            </a:endParaRPr>
          </a:p>
        </p:txBody>
      </p:sp>
      <p:sp>
        <p:nvSpPr>
          <p:cNvPr id="17" name="线形标注 2(带边框和强调线) 16"/>
          <p:cNvSpPr/>
          <p:nvPr/>
        </p:nvSpPr>
        <p:spPr>
          <a:xfrm>
            <a:off x="4712970" y="3311525"/>
            <a:ext cx="7027545" cy="788670"/>
          </a:xfrm>
          <a:prstGeom prst="accentBorderCallout2">
            <a:avLst>
              <a:gd name="adj1" fmla="val 18750"/>
              <a:gd name="adj2" fmla="val -8333"/>
              <a:gd name="adj3" fmla="val -42673"/>
              <a:gd name="adj4" fmla="val -13598"/>
              <a:gd name="adj5" fmla="val -207809"/>
              <a:gd name="adj6" fmla="val 503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公共基础课：</a:t>
            </a:r>
            <a:r>
              <a:rPr lang="zh-CN" altLang="en-US">
                <a:solidFill>
                  <a:srgbClr val="44546A"/>
                </a:solidFill>
                <a:latin typeface="+mj-ea"/>
                <a:ea typeface="+mj-ea"/>
                <a:sym typeface="+mn-ea"/>
              </a:rPr>
              <a:t>全部专业或部分同类专业的学生都必须学习的课程，如思政类、公共外语类、数学类、体育类、国防教育类等课程。</a:t>
            </a:r>
            <a:endParaRPr lang="zh-CN" altLang="en-US">
              <a:solidFill>
                <a:srgbClr val="44546A"/>
              </a:solidFill>
              <a:latin typeface="+mj-ea"/>
              <a:ea typeface="+mj-ea"/>
              <a:sym typeface="+mn-ea"/>
            </a:endParaRPr>
          </a:p>
        </p:txBody>
      </p:sp>
      <p:sp>
        <p:nvSpPr>
          <p:cNvPr id="3" name="线形标注 2(带边框和强调线) 2"/>
          <p:cNvSpPr/>
          <p:nvPr/>
        </p:nvSpPr>
        <p:spPr>
          <a:xfrm>
            <a:off x="4712970" y="4231005"/>
            <a:ext cx="7027545" cy="788670"/>
          </a:xfrm>
          <a:prstGeom prst="accentBorderCallout2">
            <a:avLst>
              <a:gd name="adj1" fmla="val 18750"/>
              <a:gd name="adj2" fmla="val -8333"/>
              <a:gd name="adj3" fmla="val -118438"/>
              <a:gd name="adj4" fmla="val -13237"/>
              <a:gd name="adj5" fmla="val -314573"/>
              <a:gd name="adj6" fmla="val 2482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专业课课：</a:t>
            </a:r>
            <a:r>
              <a:rPr lang="zh-CN" altLang="en-US">
                <a:solidFill>
                  <a:srgbClr val="44546A"/>
                </a:solidFill>
                <a:latin typeface="+mj-ea"/>
                <a:ea typeface="+mj-ea"/>
                <a:sym typeface="+mn-ea"/>
              </a:rPr>
              <a:t>与公共基础课相对，是指根据培养目标所开设的专业知识和专门技能的课程。</a:t>
            </a:r>
            <a:endParaRPr lang="zh-CN" altLang="en-US">
              <a:solidFill>
                <a:srgbClr val="44546A"/>
              </a:solidFill>
              <a:latin typeface="+mj-ea"/>
              <a:ea typeface="+mj-ea"/>
              <a:sym typeface="+mn-ea"/>
            </a:endParaRPr>
          </a:p>
        </p:txBody>
      </p:sp>
      <p:sp>
        <p:nvSpPr>
          <p:cNvPr id="6" name="线形标注 2(带边框和强调线) 5"/>
          <p:cNvSpPr/>
          <p:nvPr/>
        </p:nvSpPr>
        <p:spPr>
          <a:xfrm>
            <a:off x="4712335" y="2364105"/>
            <a:ext cx="7028180" cy="816610"/>
          </a:xfrm>
          <a:prstGeom prst="accentBorderCallout2">
            <a:avLst>
              <a:gd name="adj1" fmla="val 18750"/>
              <a:gd name="adj2" fmla="val -8333"/>
              <a:gd name="adj3" fmla="val 18760"/>
              <a:gd name="adj4" fmla="val -14463"/>
              <a:gd name="adj5" fmla="val -175583"/>
              <a:gd name="adj6" fmla="val -1372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班额：</a:t>
            </a:r>
            <a:r>
              <a:rPr lang="zh-CN" altLang="en-US">
                <a:solidFill>
                  <a:srgbClr val="44546A"/>
                </a:solidFill>
                <a:latin typeface="+mj-ea"/>
                <a:ea typeface="+mj-ea"/>
                <a:sym typeface="+mn-ea"/>
              </a:rPr>
              <a:t>高等教育学校根据教学计划开设的每门课程每个教学班学生的规模。</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7" grpId="0" bldLvl="0" animBg="1"/>
      <p:bldP spid="17" grpId="1" animBg="1"/>
      <p:bldP spid="3" grpId="0" bldLvl="0" animBg="1"/>
      <p:bldP spid="3" grpId="1" animBg="1"/>
      <p:bldP spid="6" grpId="0" bldLvl="0" animBg="1"/>
      <p:bldP spid="6"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3</a:t>
            </a:r>
            <a:r>
              <a:rPr lang="en-US" altLang="zh-CN" sz="2400" b="1" dirty="0">
                <a:solidFill>
                  <a:schemeClr val="tx2"/>
                </a:solidFill>
                <a:latin typeface="+mj-ea"/>
                <a:ea typeface="+mj-ea"/>
                <a:cs typeface="+mj-ea"/>
                <a:sym typeface="+mn-ea"/>
              </a:rPr>
              <a:t>111 </a:t>
            </a:r>
            <a:r>
              <a:rPr lang="zh-CN" altLang="en-US" sz="2400" b="1" dirty="0">
                <a:solidFill>
                  <a:schemeClr val="tx2"/>
                </a:solidFill>
                <a:latin typeface="+mj-ea"/>
                <a:ea typeface="+mj-ea"/>
                <a:cs typeface="+mj-ea"/>
              </a:rPr>
              <a:t>学前教育</a:t>
            </a:r>
            <a:r>
              <a:rPr lang="zh-CN" altLang="en-US" sz="2400" b="1" dirty="0">
                <a:solidFill>
                  <a:srgbClr val="044AFA"/>
                </a:solidFill>
                <a:latin typeface="+mj-ea"/>
                <a:ea typeface="+mj-ea"/>
                <a:cs typeface="+mj-ea"/>
              </a:rPr>
              <a:t>分年龄</a:t>
            </a:r>
            <a:r>
              <a:rPr lang="zh-CN" altLang="en-US" sz="2400" b="1" dirty="0">
                <a:solidFill>
                  <a:schemeClr val="tx2"/>
                </a:solidFill>
                <a:latin typeface="+mj-ea"/>
                <a:ea typeface="+mj-ea"/>
                <a:cs typeface="+mj-ea"/>
              </a:rPr>
              <a:t>幼儿数</a:t>
            </a:r>
            <a:endParaRPr lang="zh-CN" altLang="en-US" sz="2400" b="1" dirty="0">
              <a:solidFill>
                <a:schemeClr val="tx2"/>
              </a:solidFill>
              <a:latin typeface="+mj-ea"/>
              <a:ea typeface="+mj-ea"/>
              <a:cs typeface="+mj-ea"/>
            </a:endParaRPr>
          </a:p>
        </p:txBody>
      </p:sp>
      <p:pic>
        <p:nvPicPr>
          <p:cNvPr id="5" name="图片 4"/>
          <p:cNvPicPr>
            <a:picLocks noChangeAspect="1"/>
          </p:cNvPicPr>
          <p:nvPr/>
        </p:nvPicPr>
        <p:blipFill>
          <a:blip r:embed="rId4"/>
          <a:srcRect t="3561"/>
          <a:stretch>
            <a:fillRect/>
          </a:stretch>
        </p:blipFill>
        <p:spPr>
          <a:xfrm>
            <a:off x="811530" y="1449070"/>
            <a:ext cx="6170930" cy="5287645"/>
          </a:xfrm>
          <a:prstGeom prst="rect">
            <a:avLst/>
          </a:prstGeom>
          <a:ln>
            <a:solidFill>
              <a:srgbClr val="44546A"/>
            </a:solidFill>
          </a:ln>
          <a:effectLst>
            <a:outerShdw blurRad="50800" dist="38100" dir="2700000" algn="tl" rotWithShape="0">
              <a:prstClr val="black">
                <a:alpha val="40000"/>
              </a:prstClr>
            </a:outerShdw>
          </a:effectLst>
        </p:spPr>
      </p:pic>
      <p:pic>
        <p:nvPicPr>
          <p:cNvPr id="2" name="图片 1"/>
          <p:cNvPicPr>
            <a:picLocks noChangeAspect="1"/>
          </p:cNvPicPr>
          <p:nvPr/>
        </p:nvPicPr>
        <p:blipFill>
          <a:blip r:embed="rId5"/>
          <a:stretch>
            <a:fillRect/>
          </a:stretch>
        </p:blipFill>
        <p:spPr>
          <a:xfrm>
            <a:off x="6226810" y="3677285"/>
            <a:ext cx="5252720" cy="3049905"/>
          </a:xfrm>
          <a:prstGeom prst="rect">
            <a:avLst/>
          </a:prstGeom>
          <a:ln>
            <a:solidFill>
              <a:srgbClr val="44546A"/>
            </a:solidFill>
          </a:ln>
        </p:spPr>
      </p:pic>
      <p:sp>
        <p:nvSpPr>
          <p:cNvPr id="6" name="圆角矩形 5"/>
          <p:cNvSpPr/>
          <p:nvPr/>
        </p:nvSpPr>
        <p:spPr>
          <a:xfrm>
            <a:off x="3879850" y="1757680"/>
            <a:ext cx="7860030" cy="1905000"/>
          </a:xfrm>
          <a:prstGeom prst="roundRect">
            <a:avLst>
              <a:gd name="adj" fmla="val 1116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根据</a:t>
            </a:r>
            <a:r>
              <a:rPr lang="zh-CN" altLang="en-US">
                <a:solidFill>
                  <a:srgbClr val="2A5CE3"/>
                </a:solidFill>
                <a:latin typeface="华文新魏" panose="02010800040101010101" charset="-122"/>
                <a:ea typeface="华文新魏" panose="02010800040101010101" charset="-122"/>
                <a:sym typeface="+mn-ea"/>
                <a:hlinkClick r:id="rId6" action="ppaction://hlinkfile"/>
              </a:rPr>
              <a:t>《中华人民共和国残疾人保障法》</a:t>
            </a:r>
            <a:r>
              <a:rPr lang="zh-CN" altLang="en-US">
                <a:solidFill>
                  <a:srgbClr val="44546A"/>
                </a:solidFill>
                <a:latin typeface="+mj-ea"/>
                <a:ea typeface="+mj-ea"/>
                <a:sym typeface="+mn-ea"/>
              </a:rPr>
              <a:t>，残疾人是指在心理、生理、人体结构上，某种组织、功能丧失或者不正常，全部或者部分丧失以正常方式从事某种活动能力的人。残疾人包括视力残疾、听力残疾、言语残疾、肢体残疾、智力残疾、精神残疾、多重残疾等。残疾人的标准由国务院规定。中华人民共和国残疾人证是认定残疾人及其残疾类别、残疾等级的合法凭证，是残疾人依法享有国家和地方政府优惠政策的重要依据。</a:t>
            </a:r>
            <a:endParaRPr lang="zh-CN" altLang="en-US">
              <a:solidFill>
                <a:srgbClr val="44546A"/>
              </a:solidFill>
              <a:latin typeface="+mj-ea"/>
              <a:ea typeface="+mj-ea"/>
              <a:sym typeface="+mn-ea"/>
            </a:endParaRPr>
          </a:p>
        </p:txBody>
      </p:sp>
      <p:sp>
        <p:nvSpPr>
          <p:cNvPr id="7" name="圆角矩形 6"/>
          <p:cNvSpPr/>
          <p:nvPr/>
        </p:nvSpPr>
        <p:spPr>
          <a:xfrm>
            <a:off x="4587240" y="3886835"/>
            <a:ext cx="7152640" cy="70548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年龄以9月1日（不含9月1日）满周岁计算。2岁以下指截至到9月1日</a:t>
            </a:r>
            <a:r>
              <a:rPr lang="zh-CN" altLang="en-US" u="sng">
                <a:solidFill>
                  <a:srgbClr val="44546A"/>
                </a:solidFill>
                <a:latin typeface="+mj-ea"/>
                <a:ea typeface="+mj-ea"/>
                <a:sym typeface="+mn-ea"/>
              </a:rPr>
              <a:t>不满3周岁</a:t>
            </a:r>
            <a:r>
              <a:rPr lang="zh-CN" altLang="en-US">
                <a:solidFill>
                  <a:srgbClr val="44546A"/>
                </a:solidFill>
                <a:latin typeface="+mj-ea"/>
                <a:ea typeface="+mj-ea"/>
                <a:sym typeface="+mn-ea"/>
              </a:rPr>
              <a:t>的幼儿；6岁以上指截至9月1日</a:t>
            </a:r>
            <a:r>
              <a:rPr lang="zh-CN" altLang="en-US" u="sng">
                <a:solidFill>
                  <a:srgbClr val="44546A"/>
                </a:solidFill>
                <a:latin typeface="+mj-ea"/>
                <a:ea typeface="+mj-ea"/>
                <a:sym typeface="+mn-ea"/>
              </a:rPr>
              <a:t>已满6周岁</a:t>
            </a:r>
            <a:r>
              <a:rPr lang="zh-CN" altLang="en-US">
                <a:solidFill>
                  <a:srgbClr val="44546A"/>
                </a:solidFill>
                <a:latin typeface="+mj-ea"/>
                <a:ea typeface="+mj-ea"/>
                <a:sym typeface="+mn-ea"/>
              </a:rPr>
              <a:t>的幼儿。</a:t>
            </a:r>
            <a:endParaRPr lang="zh-CN" altLang="en-US">
              <a:solidFill>
                <a:srgbClr val="44546A"/>
              </a:solidFill>
              <a:latin typeface="+mj-ea"/>
              <a:ea typeface="+mj-ea"/>
              <a:sym typeface="+mn-ea"/>
            </a:endParaRPr>
          </a:p>
        </p:txBody>
      </p:sp>
      <p:sp>
        <p:nvSpPr>
          <p:cNvPr id="8" name="圆角矩形 7"/>
          <p:cNvSpPr/>
          <p:nvPr/>
        </p:nvSpPr>
        <p:spPr>
          <a:xfrm>
            <a:off x="4587240" y="4147820"/>
            <a:ext cx="7152640" cy="47498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本表不包含国际学生</a:t>
            </a:r>
            <a:endParaRPr lang="zh-CN" altLang="en-US">
              <a:solidFill>
                <a:srgbClr val="44546A"/>
              </a:solidFill>
              <a:latin typeface="+mj-ea"/>
              <a:ea typeface="+mj-ea"/>
              <a:sym typeface="+mn-ea"/>
            </a:endParaRPr>
          </a:p>
        </p:txBody>
      </p:sp>
      <p:sp>
        <p:nvSpPr>
          <p:cNvPr id="17" name="线形标注 2(带边框和强调线) 16"/>
          <p:cNvSpPr/>
          <p:nvPr/>
        </p:nvSpPr>
        <p:spPr>
          <a:xfrm>
            <a:off x="4587240" y="3724910"/>
            <a:ext cx="7152640" cy="735965"/>
          </a:xfrm>
          <a:prstGeom prst="accentBorderCallout2">
            <a:avLst>
              <a:gd name="adj1" fmla="val 18750"/>
              <a:gd name="adj2" fmla="val -8333"/>
              <a:gd name="adj3" fmla="val 18760"/>
              <a:gd name="adj4" fmla="val -14463"/>
              <a:gd name="adj5" fmla="val -82571"/>
              <a:gd name="adj6" fmla="val -2578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入园人数：</a:t>
            </a:r>
            <a:r>
              <a:rPr lang="zh-CN" altLang="en-US">
                <a:solidFill>
                  <a:srgbClr val="44546A"/>
                </a:solidFill>
                <a:latin typeface="+mj-ea"/>
                <a:ea typeface="+mj-ea"/>
                <a:sym typeface="+mn-ea"/>
              </a:rPr>
              <a:t>首次接受学前教育的幼儿人数。</a:t>
            </a:r>
            <a:r>
              <a:rPr lang="zh-CN" altLang="en-US" u="sng">
                <a:solidFill>
                  <a:srgbClr val="44546A"/>
                </a:solidFill>
                <a:latin typeface="+mj-ea"/>
                <a:ea typeface="+mj-ea"/>
                <a:sym typeface="+mn-ea"/>
              </a:rPr>
              <a:t>不含从其它幼儿园转到本园的幼儿</a:t>
            </a:r>
            <a:endParaRPr lang="zh-CN" altLang="en-US">
              <a:solidFill>
                <a:srgbClr val="44546A"/>
              </a:solidFill>
              <a:latin typeface="+mj-ea"/>
              <a:ea typeface="+mj-ea"/>
              <a:sym typeface="+mn-ea"/>
            </a:endParaRPr>
          </a:p>
        </p:txBody>
      </p:sp>
      <p:sp>
        <p:nvSpPr>
          <p:cNvPr id="15" name="圆角矩形 14"/>
          <p:cNvSpPr/>
          <p:nvPr/>
        </p:nvSpPr>
        <p:spPr>
          <a:xfrm>
            <a:off x="4587240" y="3560445"/>
            <a:ext cx="7152640" cy="103187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7"/>
              </a:rPr>
              <a:t>《幼儿园工作规程》</a:t>
            </a:r>
            <a:r>
              <a:rPr lang="zh-CN" altLang="en-US">
                <a:solidFill>
                  <a:srgbClr val="44546A"/>
                </a:solidFill>
                <a:latin typeface="+mj-ea"/>
                <a:ea typeface="+mj-ea"/>
                <a:sym typeface="+mn-ea"/>
              </a:rPr>
              <a:t>，幼儿园可以按年龄分别编班，其中托班为3周岁以下，小班为3周岁至4周岁，中班为4周岁至5周岁，大班为5周岁至6周岁；</a:t>
            </a:r>
            <a:r>
              <a:rPr lang="zh-CN" altLang="en-US" u="sng">
                <a:solidFill>
                  <a:srgbClr val="44546A"/>
                </a:solidFill>
                <a:latin typeface="+mj-ea"/>
                <a:ea typeface="+mj-ea"/>
                <a:sym typeface="+mn-ea"/>
              </a:rPr>
              <a:t>未按照上述年龄编班填报到混合班</a:t>
            </a:r>
            <a:endParaRPr lang="zh-CN" altLang="en-US">
              <a:solidFill>
                <a:srgbClr val="44546A"/>
              </a:solidFill>
              <a:latin typeface="+mj-ea"/>
              <a:ea typeface="+mj-ea"/>
              <a:sym typeface="+mn-ea"/>
            </a:endParaRPr>
          </a:p>
        </p:txBody>
      </p:sp>
      <p:sp>
        <p:nvSpPr>
          <p:cNvPr id="3" name="线形标注 2(带边框和强调线) 2"/>
          <p:cNvSpPr/>
          <p:nvPr/>
        </p:nvSpPr>
        <p:spPr>
          <a:xfrm>
            <a:off x="4587240" y="3886835"/>
            <a:ext cx="7152640" cy="735965"/>
          </a:xfrm>
          <a:prstGeom prst="accentBorderCallout2">
            <a:avLst>
              <a:gd name="adj1" fmla="val 18750"/>
              <a:gd name="adj2" fmla="val -8333"/>
              <a:gd name="adj3" fmla="val 174201"/>
              <a:gd name="adj4" fmla="val -3764"/>
              <a:gd name="adj5" fmla="val 295772"/>
              <a:gd name="adj6" fmla="val 2620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离园人数：</a:t>
            </a:r>
            <a:r>
              <a:rPr lang="zh-CN" altLang="en-US">
                <a:solidFill>
                  <a:srgbClr val="44546A"/>
                </a:solidFill>
                <a:latin typeface="+mj-ea"/>
                <a:ea typeface="+mj-ea"/>
                <a:sym typeface="+mn-ea"/>
              </a:rPr>
              <a:t>完成学前教育即将接受小学教育，离开幼儿园（幼儿班）的幼儿人数。</a:t>
            </a:r>
            <a:r>
              <a:rPr lang="zh-CN" altLang="en-US" u="sng">
                <a:solidFill>
                  <a:srgbClr val="44546A"/>
                </a:solidFill>
                <a:latin typeface="+mj-ea"/>
                <a:ea typeface="+mj-ea"/>
                <a:sym typeface="+mn-ea"/>
              </a:rPr>
              <a:t>不含从本园转到其它幼儿园的幼儿</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3" presetClass="entr" presetSubtype="16"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par>
                                <p:cTn id="27" presetID="1" presetClass="exit" presetSubtype="0" fill="hold" grpId="2" nodeType="withEffect">
                                  <p:stCondLst>
                                    <p:cond delay="0"/>
                                  </p:stCondLst>
                                  <p:childTnLst>
                                    <p:set>
                                      <p:cBhvr>
                                        <p:cTn id="28" dur="1" fill="hold">
                                          <p:stCondLst>
                                            <p:cond delay="0"/>
                                          </p:stCondLst>
                                        </p:cTn>
                                        <p:tgtEl>
                                          <p:spTgt spid="1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xit" presetSubtype="0" fill="hold" grpId="2" nodeType="withEffect">
                                  <p:stCondLst>
                                    <p:cond delay="0"/>
                                  </p:stCondLst>
                                  <p:childTnLst>
                                    <p:set>
                                      <p:cBhvr>
                                        <p:cTn id="34" dur="1" fill="hold">
                                          <p:stCondLst>
                                            <p:cond delay="0"/>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xit" presetSubtype="0" fill="hold" grpId="2" nodeType="withEffect">
                                  <p:stCondLst>
                                    <p:cond delay="0"/>
                                  </p:stCondLst>
                                  <p:childTnLst>
                                    <p:set>
                                      <p:cBhvr>
                                        <p:cTn id="4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7" grpId="0" bldLvl="0" animBg="1"/>
      <p:bldP spid="17" grpId="1" animBg="1"/>
      <p:bldP spid="3" grpId="0" bldLvl="0" animBg="1"/>
      <p:bldP spid="3" grpId="1" animBg="1"/>
      <p:bldP spid="6" grpId="0" bldLvl="0" animBg="1"/>
      <p:bldP spid="6" grpId="1" animBg="1"/>
      <p:bldP spid="7" grpId="0" bldLvl="0" animBg="1"/>
      <p:bldP spid="7" grpId="1" animBg="1"/>
      <p:bldP spid="8" grpId="0" bldLvl="0" animBg="1"/>
      <p:bldP spid="8" grpId="1" animBg="1"/>
      <p:bldP spid="17" grpId="2" bldLvl="0" animBg="1"/>
      <p:bldP spid="3" grpId="2" bldLvl="0" animBg="1"/>
      <p:bldP spid="15" grpId="2" bldLvl="0" animBg="1"/>
      <p:bldP spid="6" grpId="2" bldLvl="0" animBg="1"/>
      <p:bldP spid="7" grpId="2"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
        <p:nvSpPr>
          <p:cNvPr id="10" name="文本框 9"/>
          <p:cNvSpPr txBox="1"/>
          <p:nvPr/>
        </p:nvSpPr>
        <p:spPr>
          <a:xfrm>
            <a:off x="448310" y="5116195"/>
            <a:ext cx="11172825" cy="1087755"/>
          </a:xfrm>
          <a:prstGeom prst="rect">
            <a:avLst/>
          </a:prstGeom>
          <a:noFill/>
        </p:spPr>
        <p:txBody>
          <a:bodyPr wrap="square" rtlCol="0" anchor="t">
            <a:spAutoFit/>
          </a:bodyPr>
          <a:p>
            <a:pPr marL="285750" indent="-285750" algn="just">
              <a:lnSpc>
                <a:spcPct val="120000"/>
              </a:lnSpc>
              <a:spcBef>
                <a:spcPts val="1200"/>
              </a:spcBef>
              <a:buFont typeface="Arial" panose="020B0604020202020204" pitchFamily="34" charset="0"/>
              <a:buChar char="•"/>
            </a:pPr>
            <a:r>
              <a:rPr lang="zh-CN" altLang="en-US">
                <a:solidFill>
                  <a:srgbClr val="044AFA"/>
                </a:solidFill>
                <a:latin typeface="+mj-ea"/>
                <a:ea typeface="+mj-ea"/>
                <a:cs typeface="+mj-ea"/>
                <a:sym typeface="+mn-ea"/>
              </a:rPr>
              <a:t>XX幼儿园：</a:t>
            </a:r>
            <a:endParaRPr lang="zh-CN" altLang="en-US">
              <a:solidFill>
                <a:srgbClr val="044AFA"/>
              </a:solidFill>
              <a:latin typeface="+mj-ea"/>
              <a:ea typeface="+mj-ea"/>
              <a:cs typeface="+mj-ea"/>
              <a:sym typeface="+mn-ea"/>
            </a:endParaRPr>
          </a:p>
          <a:p>
            <a:pPr algn="just">
              <a:lnSpc>
                <a:spcPct val="120000"/>
              </a:lnSpc>
            </a:pPr>
            <a:r>
              <a:rPr>
                <a:solidFill>
                  <a:srgbClr val="44546A"/>
                </a:solidFill>
                <a:latin typeface="+mj-ea"/>
                <a:ea typeface="+mj-ea"/>
                <a:cs typeface="+mj-ea"/>
                <a:sym typeface="+mn-ea"/>
              </a:rPr>
              <a:t>2022年大班幼儿33人，其中4岁1人，5岁17人，6岁15人；2023年离园幼儿33人，均为6岁以上</a:t>
            </a:r>
            <a:r>
              <a:rPr lang="zh-CN">
                <a:solidFill>
                  <a:srgbClr val="44546A"/>
                </a:solidFill>
                <a:latin typeface="+mj-ea"/>
                <a:ea typeface="+mj-ea"/>
                <a:cs typeface="+mj-ea"/>
                <a:sym typeface="+mn-ea"/>
              </a:rPr>
              <a:t>。</a:t>
            </a:r>
            <a:endParaRPr>
              <a:solidFill>
                <a:srgbClr val="44546A"/>
              </a:solidFill>
              <a:latin typeface="+mj-ea"/>
              <a:ea typeface="+mj-ea"/>
              <a:cs typeface="+mj-ea"/>
              <a:sym typeface="+mn-ea"/>
            </a:endParaRPr>
          </a:p>
          <a:p>
            <a:pPr algn="just">
              <a:lnSpc>
                <a:spcPct val="120000"/>
              </a:lnSpc>
            </a:pPr>
            <a:r>
              <a:rPr>
                <a:solidFill>
                  <a:srgbClr val="44546A"/>
                </a:solidFill>
                <a:latin typeface="+mj-ea"/>
                <a:ea typeface="+mj-ea"/>
                <a:cs typeface="+mj-ea"/>
                <a:sym typeface="+mn-ea"/>
              </a:rPr>
              <a:t>2022年中班幼儿30人，其中3岁1人，4岁16人，5岁12人，6岁1人；2023年大班幼儿36人，均为5岁。</a:t>
            </a:r>
            <a:endParaRPr lang="zh-CN" altLang="en-US">
              <a:latin typeface="+mj-ea"/>
              <a:ea typeface="+mj-ea"/>
              <a:cs typeface="+mj-ea"/>
              <a:sym typeface="+mn-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3111 </a:t>
            </a:r>
            <a:r>
              <a:rPr lang="zh-CN" altLang="en-US" sz="2400" b="1" dirty="0">
                <a:solidFill>
                  <a:schemeClr val="tx2"/>
                </a:solidFill>
                <a:latin typeface="+mj-ea"/>
                <a:ea typeface="+mj-ea"/>
                <a:cs typeface="+mj-ea"/>
              </a:rPr>
              <a:t>学前教育</a:t>
            </a:r>
            <a:r>
              <a:rPr lang="zh-CN" altLang="en-US" sz="2400" b="1" dirty="0">
                <a:solidFill>
                  <a:srgbClr val="044AFA"/>
                </a:solidFill>
                <a:latin typeface="+mj-ea"/>
                <a:ea typeface="+mj-ea"/>
                <a:cs typeface="+mj-ea"/>
              </a:rPr>
              <a:t>分年龄</a:t>
            </a:r>
            <a:r>
              <a:rPr lang="zh-CN" altLang="en-US" sz="2400" b="1" dirty="0">
                <a:solidFill>
                  <a:schemeClr val="tx2"/>
                </a:solidFill>
                <a:latin typeface="+mj-ea"/>
                <a:ea typeface="+mj-ea"/>
                <a:cs typeface="+mj-ea"/>
              </a:rPr>
              <a:t>幼儿数</a:t>
            </a:r>
            <a:r>
              <a:rPr lang="zh-CN" altLang="en-US" sz="2400" b="1" dirty="0">
                <a:solidFill>
                  <a:schemeClr val="tx2"/>
                </a:solidFill>
                <a:latin typeface="+mj-ea"/>
                <a:ea typeface="+mj-ea"/>
                <a:cs typeface="+mj-ea"/>
                <a:sym typeface="+mn-ea"/>
              </a:rPr>
              <a:t>（一校一报告情况）</a:t>
            </a:r>
            <a:endParaRPr lang="zh-CN" altLang="en-US" sz="2400" b="1" dirty="0">
              <a:solidFill>
                <a:schemeClr val="tx2"/>
              </a:solidFill>
              <a:latin typeface="+mj-ea"/>
              <a:ea typeface="+mj-ea"/>
              <a:cs typeface="+mj-ea"/>
            </a:endParaRPr>
          </a:p>
        </p:txBody>
      </p:sp>
      <p:sp>
        <p:nvSpPr>
          <p:cNvPr id="2" name="矩形 1"/>
          <p:cNvSpPr/>
          <p:nvPr/>
        </p:nvSpPr>
        <p:spPr>
          <a:xfrm>
            <a:off x="448310" y="1272540"/>
            <a:ext cx="10235565" cy="1494155"/>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pPr>
            <a:r>
              <a:rPr lang="zh-CN" altLang="en-US" b="1">
                <a:solidFill>
                  <a:srgbClr val="FF0000"/>
                </a:solidFill>
                <a:latin typeface="微软雅黑" panose="020B0503020204020204" charset="-122"/>
                <a:ea typeface="微软雅黑" panose="020B0503020204020204" charset="-122"/>
                <a:cs typeface="+mj-ea"/>
                <a:sym typeface="+mn-ea"/>
              </a:rPr>
              <a:t>与历史数据无法衔接</a:t>
            </a:r>
            <a:endParaRPr lang="zh-CN" altLang="en-US">
              <a:solidFill>
                <a:srgbClr val="44546A"/>
              </a:solidFill>
              <a:latin typeface="+mj-ea"/>
              <a:ea typeface="+mj-ea"/>
              <a:cs typeface="+mj-ea"/>
              <a:sym typeface="+mn-ea"/>
            </a:endParaRPr>
          </a:p>
          <a:p>
            <a:pPr marL="285750" indent="-285750" algn="l" fontAlgn="auto">
              <a:lnSpc>
                <a:spcPct val="120000"/>
              </a:lnSpc>
              <a:spcBef>
                <a:spcPts val="1200"/>
              </a:spcBef>
              <a:buFont typeface="Arial" panose="020B0604020202020204" pitchFamily="34" charset="0"/>
              <a:buChar char="•"/>
            </a:pPr>
            <a:r>
              <a:rPr lang="zh-CN" altLang="en-US">
                <a:solidFill>
                  <a:srgbClr val="044AFA"/>
                </a:solidFill>
                <a:latin typeface="+mj-ea"/>
                <a:ea typeface="+mj-ea"/>
                <a:cs typeface="+mj-ea"/>
                <a:sym typeface="+mn-ea"/>
              </a:rPr>
              <a:t>XX幼儿园：</a:t>
            </a:r>
            <a:r>
              <a:rPr lang="zh-CN" altLang="en-US" b="1">
                <a:solidFill>
                  <a:srgbClr val="44546A"/>
                </a:solidFill>
                <a:latin typeface="+mj-ea"/>
                <a:ea typeface="+mj-ea"/>
                <a:cs typeface="+mj-ea"/>
                <a:sym typeface="+mn-ea"/>
              </a:rPr>
              <a:t>分年龄学生数</a:t>
            </a:r>
            <a:r>
              <a:rPr lang="zh-CN" altLang="en-US">
                <a:solidFill>
                  <a:srgbClr val="44546A"/>
                </a:solidFill>
                <a:latin typeface="+mj-ea"/>
                <a:ea typeface="+mj-ea"/>
                <a:cs typeface="+mj-ea"/>
                <a:sym typeface="+mn-ea"/>
              </a:rPr>
              <a:t>与上年度数据无法衔接，</a:t>
            </a:r>
            <a:r>
              <a:rPr>
                <a:solidFill>
                  <a:srgbClr val="44546A"/>
                </a:solidFill>
                <a:latin typeface="+mj-ea"/>
                <a:ea typeface="+mj-ea"/>
                <a:cs typeface="+mj-ea"/>
                <a:sym typeface="+mn-ea"/>
              </a:rPr>
              <a:t>2022年大班幼儿329人，均为5岁；2023年离园幼儿368人，其中5岁90人，6岁以上278人</a:t>
            </a:r>
            <a:r>
              <a:rPr lang="zh-CN" altLang="en-US">
                <a:solidFill>
                  <a:srgbClr val="44546A"/>
                </a:solidFill>
                <a:latin typeface="+mj-ea"/>
                <a:ea typeface="+mj-ea"/>
                <a:cs typeface="+mj-ea"/>
                <a:sym typeface="+mn-ea"/>
              </a:rPr>
              <a:t>。</a:t>
            </a:r>
            <a:r>
              <a:rPr lang="en-US" altLang="zh-CN">
                <a:solidFill>
                  <a:srgbClr val="44546A"/>
                </a:solidFill>
                <a:latin typeface="+mj-ea"/>
                <a:ea typeface="+mj-ea"/>
                <a:cs typeface="+mj-ea"/>
                <a:sym typeface="+mn-ea"/>
              </a:rPr>
              <a:t>2022年小班幼儿186人，2023年中班162人，减少24人；2022年中班幼儿242人，2023年大班182人，减少60人。</a:t>
            </a:r>
            <a:endParaRPr lang="en-US" altLang="zh-CN">
              <a:solidFill>
                <a:srgbClr val="44546A"/>
              </a:solidFill>
              <a:latin typeface="+mj-ea"/>
              <a:ea typeface="+mj-ea"/>
              <a:cs typeface="+mj-ea"/>
              <a:sym typeface="+mn-ea"/>
            </a:endParaRPr>
          </a:p>
        </p:txBody>
      </p:sp>
      <p:pic>
        <p:nvPicPr>
          <p:cNvPr id="8" name="图片 7" descr="upload_post_object_v2_821885127"/>
          <p:cNvPicPr>
            <a:picLocks noChangeAspect="1"/>
          </p:cNvPicPr>
          <p:nvPr/>
        </p:nvPicPr>
        <p:blipFill>
          <a:blip r:embed="rId4"/>
          <a:srcRect t="15519"/>
          <a:stretch>
            <a:fillRect/>
          </a:stretch>
        </p:blipFill>
        <p:spPr>
          <a:xfrm>
            <a:off x="448173" y="3147429"/>
            <a:ext cx="5200702" cy="3532617"/>
          </a:xfrm>
          <a:prstGeom prst="rect">
            <a:avLst/>
          </a:prstGeom>
          <a:ln>
            <a:solidFill>
              <a:srgbClr val="44546A"/>
            </a:solidFill>
          </a:ln>
        </p:spPr>
      </p:pic>
      <p:pic>
        <p:nvPicPr>
          <p:cNvPr id="9" name="图片 8" descr="upload_post_object_v2_2898666553"/>
          <p:cNvPicPr>
            <a:picLocks noChangeAspect="1"/>
          </p:cNvPicPr>
          <p:nvPr/>
        </p:nvPicPr>
        <p:blipFill>
          <a:blip r:embed="rId5"/>
          <a:srcRect t="16731"/>
          <a:stretch>
            <a:fillRect/>
          </a:stretch>
        </p:blipFill>
        <p:spPr>
          <a:xfrm>
            <a:off x="5853880" y="3147384"/>
            <a:ext cx="5268335" cy="3532656"/>
          </a:xfrm>
          <a:prstGeom prst="rect">
            <a:avLst/>
          </a:prstGeom>
          <a:ln>
            <a:solidFill>
              <a:srgbClr val="44546A"/>
            </a:solidFill>
          </a:ln>
        </p:spPr>
      </p:pic>
      <p:sp>
        <p:nvSpPr>
          <p:cNvPr id="11" name="矩形 10"/>
          <p:cNvSpPr/>
          <p:nvPr/>
        </p:nvSpPr>
        <p:spPr>
          <a:xfrm>
            <a:off x="4389304" y="5918108"/>
            <a:ext cx="669169" cy="381454"/>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矩形 11"/>
          <p:cNvSpPr/>
          <p:nvPr/>
        </p:nvSpPr>
        <p:spPr>
          <a:xfrm>
            <a:off x="10473542" y="6065124"/>
            <a:ext cx="574040" cy="519824"/>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a:off x="2605077" y="3666885"/>
            <a:ext cx="1594514" cy="831154"/>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矩形 14"/>
          <p:cNvSpPr/>
          <p:nvPr/>
        </p:nvSpPr>
        <p:spPr>
          <a:xfrm>
            <a:off x="8707903" y="3666874"/>
            <a:ext cx="1594514" cy="831154"/>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3" name="图片 12" descr="upload_post_object_v2_3673785176"/>
          <p:cNvPicPr>
            <a:picLocks noChangeAspect="1"/>
          </p:cNvPicPr>
          <p:nvPr/>
        </p:nvPicPr>
        <p:blipFill>
          <a:blip r:embed="rId6"/>
          <a:srcRect t="23976" r="3199"/>
          <a:stretch>
            <a:fillRect/>
          </a:stretch>
        </p:blipFill>
        <p:spPr>
          <a:xfrm>
            <a:off x="1761231" y="3831158"/>
            <a:ext cx="8109073" cy="2468366"/>
          </a:xfrm>
          <a:prstGeom prst="rect">
            <a:avLst/>
          </a:prstGeom>
        </p:spPr>
      </p:pic>
      <p:sp>
        <p:nvSpPr>
          <p:cNvPr id="16" name="矩形 15"/>
          <p:cNvSpPr/>
          <p:nvPr/>
        </p:nvSpPr>
        <p:spPr>
          <a:xfrm>
            <a:off x="5370374" y="4393313"/>
            <a:ext cx="885371" cy="1081962"/>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7" name="矩形 16"/>
          <p:cNvSpPr/>
          <p:nvPr/>
        </p:nvSpPr>
        <p:spPr>
          <a:xfrm>
            <a:off x="8133889" y="4393322"/>
            <a:ext cx="816186" cy="1081949"/>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9" name="图片 18" descr="疑问"/>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33917" y="572477"/>
            <a:ext cx="365167" cy="3651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5"/>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4"/>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xit" presetSubtype="0" fill="hold" nodeType="withEffect">
                                  <p:stCondLst>
                                    <p:cond delay="0"/>
                                  </p:stCondLst>
                                  <p:childTnLst>
                                    <p:set>
                                      <p:cBhvr>
                                        <p:cTn id="48" dur="1" fill="hold">
                                          <p:stCondLst>
                                            <p:cond delay="0"/>
                                          </p:stCondLst>
                                        </p:cTn>
                                        <p:tgtEl>
                                          <p:spTgt spid="13"/>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6"/>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4" grpId="0" bldLvl="0" animBg="1"/>
      <p:bldP spid="15" grpId="0" bldLvl="0" animBg="1"/>
      <p:bldP spid="16" grpId="0" bldLvl="0" animBg="1"/>
      <p:bldP spid="17" grpId="0" bldLvl="0" animBg="1"/>
      <p:bldP spid="11" grpId="1" animBg="1"/>
      <p:bldP spid="15" grpId="1" bldLvl="0" animBg="1"/>
      <p:bldP spid="14" grpId="1" bldLvl="0" animBg="1"/>
      <p:bldP spid="12" grpId="1" bldLvl="0" animBg="1"/>
      <p:bldP spid="10" grpId="0"/>
      <p:bldP spid="16" grpId="1" bldLvl="0" animBg="1"/>
      <p:bldP spid="17" grpId="1"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3113</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3116</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3119</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3222</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3334 </a:t>
            </a:r>
            <a:r>
              <a:rPr lang="zh-CN" altLang="en-US" sz="2400" b="1" dirty="0">
                <a:solidFill>
                  <a:schemeClr val="tx2"/>
                </a:solidFill>
                <a:latin typeface="+mj-ea"/>
                <a:ea typeface="+mj-ea"/>
                <a:cs typeface="+mj-ea"/>
                <a:sym typeface="+mn-ea"/>
              </a:rPr>
              <a:t>各教育阶段</a:t>
            </a:r>
            <a:r>
              <a:rPr lang="zh-CN" altLang="en-US" sz="2400" b="1" dirty="0">
                <a:solidFill>
                  <a:srgbClr val="2A5CE3"/>
                </a:solidFill>
                <a:latin typeface="+mj-ea"/>
                <a:ea typeface="+mj-ea"/>
                <a:cs typeface="+mj-ea"/>
                <a:sym typeface="+mn-ea"/>
              </a:rPr>
              <a:t>分年龄</a:t>
            </a:r>
            <a:r>
              <a:rPr lang="zh-CN" altLang="en-US" sz="2400" b="1" dirty="0">
                <a:solidFill>
                  <a:schemeClr val="tx2"/>
                </a:solidFill>
                <a:latin typeface="+mj-ea"/>
                <a:ea typeface="+mj-ea"/>
                <a:cs typeface="+mj-ea"/>
                <a:sym typeface="+mn-ea"/>
              </a:rPr>
              <a:t>学生</a:t>
            </a:r>
            <a:r>
              <a:rPr lang="zh-CN" altLang="en-US" sz="2400" b="1" dirty="0">
                <a:solidFill>
                  <a:schemeClr val="tx2"/>
                </a:solidFill>
                <a:latin typeface="+mj-ea"/>
                <a:ea typeface="+mj-ea"/>
                <a:cs typeface="+mj-ea"/>
              </a:rPr>
              <a:t>数</a:t>
            </a:r>
            <a:endParaRPr lang="zh-CN" altLang="en-US" sz="2400" b="1" dirty="0">
              <a:solidFill>
                <a:schemeClr val="tx2"/>
              </a:solidFill>
              <a:latin typeface="+mj-ea"/>
              <a:ea typeface="+mj-ea"/>
              <a:cs typeface="+mj-ea"/>
            </a:endParaRPr>
          </a:p>
        </p:txBody>
      </p:sp>
      <p:pic>
        <p:nvPicPr>
          <p:cNvPr id="5" name="图片 4"/>
          <p:cNvPicPr>
            <a:picLocks noChangeAspect="1"/>
          </p:cNvPicPr>
          <p:nvPr/>
        </p:nvPicPr>
        <p:blipFill>
          <a:blip r:embed="rId4"/>
          <a:stretch>
            <a:fillRect/>
          </a:stretch>
        </p:blipFill>
        <p:spPr>
          <a:xfrm>
            <a:off x="428625" y="1317625"/>
            <a:ext cx="6986905" cy="5344795"/>
          </a:xfrm>
          <a:prstGeom prst="rect">
            <a:avLst/>
          </a:prstGeom>
          <a:ln>
            <a:solidFill>
              <a:srgbClr val="44546A"/>
            </a:solidFill>
          </a:ln>
          <a:effectLst>
            <a:outerShdw blurRad="50800" dist="38100" dir="2700000" algn="tl" rotWithShape="0">
              <a:prstClr val="black">
                <a:alpha val="40000"/>
              </a:prstClr>
            </a:outerShdw>
          </a:effectLst>
        </p:spPr>
      </p:pic>
      <p:sp>
        <p:nvSpPr>
          <p:cNvPr id="14" name="圆角矩形 13"/>
          <p:cNvSpPr/>
          <p:nvPr/>
        </p:nvSpPr>
        <p:spPr>
          <a:xfrm>
            <a:off x="5112385" y="3429000"/>
            <a:ext cx="6292215" cy="50482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本表不包含国际学生</a:t>
            </a:r>
            <a:endParaRPr lang="zh-CN" altLang="en-US">
              <a:solidFill>
                <a:srgbClr val="44546A"/>
              </a:solidFill>
              <a:latin typeface="+mj-ea"/>
              <a:ea typeface="+mj-ea"/>
              <a:sym typeface="+mn-ea"/>
            </a:endParaRPr>
          </a:p>
        </p:txBody>
      </p:sp>
      <p:sp>
        <p:nvSpPr>
          <p:cNvPr id="15" name="圆角矩形 14"/>
          <p:cNvSpPr/>
          <p:nvPr/>
        </p:nvSpPr>
        <p:spPr>
          <a:xfrm>
            <a:off x="5112385" y="1852930"/>
            <a:ext cx="6292215" cy="50482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填报时</a:t>
            </a:r>
            <a:r>
              <a:rPr lang="zh-CN" altLang="en-US">
                <a:solidFill>
                  <a:srgbClr val="44546A"/>
                </a:solidFill>
                <a:latin typeface="+mj-ea"/>
                <a:ea typeface="+mj-ea"/>
                <a:sym typeface="+mn-ea"/>
              </a:rPr>
              <a:t>结合上年度报表、变化情况表对数据进行</a:t>
            </a:r>
            <a:r>
              <a:rPr lang="zh-CN" altLang="en-US">
                <a:solidFill>
                  <a:srgbClr val="44546A"/>
                </a:solidFill>
                <a:latin typeface="+mj-ea"/>
                <a:ea typeface="+mj-ea"/>
                <a:sym typeface="+mn-ea"/>
              </a:rPr>
              <a:t>校核</a:t>
            </a:r>
            <a:endParaRPr lang="zh-CN" altLang="en-US">
              <a:solidFill>
                <a:srgbClr val="44546A"/>
              </a:solidFill>
              <a:latin typeface="+mj-ea"/>
              <a:ea typeface="+mj-ea"/>
              <a:sym typeface="+mn-ea"/>
            </a:endParaRPr>
          </a:p>
        </p:txBody>
      </p:sp>
      <p:sp>
        <p:nvSpPr>
          <p:cNvPr id="7" name="圆角矩形 6"/>
          <p:cNvSpPr/>
          <p:nvPr/>
        </p:nvSpPr>
        <p:spPr>
          <a:xfrm>
            <a:off x="5112385" y="2679065"/>
            <a:ext cx="6292215" cy="50482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年龄以9月1日（不含9月1日）满周岁计算</a:t>
            </a:r>
            <a:endParaRPr lang="zh-CN" altLang="en-US">
              <a:solidFill>
                <a:srgbClr val="44546A"/>
              </a:solidFill>
              <a:latin typeface="+mj-ea"/>
              <a:ea typeface="+mj-ea"/>
              <a:sym typeface="+mn-ea"/>
            </a:endParaRPr>
          </a:p>
        </p:txBody>
      </p:sp>
      <p:pic>
        <p:nvPicPr>
          <p:cNvPr id="6" name="图片 5"/>
          <p:cNvPicPr>
            <a:picLocks noChangeAspect="1"/>
          </p:cNvPicPr>
          <p:nvPr/>
        </p:nvPicPr>
        <p:blipFill>
          <a:blip r:embed="rId5"/>
          <a:stretch>
            <a:fillRect/>
          </a:stretch>
        </p:blipFill>
        <p:spPr>
          <a:xfrm>
            <a:off x="1554480" y="1316355"/>
            <a:ext cx="7426325" cy="5339715"/>
          </a:xfrm>
          <a:prstGeom prst="rect">
            <a:avLst/>
          </a:prstGeom>
          <a:ln>
            <a:solidFill>
              <a:srgbClr val="44546A"/>
            </a:solidFill>
          </a:ln>
          <a:effectLst>
            <a:outerShdw blurRad="50800" dist="38100" dir="2700000" algn="tl" rotWithShape="0">
              <a:prstClr val="black">
                <a:alpha val="40000"/>
              </a:prstClr>
            </a:outerShdw>
          </a:effectLst>
        </p:spPr>
      </p:pic>
      <p:pic>
        <p:nvPicPr>
          <p:cNvPr id="8" name="图片 7"/>
          <p:cNvPicPr>
            <a:picLocks noChangeAspect="1"/>
          </p:cNvPicPr>
          <p:nvPr/>
        </p:nvPicPr>
        <p:blipFill>
          <a:blip r:embed="rId6"/>
          <a:stretch>
            <a:fillRect/>
          </a:stretch>
        </p:blipFill>
        <p:spPr>
          <a:xfrm>
            <a:off x="2521585" y="1316355"/>
            <a:ext cx="7293610" cy="5338445"/>
          </a:xfrm>
          <a:prstGeom prst="rect">
            <a:avLst/>
          </a:prstGeom>
          <a:ln>
            <a:solidFill>
              <a:srgbClr val="44546A"/>
            </a:solidFill>
          </a:ln>
          <a:effectLst>
            <a:outerShdw blurRad="50800" dist="38100" dir="2700000" algn="tl" rotWithShape="0">
              <a:prstClr val="black">
                <a:alpha val="40000"/>
              </a:prstClr>
            </a:outerShdw>
          </a:effectLst>
        </p:spPr>
      </p:pic>
      <p:pic>
        <p:nvPicPr>
          <p:cNvPr id="2" name="图片 1"/>
          <p:cNvPicPr>
            <a:picLocks noChangeAspect="1"/>
          </p:cNvPicPr>
          <p:nvPr/>
        </p:nvPicPr>
        <p:blipFill>
          <a:blip r:embed="rId7"/>
          <a:stretch>
            <a:fillRect/>
          </a:stretch>
        </p:blipFill>
        <p:spPr>
          <a:xfrm>
            <a:off x="3640455" y="1323340"/>
            <a:ext cx="7012305" cy="5358765"/>
          </a:xfrm>
          <a:prstGeom prst="rect">
            <a:avLst/>
          </a:prstGeom>
          <a:ln>
            <a:solidFill>
              <a:srgbClr val="44546A"/>
            </a:solidFill>
          </a:ln>
          <a:effectLst>
            <a:outerShdw blurRad="50800" dist="38100" dir="2700000" algn="tl" rotWithShape="0">
              <a:prstClr val="black">
                <a:alpha val="40000"/>
              </a:prstClr>
            </a:outerShdw>
          </a:effectLst>
        </p:spPr>
      </p:pic>
      <p:pic>
        <p:nvPicPr>
          <p:cNvPr id="3" name="图片 2"/>
          <p:cNvPicPr>
            <a:picLocks noChangeAspect="1"/>
          </p:cNvPicPr>
          <p:nvPr/>
        </p:nvPicPr>
        <p:blipFill>
          <a:blip r:embed="rId8"/>
          <a:srcRect b="32076"/>
          <a:stretch>
            <a:fillRect/>
          </a:stretch>
        </p:blipFill>
        <p:spPr>
          <a:xfrm>
            <a:off x="4632325" y="1323340"/>
            <a:ext cx="6849110" cy="5339080"/>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14" grpId="0" bldLvl="0" animBg="1"/>
      <p:bldP spid="14" grpId="1" animBg="1"/>
      <p:bldP spid="15" grpId="0" bldLvl="0" animBg="1"/>
      <p:bldP spid="15"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1366500"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3113</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3116</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3119</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3222</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3334 </a:t>
            </a:r>
            <a:r>
              <a:rPr lang="zh-CN" altLang="en-US" sz="2400" b="1" dirty="0">
                <a:solidFill>
                  <a:schemeClr val="tx2"/>
                </a:solidFill>
                <a:latin typeface="+mj-ea"/>
                <a:ea typeface="+mj-ea"/>
                <a:cs typeface="+mj-ea"/>
                <a:sym typeface="+mn-ea"/>
              </a:rPr>
              <a:t>各教育阶段</a:t>
            </a:r>
            <a:r>
              <a:rPr lang="zh-CN" altLang="en-US" sz="2400" b="1" dirty="0">
                <a:solidFill>
                  <a:srgbClr val="2A5CE3"/>
                </a:solidFill>
                <a:latin typeface="+mj-ea"/>
                <a:ea typeface="+mj-ea"/>
                <a:cs typeface="+mj-ea"/>
                <a:sym typeface="+mn-ea"/>
              </a:rPr>
              <a:t>分年龄</a:t>
            </a:r>
            <a:r>
              <a:rPr lang="zh-CN" altLang="en-US" sz="2400" b="1" dirty="0">
                <a:solidFill>
                  <a:schemeClr val="tx2"/>
                </a:solidFill>
                <a:latin typeface="+mj-ea"/>
                <a:ea typeface="+mj-ea"/>
                <a:cs typeface="+mj-ea"/>
                <a:sym typeface="+mn-ea"/>
              </a:rPr>
              <a:t>学生数（一校一报告）</a:t>
            </a:r>
            <a:endParaRPr lang="zh-CN" altLang="en-US" sz="2400" b="1" dirty="0">
              <a:solidFill>
                <a:schemeClr val="tx2"/>
              </a:solidFill>
              <a:latin typeface="+mj-ea"/>
              <a:ea typeface="+mj-ea"/>
              <a:cs typeface="+mj-ea"/>
            </a:endParaRPr>
          </a:p>
        </p:txBody>
      </p:sp>
      <p:sp>
        <p:nvSpPr>
          <p:cNvPr id="2" name="矩形 1"/>
          <p:cNvSpPr/>
          <p:nvPr/>
        </p:nvSpPr>
        <p:spPr>
          <a:xfrm>
            <a:off x="438785" y="1257300"/>
            <a:ext cx="11219815" cy="1121410"/>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与历史数据无法衔接</a:t>
            </a:r>
            <a:endParaRPr lang="zh-CN" altLang="en-US">
              <a:solidFill>
                <a:srgbClr val="FF0000"/>
              </a:solidFill>
              <a:latin typeface="微软雅黑" panose="020B0503020204020204" charset="-122"/>
              <a:ea typeface="微软雅黑" panose="020B0503020204020204" charset="-122"/>
              <a:cs typeface="+mj-ea"/>
              <a:sym typeface="+mn-ea"/>
            </a:endParaRPr>
          </a:p>
          <a:p>
            <a:pPr marL="285750" indent="-285750" algn="just">
              <a:lnSpc>
                <a:spcPct val="120000"/>
              </a:lnSpc>
              <a:buFont typeface="Arial" panose="020B0604020202020204" pitchFamily="34" charset="0"/>
              <a:buChar char="•"/>
            </a:pPr>
            <a:r>
              <a:rPr lang="zh-CN" altLang="en-US" u="sng">
                <a:solidFill>
                  <a:srgbClr val="044AFA"/>
                </a:solidFill>
                <a:latin typeface="+mj-ea"/>
                <a:ea typeface="+mj-ea"/>
                <a:cs typeface="+mj-ea"/>
                <a:sym typeface="+mn-ea"/>
              </a:rPr>
              <a:t>XX中学（高级中学）</a:t>
            </a:r>
            <a:r>
              <a:rPr lang="zh-CN" altLang="en-US">
                <a:solidFill>
                  <a:srgbClr val="044AFA"/>
                </a:solidFill>
                <a:latin typeface="+mj-ea"/>
                <a:ea typeface="+mj-ea"/>
                <a:cs typeface="+mj-ea"/>
                <a:sym typeface="+mn-ea"/>
              </a:rPr>
              <a:t>、XX外国语学校（完全中学）、XX中学（高级中学）、</a:t>
            </a:r>
            <a:r>
              <a:rPr lang="en-US" altLang="zh-CN">
                <a:solidFill>
                  <a:srgbClr val="044AFA"/>
                </a:solidFill>
                <a:latin typeface="+mj-ea"/>
                <a:ea typeface="+mj-ea"/>
                <a:cs typeface="+mj-ea"/>
                <a:sym typeface="+mn-ea"/>
              </a:rPr>
              <a:t>*</a:t>
            </a:r>
            <a:r>
              <a:rPr lang="zh-CN" altLang="en-US">
                <a:solidFill>
                  <a:srgbClr val="044AFA"/>
                </a:solidFill>
                <a:latin typeface="+mj-ea"/>
                <a:ea typeface="+mj-ea"/>
                <a:cs typeface="+mj-ea"/>
                <a:sym typeface="+mn-ea"/>
              </a:rPr>
              <a:t>XX学校（十二年一贯制学校）</a:t>
            </a:r>
            <a:r>
              <a:rPr lang="zh-CN" altLang="en-US">
                <a:solidFill>
                  <a:srgbClr val="044AFA"/>
                </a:solidFill>
                <a:latin typeface="+mj-ea"/>
                <a:ea typeface="+mj-ea"/>
                <a:cs typeface="+mj-ea"/>
                <a:sym typeface="+mn-ea"/>
              </a:rPr>
              <a:t>、</a:t>
            </a: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XX九年制学校</a:t>
            </a:r>
            <a:r>
              <a:rPr lang="zh-CN" altLang="en-US">
                <a:solidFill>
                  <a:srgbClr val="044AFA"/>
                </a:solidFill>
                <a:latin typeface="+mj-ea"/>
                <a:ea typeface="+mj-ea"/>
                <a:cs typeface="+mj-ea"/>
                <a:sym typeface="+mn-ea"/>
              </a:rPr>
              <a:t>：</a:t>
            </a:r>
            <a:r>
              <a:rPr b="1">
                <a:solidFill>
                  <a:srgbClr val="44546A"/>
                </a:solidFill>
                <a:latin typeface="+mj-ea"/>
                <a:ea typeface="+mj-ea"/>
                <a:cs typeface="+mj-ea"/>
                <a:sym typeface="+mn-ea"/>
              </a:rPr>
              <a:t>分年龄</a:t>
            </a:r>
            <a:r>
              <a:rPr lang="en-US" altLang="zh-CN" b="1">
                <a:solidFill>
                  <a:srgbClr val="44546A"/>
                </a:solidFill>
                <a:latin typeface="+mj-ea"/>
                <a:ea typeface="+mj-ea"/>
                <a:cs typeface="+mj-ea"/>
                <a:sym typeface="+mn-ea"/>
              </a:rPr>
              <a:t>/</a:t>
            </a:r>
            <a:r>
              <a:rPr lang="zh-CN" altLang="en-US" b="1">
                <a:solidFill>
                  <a:srgbClr val="44546A"/>
                </a:solidFill>
                <a:latin typeface="+mj-ea"/>
                <a:ea typeface="+mj-ea"/>
                <a:cs typeface="+mj-ea"/>
                <a:sym typeface="+mn-ea"/>
              </a:rPr>
              <a:t>年级</a:t>
            </a:r>
            <a:r>
              <a:rPr b="1">
                <a:solidFill>
                  <a:srgbClr val="44546A"/>
                </a:solidFill>
                <a:latin typeface="+mj-ea"/>
                <a:ea typeface="+mj-ea"/>
                <a:cs typeface="+mj-ea"/>
                <a:sym typeface="+mn-ea"/>
              </a:rPr>
              <a:t>学生数</a:t>
            </a:r>
            <a:r>
              <a:rPr>
                <a:solidFill>
                  <a:srgbClr val="44546A"/>
                </a:solidFill>
                <a:latin typeface="+mj-ea"/>
                <a:ea typeface="+mj-ea"/>
                <a:cs typeface="+mj-ea"/>
                <a:sym typeface="+mn-ea"/>
              </a:rPr>
              <a:t>与上年度数据无法衔接</a:t>
            </a: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a:t>
            </a:r>
            <a:endParaRPr lang="en-US" altLang="zh-CN">
              <a:solidFill>
                <a:srgbClr val="44546A"/>
              </a:solidFill>
              <a:latin typeface="+mj-ea"/>
              <a:ea typeface="+mj-ea"/>
              <a:cs typeface="+mj-ea"/>
              <a:sym typeface="+mn-ea"/>
            </a:endParaRPr>
          </a:p>
        </p:txBody>
      </p:sp>
      <p:sp>
        <p:nvSpPr>
          <p:cNvPr id="9" name="矩形 8"/>
          <p:cNvSpPr/>
          <p:nvPr userDrawn="1"/>
        </p:nvSpPr>
        <p:spPr>
          <a:xfrm>
            <a:off x="661038" y="2660157"/>
            <a:ext cx="10878321" cy="4006289"/>
          </a:xfrm>
          <a:prstGeom prst="rect">
            <a:avLst/>
          </a:prstGeom>
          <a:solidFill>
            <a:srgbClr val="FFFFFF">
              <a:alpha val="100000"/>
            </a:srgbClr>
          </a:solidFill>
          <a:ln w="12700" cap="flat" cmpd="sng" algn="ctr">
            <a:solidFill>
              <a:srgbClr val="AEB5C0">
                <a:alpha val="10000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rgbClr val="000000"/>
              </a:solidFill>
            </a:endParaRPr>
          </a:p>
        </p:txBody>
      </p:sp>
      <p:pic>
        <p:nvPicPr>
          <p:cNvPr id="5" name="图片 4" descr="upload_post_object_v2_3303186773"/>
          <p:cNvPicPr>
            <a:picLocks noChangeAspect="1"/>
          </p:cNvPicPr>
          <p:nvPr/>
        </p:nvPicPr>
        <p:blipFill>
          <a:blip r:embed="rId4"/>
          <a:srcRect l="1529" t="3556"/>
          <a:stretch>
            <a:fillRect/>
          </a:stretch>
        </p:blipFill>
        <p:spPr>
          <a:xfrm>
            <a:off x="983745" y="2776703"/>
            <a:ext cx="4480175" cy="3773292"/>
          </a:xfrm>
          <a:prstGeom prst="rect">
            <a:avLst/>
          </a:prstGeom>
          <a:ln>
            <a:solidFill>
              <a:srgbClr val="000000"/>
            </a:solidFill>
          </a:ln>
        </p:spPr>
      </p:pic>
      <p:pic>
        <p:nvPicPr>
          <p:cNvPr id="6" name="图片 5" descr="upload_post_object_v2_2212778419"/>
          <p:cNvPicPr>
            <a:picLocks noChangeAspect="1"/>
          </p:cNvPicPr>
          <p:nvPr/>
        </p:nvPicPr>
        <p:blipFill>
          <a:blip r:embed="rId5"/>
          <a:stretch>
            <a:fillRect/>
          </a:stretch>
        </p:blipFill>
        <p:spPr>
          <a:xfrm>
            <a:off x="6578096" y="2776703"/>
            <a:ext cx="4232431" cy="3773292"/>
          </a:xfrm>
          <a:prstGeom prst="rect">
            <a:avLst/>
          </a:prstGeom>
          <a:ln>
            <a:solidFill>
              <a:srgbClr val="000000"/>
            </a:solidFill>
          </a:ln>
        </p:spPr>
      </p:pic>
      <p:sp>
        <p:nvSpPr>
          <p:cNvPr id="16" name="矩形 15"/>
          <p:cNvSpPr/>
          <p:nvPr/>
        </p:nvSpPr>
        <p:spPr>
          <a:xfrm>
            <a:off x="3779360" y="5303756"/>
            <a:ext cx="942878" cy="305624"/>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矩形 6"/>
          <p:cNvSpPr/>
          <p:nvPr/>
        </p:nvSpPr>
        <p:spPr>
          <a:xfrm>
            <a:off x="9925188" y="5361296"/>
            <a:ext cx="885371" cy="248122"/>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6" grpId="0" bldLvl="0" animBg="1"/>
      <p:bldP spid="7" grpId="0" animBg="1"/>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5496"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1366500"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3113</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3116</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3119</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3222</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3334 </a:t>
            </a:r>
            <a:r>
              <a:rPr lang="zh-CN" altLang="en-US" sz="2400" b="1" dirty="0">
                <a:solidFill>
                  <a:schemeClr val="tx2"/>
                </a:solidFill>
                <a:latin typeface="+mj-ea"/>
                <a:ea typeface="+mj-ea"/>
                <a:cs typeface="+mj-ea"/>
                <a:sym typeface="+mn-ea"/>
              </a:rPr>
              <a:t>各教育阶段</a:t>
            </a:r>
            <a:r>
              <a:rPr lang="zh-CN" altLang="en-US" sz="2400" b="1" dirty="0">
                <a:solidFill>
                  <a:srgbClr val="2A5CE3"/>
                </a:solidFill>
                <a:latin typeface="+mj-ea"/>
                <a:ea typeface="+mj-ea"/>
                <a:cs typeface="+mj-ea"/>
                <a:sym typeface="+mn-ea"/>
              </a:rPr>
              <a:t>分年龄</a:t>
            </a:r>
            <a:r>
              <a:rPr lang="zh-CN" altLang="en-US" sz="2400" b="1" dirty="0">
                <a:solidFill>
                  <a:schemeClr val="tx2"/>
                </a:solidFill>
                <a:latin typeface="+mj-ea"/>
                <a:ea typeface="+mj-ea"/>
                <a:cs typeface="+mj-ea"/>
                <a:sym typeface="+mn-ea"/>
              </a:rPr>
              <a:t>学生数（一校一报告）</a:t>
            </a:r>
            <a:endParaRPr lang="zh-CN" altLang="en-US" sz="2400" b="1" dirty="0">
              <a:solidFill>
                <a:schemeClr val="tx2"/>
              </a:solidFill>
              <a:latin typeface="+mj-ea"/>
              <a:ea typeface="+mj-ea"/>
              <a:cs typeface="+mj-ea"/>
            </a:endParaRPr>
          </a:p>
        </p:txBody>
      </p:sp>
      <p:sp>
        <p:nvSpPr>
          <p:cNvPr id="3" name="矩形 2"/>
          <p:cNvSpPr/>
          <p:nvPr/>
        </p:nvSpPr>
        <p:spPr>
          <a:xfrm>
            <a:off x="583883" y="1314433"/>
            <a:ext cx="10996295" cy="1093941"/>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buClrTx/>
              <a:buSzTx/>
              <a:buFontTx/>
            </a:pPr>
            <a:r>
              <a:rPr lang="zh-CN" altLang="en-US" b="1">
                <a:solidFill>
                  <a:srgbClr val="FF0000"/>
                </a:solidFill>
                <a:latin typeface="微软雅黑" panose="020B0503020204020204" charset="-122"/>
                <a:ea typeface="微软雅黑" panose="020B0503020204020204" charset="-122"/>
                <a:cs typeface="+mj-ea"/>
                <a:sym typeface="+mn-ea"/>
              </a:rPr>
              <a:t>疑似错报</a:t>
            </a:r>
            <a:endParaRPr lang="zh-CN" altLang="en-US">
              <a:solidFill>
                <a:srgbClr val="FF0000"/>
              </a:solidFill>
              <a:latin typeface="微软雅黑" panose="020B0503020204020204" charset="-122"/>
              <a:ea typeface="微软雅黑" panose="020B0503020204020204" charset="-122"/>
              <a:cs typeface="+mj-ea"/>
              <a:sym typeface="+mn-ea"/>
            </a:endParaRPr>
          </a:p>
          <a:p>
            <a:pPr marL="285750" indent="-285750" algn="l" fontAlgn="auto">
              <a:lnSpc>
                <a:spcPct val="120000"/>
              </a:lnSpc>
              <a:buFont typeface="Arial" panose="020B0604020202020204" pitchFamily="34" charset="0"/>
              <a:buChar char="•"/>
            </a:pPr>
            <a:r>
              <a:rPr lang="zh-CN" altLang="en-US">
                <a:solidFill>
                  <a:srgbClr val="044AFA"/>
                </a:solidFill>
                <a:latin typeface="+mj-ea"/>
                <a:ea typeface="+mj-ea"/>
                <a:cs typeface="+mj-ea"/>
                <a:sym typeface="+mn-ea"/>
              </a:rPr>
              <a:t>XX学校（中职）：</a:t>
            </a:r>
            <a:r>
              <a:rPr>
                <a:solidFill>
                  <a:srgbClr val="44546A"/>
                </a:solidFill>
                <a:latin typeface="+mj-ea"/>
                <a:ea typeface="+mj-ea"/>
                <a:cs typeface="+mj-ea"/>
                <a:sym typeface="+mn-ea"/>
              </a:rPr>
              <a:t>2022年、2023年每个年级在校生只填在同一个年龄段</a:t>
            </a:r>
            <a:endParaRPr lang="en-US" altLang="zh-CN">
              <a:solidFill>
                <a:srgbClr val="44546A"/>
              </a:solidFill>
              <a:latin typeface="+mj-ea"/>
              <a:ea typeface="+mj-ea"/>
              <a:cs typeface="+mj-ea"/>
              <a:sym typeface="+mn-ea"/>
            </a:endParaRPr>
          </a:p>
        </p:txBody>
      </p:sp>
      <p:pic>
        <p:nvPicPr>
          <p:cNvPr id="5" name="图片 4" descr="upload_post_object_v2_1360746472"/>
          <p:cNvPicPr>
            <a:picLocks noChangeAspect="1"/>
          </p:cNvPicPr>
          <p:nvPr/>
        </p:nvPicPr>
        <p:blipFill>
          <a:blip r:embed="rId4"/>
          <a:stretch>
            <a:fillRect/>
          </a:stretch>
        </p:blipFill>
        <p:spPr>
          <a:xfrm>
            <a:off x="2044910" y="2408374"/>
            <a:ext cx="8208337" cy="4344245"/>
          </a:xfrm>
          <a:prstGeom prst="rect">
            <a:avLst/>
          </a:prstGeom>
        </p:spPr>
      </p:pic>
      <p:sp>
        <p:nvSpPr>
          <p:cNvPr id="16" name="文本框 15"/>
          <p:cNvSpPr txBox="1"/>
          <p:nvPr/>
        </p:nvSpPr>
        <p:spPr>
          <a:xfrm>
            <a:off x="583883" y="2408374"/>
            <a:ext cx="10803930" cy="1751965"/>
          </a:xfrm>
          <a:prstGeom prst="rect">
            <a:avLst/>
          </a:prstGeom>
          <a:noFill/>
        </p:spPr>
        <p:txBody>
          <a:bodyPr wrap="square" rtlCol="0" anchor="t">
            <a:noAutofit/>
          </a:bodyPr>
          <a:p>
            <a:pPr marL="285750" indent="-285750" algn="l">
              <a:lnSpc>
                <a:spcPct val="120000"/>
              </a:lnSpc>
              <a:buFont typeface="Arial" panose="020B0604020202020204" pitchFamily="34" charset="0"/>
              <a:buChar char="•"/>
            </a:pPr>
            <a:r>
              <a:rPr lang="zh-CN" altLang="en-US">
                <a:solidFill>
                  <a:srgbClr val="044AFA"/>
                </a:solidFill>
                <a:latin typeface="+mj-ea"/>
                <a:ea typeface="+mj-ea"/>
                <a:cs typeface="+mj-ea"/>
                <a:sym typeface="+mn-ea"/>
              </a:rPr>
              <a:t>XX中心学校：</a:t>
            </a:r>
            <a:r>
              <a:rPr>
                <a:solidFill>
                  <a:srgbClr val="44546A"/>
                </a:solidFill>
                <a:latin typeface="+mj-ea"/>
                <a:ea typeface="+mj-ea"/>
                <a:cs typeface="+mj-ea"/>
                <a:sym typeface="+mn-ea"/>
              </a:rPr>
              <a:t>学校规定的初中入学年龄为12岁，但学校2023年招生数中13岁学生38人，占一年级在校生比例62.29%</a:t>
            </a:r>
            <a:endParaRPr>
              <a:solidFill>
                <a:srgbClr val="44546A"/>
              </a:solidFill>
              <a:latin typeface="+mj-ea"/>
              <a:ea typeface="+mj-ea"/>
              <a:cs typeface="+mj-ea"/>
              <a:sym typeface="+mn-ea"/>
            </a:endParaRPr>
          </a:p>
          <a:p>
            <a:pPr marL="285750" indent="-285750" algn="l">
              <a:lnSpc>
                <a:spcPct val="120000"/>
              </a:lnSpc>
              <a:buFont typeface="Arial" panose="020B0604020202020204" pitchFamily="34" charset="0"/>
              <a:buChar char="•"/>
            </a:pPr>
            <a:r>
              <a:rPr lang="zh-CN" altLang="en-US">
                <a:solidFill>
                  <a:srgbClr val="044AFA"/>
                </a:solidFill>
                <a:latin typeface="+mj-ea"/>
                <a:ea typeface="+mj-ea"/>
                <a:cs typeface="+mj-ea"/>
                <a:sym typeface="+mn-ea"/>
              </a:rPr>
              <a:t>XX学校（十二年一贯制学校）：</a:t>
            </a:r>
            <a:r>
              <a:rPr>
                <a:solidFill>
                  <a:srgbClr val="44546A"/>
                </a:solidFill>
                <a:latin typeface="+mj-ea"/>
                <a:ea typeface="+mj-ea"/>
                <a:cs typeface="+mj-ea"/>
                <a:sym typeface="+mn-ea"/>
              </a:rPr>
              <a:t>2023年学校招生数有22岁以上1人</a:t>
            </a:r>
            <a:endParaRPr lang="zh-CN" altLang="en-US">
              <a:latin typeface="+mj-ea"/>
              <a:ea typeface="+mj-ea"/>
              <a:cs typeface="+mj-ea"/>
              <a:sym typeface="+mn-ea"/>
            </a:endParaRPr>
          </a:p>
        </p:txBody>
      </p:sp>
      <p:cxnSp>
        <p:nvCxnSpPr>
          <p:cNvPr id="17" name="直接连接符 16"/>
          <p:cNvCxnSpPr/>
          <p:nvPr userDrawn="1"/>
        </p:nvCxnSpPr>
        <p:spPr>
          <a:xfrm>
            <a:off x="5846798" y="4996030"/>
            <a:ext cx="4236315" cy="1686859"/>
          </a:xfrm>
          <a:prstGeom prst="line">
            <a:avLst/>
          </a:prstGeom>
          <a:ln w="57150" cap="flat" cmpd="sng" algn="ctr">
            <a:solidFill>
              <a:srgbClr val="044AFA">
                <a:alpha val="100000"/>
              </a:srgbClr>
            </a:solidFill>
            <a:prstDash val="solid"/>
            <a:miter lim="800000"/>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par>
                                <p:cTn id="20" presetID="1" presetClass="exit" presetSubtype="0" fill="hold" nodeType="withEffect">
                                  <p:stCondLst>
                                    <p:cond delay="0"/>
                                  </p:stCondLst>
                                  <p:childTnLst>
                                    <p:set>
                                      <p:cBhvr>
                                        <p:cTn id="21" dur="1" fill="hold">
                                          <p:stCondLst>
                                            <p:cond delay="0"/>
                                          </p:stCondLst>
                                        </p:cTn>
                                        <p:tgtEl>
                                          <p:spTgt spid="5"/>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3112 </a:t>
            </a:r>
            <a:r>
              <a:rPr lang="zh-CN" altLang="en-US" sz="2400" b="1" dirty="0">
                <a:solidFill>
                  <a:schemeClr val="tx2"/>
                </a:solidFill>
                <a:latin typeface="+mj-ea"/>
                <a:ea typeface="+mj-ea"/>
                <a:cs typeface="+mj-ea"/>
                <a:sym typeface="+mn-ea"/>
              </a:rPr>
              <a:t>小学</a:t>
            </a:r>
            <a:r>
              <a:rPr lang="zh-CN" altLang="en-US" sz="2400" b="1" dirty="0">
                <a:solidFill>
                  <a:srgbClr val="044AFA"/>
                </a:solidFill>
                <a:latin typeface="+mj-ea"/>
                <a:ea typeface="+mj-ea"/>
                <a:cs typeface="+mj-ea"/>
                <a:sym typeface="+mn-ea"/>
              </a:rPr>
              <a:t>分类型</a:t>
            </a:r>
            <a:r>
              <a:rPr lang="zh-CN" altLang="en-US" sz="2400" b="1" dirty="0">
                <a:solidFill>
                  <a:schemeClr val="tx2"/>
                </a:solidFill>
                <a:latin typeface="+mj-ea"/>
                <a:ea typeface="+mj-ea"/>
                <a:cs typeface="+mj-ea"/>
                <a:sym typeface="+mn-ea"/>
              </a:rPr>
              <a:t>学生</a:t>
            </a:r>
            <a:r>
              <a:rPr lang="zh-CN" altLang="en-US" sz="2400" b="1" dirty="0">
                <a:solidFill>
                  <a:schemeClr val="tx2"/>
                </a:solidFill>
                <a:latin typeface="+mj-ea"/>
                <a:ea typeface="+mj-ea"/>
                <a:cs typeface="+mj-ea"/>
              </a:rPr>
              <a:t>数</a:t>
            </a:r>
            <a:endParaRPr lang="zh-CN" altLang="en-US" sz="2400" b="1" dirty="0">
              <a:solidFill>
                <a:schemeClr val="tx2"/>
              </a:solidFill>
              <a:latin typeface="+mj-ea"/>
              <a:ea typeface="+mj-ea"/>
              <a:cs typeface="+mj-ea"/>
            </a:endParaRPr>
          </a:p>
        </p:txBody>
      </p:sp>
      <p:pic>
        <p:nvPicPr>
          <p:cNvPr id="2" name="图片 1"/>
          <p:cNvPicPr>
            <a:picLocks noChangeAspect="1"/>
          </p:cNvPicPr>
          <p:nvPr/>
        </p:nvPicPr>
        <p:blipFill>
          <a:blip r:embed="rId4"/>
          <a:srcRect t="31104"/>
          <a:stretch>
            <a:fillRect/>
          </a:stretch>
        </p:blipFill>
        <p:spPr>
          <a:xfrm>
            <a:off x="264795" y="1317625"/>
            <a:ext cx="7284085" cy="5019040"/>
          </a:xfrm>
          <a:prstGeom prst="rect">
            <a:avLst/>
          </a:prstGeom>
          <a:ln>
            <a:solidFill>
              <a:srgbClr val="44546A"/>
            </a:solidFill>
          </a:ln>
          <a:effectLst>
            <a:outerShdw blurRad="50800" dist="38100" dir="2700000" algn="tl" rotWithShape="0">
              <a:prstClr val="black">
                <a:alpha val="40000"/>
              </a:prstClr>
            </a:outerShdw>
          </a:effectLst>
        </p:spPr>
      </p:pic>
      <p:sp>
        <p:nvSpPr>
          <p:cNvPr id="5" name="线形标注 2(带边框和强调线) 4"/>
          <p:cNvSpPr/>
          <p:nvPr/>
        </p:nvSpPr>
        <p:spPr>
          <a:xfrm>
            <a:off x="4138295" y="1530350"/>
            <a:ext cx="7601585" cy="667385"/>
          </a:xfrm>
          <a:prstGeom prst="accentBorderCallout2">
            <a:avLst>
              <a:gd name="adj1" fmla="val 18750"/>
              <a:gd name="adj2" fmla="val -8333"/>
              <a:gd name="adj3" fmla="val 13796"/>
              <a:gd name="adj4" fmla="val -10391"/>
              <a:gd name="adj5" fmla="val 14557"/>
              <a:gd name="adj6" fmla="val -13390"/>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毕业生数：</a:t>
            </a:r>
            <a:r>
              <a:rPr lang="zh-CN" altLang="en-US">
                <a:solidFill>
                  <a:srgbClr val="44546A"/>
                </a:solidFill>
                <a:latin typeface="+mj-ea"/>
                <a:ea typeface="+mj-ea"/>
                <a:sym typeface="+mn-ea"/>
              </a:rPr>
              <a:t>上学年度具有学籍的学生完成教学计划规定课程，考试合格并且取得毕业证书的学生数。</a:t>
            </a:r>
            <a:endParaRPr lang="zh-CN" altLang="en-US">
              <a:solidFill>
                <a:srgbClr val="44546A"/>
              </a:solidFill>
              <a:latin typeface="+mj-ea"/>
              <a:ea typeface="+mj-ea"/>
              <a:sym typeface="+mn-ea"/>
            </a:endParaRPr>
          </a:p>
        </p:txBody>
      </p:sp>
      <p:sp>
        <p:nvSpPr>
          <p:cNvPr id="12" name="线形标注 2(带边框和强调线) 11"/>
          <p:cNvSpPr/>
          <p:nvPr/>
        </p:nvSpPr>
        <p:spPr>
          <a:xfrm>
            <a:off x="4138295" y="1892935"/>
            <a:ext cx="7601585" cy="435610"/>
          </a:xfrm>
          <a:prstGeom prst="accentBorderCallout2">
            <a:avLst>
              <a:gd name="adj1" fmla="val 18750"/>
              <a:gd name="adj2" fmla="val -8333"/>
              <a:gd name="adj3" fmla="val -8163"/>
              <a:gd name="adj4" fmla="val -7092"/>
              <a:gd name="adj5" fmla="val -68513"/>
              <a:gd name="adj6" fmla="val -5078"/>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招生数：</a:t>
            </a:r>
            <a:r>
              <a:rPr lang="zh-CN" altLang="en-US">
                <a:solidFill>
                  <a:srgbClr val="44546A"/>
                </a:solidFill>
                <a:latin typeface="+mj-ea"/>
                <a:ea typeface="+mj-ea"/>
                <a:sym typeface="+mn-ea"/>
              </a:rPr>
              <a:t>实际招收入学并</a:t>
            </a:r>
            <a:r>
              <a:rPr lang="zh-CN" altLang="en-US" u="sng">
                <a:solidFill>
                  <a:srgbClr val="44546A"/>
                </a:solidFill>
                <a:latin typeface="+mj-ea"/>
                <a:ea typeface="+mj-ea"/>
                <a:sym typeface="+mn-ea"/>
              </a:rPr>
              <a:t>完成学籍注册</a:t>
            </a:r>
            <a:r>
              <a:rPr lang="zh-CN" altLang="en-US">
                <a:solidFill>
                  <a:srgbClr val="44546A"/>
                </a:solidFill>
                <a:latin typeface="+mj-ea"/>
                <a:ea typeface="+mj-ea"/>
                <a:sym typeface="+mn-ea"/>
              </a:rPr>
              <a:t>的新生数</a:t>
            </a:r>
            <a:endParaRPr lang="zh-CN" altLang="en-US">
              <a:solidFill>
                <a:srgbClr val="44546A"/>
              </a:solidFill>
              <a:latin typeface="+mj-ea"/>
              <a:ea typeface="+mj-ea"/>
              <a:sym typeface="+mn-ea"/>
            </a:endParaRPr>
          </a:p>
        </p:txBody>
      </p:sp>
      <p:sp>
        <p:nvSpPr>
          <p:cNvPr id="7" name="圆角矩形 6"/>
          <p:cNvSpPr/>
          <p:nvPr/>
        </p:nvSpPr>
        <p:spPr>
          <a:xfrm>
            <a:off x="4138295" y="4493895"/>
            <a:ext cx="7601585" cy="119126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随迁子女指标只统计因为父母离开户籍所在地到异地工作，随同父母来到异地就读普通中小学的适龄儿童少年;</a:t>
            </a:r>
            <a:r>
              <a:rPr lang="zh-CN" altLang="en-US" u="sng">
                <a:solidFill>
                  <a:srgbClr val="44546A"/>
                </a:solidFill>
                <a:latin typeface="+mj-ea"/>
                <a:ea typeface="+mj-ea"/>
                <a:sym typeface="+mn-ea"/>
              </a:rPr>
              <a:t>不包括跨区（县）招生或择校等原因到异地就读的学生;不包括在设区的市行政区域内区与区之间异地居住的人员</a:t>
            </a:r>
            <a:endParaRPr lang="zh-CN" altLang="en-US">
              <a:solidFill>
                <a:srgbClr val="44546A"/>
              </a:solidFill>
              <a:latin typeface="+mj-ea"/>
              <a:ea typeface="+mj-ea"/>
              <a:sym typeface="+mn-ea"/>
            </a:endParaRPr>
          </a:p>
        </p:txBody>
      </p:sp>
      <p:sp>
        <p:nvSpPr>
          <p:cNvPr id="6" name="线形标注 2(带边框和强调线) 5"/>
          <p:cNvSpPr/>
          <p:nvPr/>
        </p:nvSpPr>
        <p:spPr>
          <a:xfrm>
            <a:off x="4138295" y="2259330"/>
            <a:ext cx="7601585" cy="483870"/>
          </a:xfrm>
          <a:prstGeom prst="accentBorderCallout2">
            <a:avLst>
              <a:gd name="adj1" fmla="val 18750"/>
              <a:gd name="adj2" fmla="val -8333"/>
              <a:gd name="adj3" fmla="val 18766"/>
              <a:gd name="adj4" fmla="val -14493"/>
              <a:gd name="adj5" fmla="val 655249"/>
              <a:gd name="adj6" fmla="val -44148"/>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在校生数：</a:t>
            </a:r>
            <a:r>
              <a:rPr lang="zh-CN" altLang="en-US">
                <a:solidFill>
                  <a:srgbClr val="44546A"/>
                </a:solidFill>
                <a:latin typeface="+mj-ea"/>
                <a:ea typeface="+mj-ea"/>
                <a:sym typeface="+mn-ea"/>
              </a:rPr>
              <a:t>具有学籍并在本学年初进行学籍注册的学生数。</a:t>
            </a:r>
            <a:endParaRPr lang="zh-CN" altLang="en-US">
              <a:solidFill>
                <a:srgbClr val="44546A"/>
              </a:solidFill>
              <a:latin typeface="+mj-ea"/>
              <a:ea typeface="+mj-ea"/>
              <a:sym typeface="+mn-ea"/>
            </a:endParaRPr>
          </a:p>
        </p:txBody>
      </p:sp>
      <p:sp>
        <p:nvSpPr>
          <p:cNvPr id="8" name="线形标注 2(带边框和强调线) 7"/>
          <p:cNvSpPr/>
          <p:nvPr/>
        </p:nvSpPr>
        <p:spPr>
          <a:xfrm>
            <a:off x="4138295" y="2639695"/>
            <a:ext cx="7601585" cy="483870"/>
          </a:xfrm>
          <a:prstGeom prst="accentBorderCallout2">
            <a:avLst>
              <a:gd name="adj1" fmla="val 18750"/>
              <a:gd name="adj2" fmla="val -8333"/>
              <a:gd name="adj3" fmla="val 74278"/>
              <a:gd name="adj4" fmla="val -6741"/>
              <a:gd name="adj5" fmla="val 617585"/>
              <a:gd name="adj6" fmla="val 3604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预计毕业生数：</a:t>
            </a:r>
            <a:r>
              <a:rPr lang="zh-CN" altLang="en-US">
                <a:solidFill>
                  <a:srgbClr val="44546A"/>
                </a:solidFill>
                <a:latin typeface="+mj-ea"/>
                <a:ea typeface="+mj-ea"/>
                <a:sym typeface="+mn-ea"/>
              </a:rPr>
              <a:t>学历教育中本学年内即将毕业的在校生数。</a:t>
            </a:r>
            <a:endParaRPr lang="zh-CN" altLang="en-US">
              <a:solidFill>
                <a:srgbClr val="44546A"/>
              </a:solidFill>
              <a:latin typeface="+mj-ea"/>
              <a:ea typeface="+mj-ea"/>
              <a:sym typeface="+mn-ea"/>
            </a:endParaRPr>
          </a:p>
        </p:txBody>
      </p:sp>
      <p:sp>
        <p:nvSpPr>
          <p:cNvPr id="17" name="线形标注 2(带边框和强调线) 16"/>
          <p:cNvSpPr/>
          <p:nvPr/>
        </p:nvSpPr>
        <p:spPr>
          <a:xfrm>
            <a:off x="4138295" y="3324225"/>
            <a:ext cx="7601585" cy="693420"/>
          </a:xfrm>
          <a:prstGeom prst="accentBorderCallout2">
            <a:avLst>
              <a:gd name="adj1" fmla="val 18750"/>
              <a:gd name="adj2" fmla="val -8333"/>
              <a:gd name="adj3" fmla="val 18760"/>
              <a:gd name="adj4" fmla="val -14463"/>
              <a:gd name="adj5" fmla="val 9249"/>
              <a:gd name="adj6" fmla="val -3684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chemeClr val="accent1"/>
                </a:solidFill>
                <a:latin typeface="+mj-ea"/>
                <a:ea typeface="+mj-ea"/>
                <a:sym typeface="+mn-ea"/>
              </a:rPr>
              <a:t>随迁子女：</a:t>
            </a:r>
            <a:r>
              <a:rPr lang="zh-CN" altLang="en-US">
                <a:solidFill>
                  <a:srgbClr val="44546A"/>
                </a:solidFill>
                <a:latin typeface="+mj-ea"/>
                <a:ea typeface="+mj-ea"/>
                <a:sym typeface="+mn-ea"/>
              </a:rPr>
              <a:t>户籍登记在</a:t>
            </a:r>
            <a:r>
              <a:rPr lang="zh-CN" altLang="en-US" u="sng">
                <a:solidFill>
                  <a:srgbClr val="44546A"/>
                </a:solidFill>
                <a:latin typeface="+mj-ea"/>
                <a:ea typeface="+mj-ea"/>
                <a:sym typeface="+mn-ea"/>
              </a:rPr>
              <a:t>外省</a:t>
            </a:r>
            <a:r>
              <a:rPr lang="zh-CN" altLang="en-US">
                <a:solidFill>
                  <a:srgbClr val="44546A"/>
                </a:solidFill>
                <a:latin typeface="+mj-ea"/>
                <a:ea typeface="+mj-ea"/>
                <a:sym typeface="+mn-ea"/>
              </a:rPr>
              <a:t>（区、市）、</a:t>
            </a:r>
            <a:r>
              <a:rPr lang="zh-CN" altLang="en-US" u="sng">
                <a:solidFill>
                  <a:srgbClr val="44546A"/>
                </a:solidFill>
                <a:latin typeface="+mj-ea"/>
                <a:ea typeface="+mj-ea"/>
                <a:sym typeface="+mn-ea"/>
              </a:rPr>
              <a:t>本省外县</a:t>
            </a:r>
            <a:r>
              <a:rPr lang="zh-CN" altLang="en-US">
                <a:solidFill>
                  <a:srgbClr val="44546A"/>
                </a:solidFill>
                <a:latin typeface="+mj-ea"/>
                <a:ea typeface="+mj-ea"/>
                <a:sym typeface="+mn-ea"/>
              </a:rPr>
              <a:t>（区），</a:t>
            </a:r>
            <a:r>
              <a:rPr lang="zh-CN" altLang="en-US" u="sng">
                <a:solidFill>
                  <a:srgbClr val="44546A"/>
                </a:solidFill>
                <a:latin typeface="+mj-ea"/>
                <a:ea typeface="+mj-ea"/>
                <a:sym typeface="+mn-ea"/>
              </a:rPr>
              <a:t>随父母到输入地</a:t>
            </a:r>
            <a:r>
              <a:rPr lang="zh-CN" altLang="en-US">
                <a:solidFill>
                  <a:srgbClr val="44546A"/>
                </a:solidFill>
                <a:latin typeface="+mj-ea"/>
                <a:ea typeface="+mj-ea"/>
                <a:sym typeface="+mn-ea"/>
              </a:rPr>
              <a:t>（同住）并在校接受教育的适龄儿童少年</a:t>
            </a:r>
            <a:endParaRPr lang="zh-CN" altLang="en-US">
              <a:solidFill>
                <a:srgbClr val="44546A"/>
              </a:solidFill>
              <a:latin typeface="+mj-ea"/>
              <a:ea typeface="+mj-ea"/>
              <a:sym typeface="+mn-ea"/>
            </a:endParaRPr>
          </a:p>
        </p:txBody>
      </p:sp>
      <p:sp>
        <p:nvSpPr>
          <p:cNvPr id="13" name="线形标注 2(带边框和强调线) 12"/>
          <p:cNvSpPr/>
          <p:nvPr/>
        </p:nvSpPr>
        <p:spPr>
          <a:xfrm>
            <a:off x="4138295" y="3044825"/>
            <a:ext cx="7601585" cy="435610"/>
          </a:xfrm>
          <a:prstGeom prst="accentBorderCallout2">
            <a:avLst>
              <a:gd name="adj1" fmla="val 18750"/>
              <a:gd name="adj2" fmla="val -8333"/>
              <a:gd name="adj3" fmla="val 18760"/>
              <a:gd name="adj4" fmla="val -14463"/>
              <a:gd name="adj5" fmla="val 15743"/>
              <a:gd name="adj6" fmla="val -3665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chemeClr val="accent1"/>
                </a:solidFill>
                <a:latin typeface="+mj-ea"/>
                <a:ea typeface="+mj-ea"/>
                <a:sym typeface="+mn-ea"/>
              </a:rPr>
              <a:t>寄宿生：</a:t>
            </a:r>
            <a:r>
              <a:rPr lang="zh-CN" altLang="en-US">
                <a:solidFill>
                  <a:srgbClr val="44546A"/>
                </a:solidFill>
                <a:latin typeface="+mj-ea"/>
                <a:ea typeface="+mj-ea"/>
                <a:sym typeface="+mn-ea"/>
              </a:rPr>
              <a:t>在基础教育</a:t>
            </a:r>
            <a:r>
              <a:rPr lang="zh-CN" altLang="en-US" u="sng">
                <a:solidFill>
                  <a:srgbClr val="44546A"/>
                </a:solidFill>
                <a:latin typeface="+mj-ea"/>
                <a:ea typeface="+mj-ea"/>
                <a:sym typeface="+mn-ea"/>
              </a:rPr>
              <a:t>学校统一管理</a:t>
            </a:r>
            <a:r>
              <a:rPr lang="zh-CN" altLang="en-US">
                <a:solidFill>
                  <a:srgbClr val="44546A"/>
                </a:solidFill>
                <a:latin typeface="+mj-ea"/>
                <a:ea typeface="+mj-ea"/>
                <a:sym typeface="+mn-ea"/>
              </a:rPr>
              <a:t>的</a:t>
            </a:r>
            <a:r>
              <a:rPr lang="zh-CN" altLang="en-US" u="sng">
                <a:solidFill>
                  <a:srgbClr val="44546A"/>
                </a:solidFill>
                <a:latin typeface="+mj-ea"/>
                <a:ea typeface="+mj-ea"/>
                <a:sym typeface="+mn-ea"/>
              </a:rPr>
              <a:t>学生宿舍</a:t>
            </a:r>
            <a:r>
              <a:rPr lang="zh-CN" altLang="en-US">
                <a:solidFill>
                  <a:srgbClr val="44546A"/>
                </a:solidFill>
                <a:latin typeface="+mj-ea"/>
                <a:ea typeface="+mj-ea"/>
                <a:sym typeface="+mn-ea"/>
              </a:rPr>
              <a:t>里住宿的学生。</a:t>
            </a:r>
            <a:endParaRPr lang="zh-CN" altLang="en-US">
              <a:solidFill>
                <a:srgbClr val="44546A"/>
              </a:solidFill>
              <a:latin typeface="+mj-ea"/>
              <a:ea typeface="+mj-ea"/>
              <a:sym typeface="+mn-ea"/>
            </a:endParaRPr>
          </a:p>
        </p:txBody>
      </p:sp>
      <p:sp>
        <p:nvSpPr>
          <p:cNvPr id="3" name="线形标注 2(带边框和强调线) 2"/>
          <p:cNvSpPr/>
          <p:nvPr/>
        </p:nvSpPr>
        <p:spPr>
          <a:xfrm>
            <a:off x="4138295" y="3691890"/>
            <a:ext cx="7601585" cy="899160"/>
          </a:xfrm>
          <a:prstGeom prst="accentBorderCallout2">
            <a:avLst>
              <a:gd name="adj1" fmla="val 18750"/>
              <a:gd name="adj2" fmla="val -8333"/>
              <a:gd name="adj3" fmla="val 18760"/>
              <a:gd name="adj4" fmla="val -14463"/>
              <a:gd name="adj5" fmla="val 41454"/>
              <a:gd name="adj6" fmla="val -24926"/>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chemeClr val="accent1"/>
                </a:solidFill>
                <a:latin typeface="+mj-ea"/>
                <a:ea typeface="+mj-ea"/>
                <a:sym typeface="+mn-ea"/>
              </a:rPr>
              <a:t>进城务工人员随迁子女：</a:t>
            </a:r>
            <a:r>
              <a:rPr lang="zh-CN" altLang="en-US">
                <a:solidFill>
                  <a:srgbClr val="44546A"/>
                </a:solidFill>
                <a:latin typeface="+mj-ea"/>
                <a:ea typeface="+mj-ea"/>
                <a:sym typeface="+mn-ea"/>
              </a:rPr>
              <a:t>户籍登记在外省（区、市）、本省外县（区）的乡村，</a:t>
            </a:r>
            <a:r>
              <a:rPr lang="zh-CN" altLang="en-US" u="sng">
                <a:solidFill>
                  <a:srgbClr val="44546A"/>
                </a:solidFill>
                <a:latin typeface="+mj-ea"/>
                <a:ea typeface="+mj-ea"/>
                <a:sym typeface="+mn-ea"/>
              </a:rPr>
              <a:t>随务工父母到输入地</a:t>
            </a:r>
            <a:r>
              <a:rPr lang="zh-CN" altLang="en-US">
                <a:solidFill>
                  <a:srgbClr val="44546A"/>
                </a:solidFill>
                <a:latin typeface="+mj-ea"/>
                <a:ea typeface="+mj-ea"/>
                <a:sym typeface="+mn-ea"/>
              </a:rPr>
              <a:t>的城区、镇区（同住）并接受义务教育的适龄儿童少年。</a:t>
            </a:r>
            <a:endParaRPr lang="zh-CN" altLang="en-US">
              <a:solidFill>
                <a:srgbClr val="44546A"/>
              </a:solidFill>
              <a:latin typeface="+mj-ea"/>
              <a:ea typeface="+mj-ea"/>
              <a:sym typeface="+mn-ea"/>
            </a:endParaRPr>
          </a:p>
        </p:txBody>
      </p:sp>
      <p:sp>
        <p:nvSpPr>
          <p:cNvPr id="11" name="线形标注 2(带边框和强调线) 10"/>
          <p:cNvSpPr/>
          <p:nvPr/>
        </p:nvSpPr>
        <p:spPr>
          <a:xfrm>
            <a:off x="4138295" y="4017645"/>
            <a:ext cx="7601585" cy="1001395"/>
          </a:xfrm>
          <a:prstGeom prst="accentBorderCallout2">
            <a:avLst>
              <a:gd name="adj1" fmla="val 18750"/>
              <a:gd name="adj2" fmla="val -8333"/>
              <a:gd name="adj3" fmla="val 18760"/>
              <a:gd name="adj4" fmla="val -14463"/>
              <a:gd name="adj5" fmla="val 73557"/>
              <a:gd name="adj6" fmla="val -2586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chemeClr val="accent1"/>
                </a:solidFill>
                <a:latin typeface="+mj-ea"/>
                <a:ea typeface="+mj-ea"/>
                <a:sym typeface="+mn-ea"/>
              </a:rPr>
              <a:t>农村留守儿童：</a:t>
            </a:r>
            <a:r>
              <a:rPr lang="zh-CN" altLang="en-US">
                <a:solidFill>
                  <a:srgbClr val="44546A"/>
                </a:solidFill>
                <a:latin typeface="+mj-ea"/>
                <a:ea typeface="+mj-ea"/>
                <a:sym typeface="+mn-ea"/>
              </a:rPr>
              <a:t>父母双方外出务工连续</a:t>
            </a:r>
            <a:r>
              <a:rPr lang="zh-CN" altLang="en-US" u="sng">
                <a:solidFill>
                  <a:srgbClr val="44546A"/>
                </a:solidFill>
                <a:latin typeface="+mj-ea"/>
                <a:ea typeface="+mj-ea"/>
                <a:sym typeface="+mn-ea"/>
              </a:rPr>
              <a:t>半年</a:t>
            </a:r>
            <a:r>
              <a:rPr lang="zh-CN" altLang="en-US">
                <a:solidFill>
                  <a:srgbClr val="44546A"/>
                </a:solidFill>
                <a:latin typeface="+mj-ea"/>
                <a:ea typeface="+mj-ea"/>
                <a:sym typeface="+mn-ea"/>
              </a:rPr>
              <a:t>以上，或一方外出务工另一方无监护能力，将其托</a:t>
            </a:r>
            <a:r>
              <a:rPr lang="zh-CN" altLang="en-US" u="sng">
                <a:solidFill>
                  <a:srgbClr val="44546A"/>
                </a:solidFill>
                <a:latin typeface="+mj-ea"/>
                <a:ea typeface="+mj-ea"/>
                <a:sym typeface="+mn-ea"/>
              </a:rPr>
              <a:t>留在户籍所在地</a:t>
            </a:r>
            <a:r>
              <a:rPr lang="zh-CN" altLang="en-US">
                <a:solidFill>
                  <a:srgbClr val="44546A"/>
                </a:solidFill>
                <a:latin typeface="+mj-ea"/>
                <a:ea typeface="+mj-ea"/>
                <a:sym typeface="+mn-ea"/>
              </a:rPr>
              <a:t>家乡，由父母委托有监护能力的</a:t>
            </a:r>
            <a:r>
              <a:rPr lang="zh-CN" altLang="en-US" u="sng">
                <a:solidFill>
                  <a:srgbClr val="44546A"/>
                </a:solidFill>
                <a:latin typeface="+mj-ea"/>
                <a:ea typeface="+mj-ea"/>
                <a:sym typeface="+mn-ea"/>
              </a:rPr>
              <a:t>亲属或其他成年人</a:t>
            </a:r>
            <a:r>
              <a:rPr lang="zh-CN" altLang="en-US">
                <a:solidFill>
                  <a:srgbClr val="44546A"/>
                </a:solidFill>
                <a:latin typeface="+mj-ea"/>
                <a:ea typeface="+mj-ea"/>
                <a:sym typeface="+mn-ea"/>
              </a:rPr>
              <a:t>代为监护接受义务教育的</a:t>
            </a:r>
            <a:r>
              <a:rPr lang="zh-CN" altLang="en-US" u="sng">
                <a:solidFill>
                  <a:srgbClr val="44546A"/>
                </a:solidFill>
                <a:latin typeface="+mj-ea"/>
                <a:ea typeface="+mj-ea"/>
                <a:sym typeface="+mn-ea"/>
              </a:rPr>
              <a:t>不满十六周岁</a:t>
            </a:r>
            <a:r>
              <a:rPr lang="zh-CN" altLang="en-US">
                <a:solidFill>
                  <a:srgbClr val="44546A"/>
                </a:solidFill>
                <a:latin typeface="+mj-ea"/>
                <a:ea typeface="+mj-ea"/>
                <a:sym typeface="+mn-ea"/>
              </a:rPr>
              <a:t>的未成年人。</a:t>
            </a:r>
            <a:endParaRPr lang="zh-CN" altLang="en-US">
              <a:solidFill>
                <a:srgbClr val="44546A"/>
              </a:solidFill>
              <a:latin typeface="+mj-ea"/>
              <a:ea typeface="+mj-ea"/>
              <a:sym typeface="+mn-ea"/>
            </a:endParaRPr>
          </a:p>
        </p:txBody>
      </p:sp>
      <p:sp>
        <p:nvSpPr>
          <p:cNvPr id="9" name="圆角矩形 8"/>
          <p:cNvSpPr/>
          <p:nvPr/>
        </p:nvSpPr>
        <p:spPr>
          <a:xfrm>
            <a:off x="4138295" y="4915535"/>
            <a:ext cx="7601585" cy="769620"/>
          </a:xfrm>
          <a:prstGeom prst="roundRect">
            <a:avLst>
              <a:gd name="adj" fmla="val 13219"/>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招生中接受学前教育的情况统计小学新生入学前参与学前教育的情况，不包含托班教育。</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xit" presetSubtype="0" fill="hold" grpId="2" nodeType="withEffect">
                                  <p:stCondLst>
                                    <p:cond delay="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childTnLst>
                                </p:cTn>
                              </p:par>
                              <p:par>
                                <p:cTn id="41" presetID="1" presetClass="exit" presetSubtype="0" fill="hold" grpId="2" nodeType="withEffect">
                                  <p:stCondLst>
                                    <p:cond delay="0"/>
                                  </p:stCondLst>
                                  <p:childTnLst>
                                    <p:set>
                                      <p:cBhvr>
                                        <p:cTn id="42" dur="1" fill="hold">
                                          <p:stCondLst>
                                            <p:cond delay="0"/>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1" presetClass="exit" presetSubtype="0" fill="hold" grpId="2" nodeType="withEffect">
                                  <p:stCondLst>
                                    <p:cond delay="0"/>
                                  </p:stCondLst>
                                  <p:childTnLst>
                                    <p:set>
                                      <p:cBhvr>
                                        <p:cTn id="48" dur="1" fill="hold">
                                          <p:stCondLst>
                                            <p:cond delay="0"/>
                                          </p:stCondLst>
                                        </p:cTn>
                                        <p:tgtEl>
                                          <p:spTgt spid="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childTnLst>
                                </p:cTn>
                              </p:par>
                              <p:par>
                                <p:cTn id="53" presetID="1" presetClass="exit" presetSubtype="0" fill="hold" grpId="2" nodeType="withEffect">
                                  <p:stCondLst>
                                    <p:cond delay="0"/>
                                  </p:stCondLst>
                                  <p:childTnLst>
                                    <p:set>
                                      <p:cBhvr>
                                        <p:cTn id="54" dur="1" fill="hold">
                                          <p:stCondLst>
                                            <p:cond delay="0"/>
                                          </p:stCondLst>
                                        </p:cTn>
                                        <p:tgtEl>
                                          <p:spTgt spid="11"/>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childTnLst>
                                </p:cTn>
                              </p:par>
                              <p:par>
                                <p:cTn id="59" presetID="1" presetClass="exit" presetSubtype="0" fill="hold" grpId="2" nodeType="withEffect">
                                  <p:stCondLst>
                                    <p:cond delay="0"/>
                                  </p:stCondLst>
                                  <p:childTnLst>
                                    <p:set>
                                      <p:cBhvr>
                                        <p:cTn id="6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P spid="3" grpId="0" bldLvl="0" animBg="1"/>
      <p:bldP spid="3" grpId="1" animBg="1"/>
      <p:bldP spid="7" grpId="0" bldLvl="0" animBg="1"/>
      <p:bldP spid="7" grpId="1" animBg="1"/>
      <p:bldP spid="11" grpId="0" bldLvl="0" animBg="1"/>
      <p:bldP spid="11" grpId="1" animBg="1"/>
      <p:bldP spid="12" grpId="0" bldLvl="0" animBg="1"/>
      <p:bldP spid="12" grpId="1" animBg="1"/>
      <p:bldP spid="13" grpId="0" bldLvl="0" animBg="1"/>
      <p:bldP spid="13" grpId="1" animBg="1"/>
      <p:bldP spid="17" grpId="2" bldLvl="0" animBg="1"/>
      <p:bldP spid="3" grpId="2" bldLvl="0" animBg="1"/>
      <p:bldP spid="13" grpId="2" bldLvl="0" animBg="1"/>
      <p:bldP spid="11" grpId="2" bldLvl="0" animBg="1"/>
      <p:bldP spid="12" grpId="2" bldLvl="0" animBg="1"/>
      <p:bldP spid="5" grpId="0" bldLvl="0" animBg="1"/>
      <p:bldP spid="5" grpId="1" animBg="1"/>
      <p:bldP spid="5" grpId="2" bldLvl="0" animBg="1"/>
      <p:bldP spid="6" grpId="0" bldLvl="0" animBg="1"/>
      <p:bldP spid="6" grpId="1" animBg="1"/>
      <p:bldP spid="6" grpId="2" bldLvl="0" animBg="1"/>
      <p:bldP spid="8" grpId="0" bldLvl="0" animBg="1"/>
      <p:bldP spid="8" grpId="1" animBg="1"/>
      <p:bldP spid="8" grpId="2" bldLvl="0" animBg="1"/>
      <p:bldP spid="9" grpId="0" bldLvl="0" animBg="1"/>
      <p:bldP spid="9" grpId="1" animBg="1"/>
      <p:bldP spid="7"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依法统计</a:t>
            </a:r>
            <a:endParaRPr lang="zh-CN" altLang="en-US" sz="3200" b="1" dirty="0">
              <a:solidFill>
                <a:schemeClr val="tx2"/>
              </a:solidFill>
              <a:latin typeface="+mj-lt"/>
              <a:ea typeface="+mj-ea"/>
            </a:endParaRPr>
          </a:p>
        </p:txBody>
      </p:sp>
      <p:sp>
        <p:nvSpPr>
          <p:cNvPr id="5" name="文本框 4"/>
          <p:cNvSpPr txBox="1"/>
          <p:nvPr>
            <p:custDataLst>
              <p:tags r:id="rId4"/>
            </p:custDataLst>
          </p:nvPr>
        </p:nvSpPr>
        <p:spPr>
          <a:xfrm>
            <a:off x="4399915" y="2171700"/>
            <a:ext cx="6941185" cy="469900"/>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algn="l">
              <a:lnSpc>
                <a:spcPct val="130000"/>
              </a:lnSpc>
            </a:pPr>
            <a:r>
              <a:rPr lang="zh-CN" altLang="en-US" sz="2000" b="1" dirty="0">
                <a:solidFill>
                  <a:srgbClr val="44546A"/>
                </a:solidFill>
                <a:latin typeface="+mj-ea"/>
                <a:ea typeface="+mj-ea"/>
                <a:cs typeface="微软雅黑" panose="020B0503020204020204" charset="-122"/>
              </a:rPr>
              <a:t>《中华人民共和国统计法实施条例》</a:t>
            </a:r>
            <a:endParaRPr lang="zh-CN" altLang="en-US" sz="2000" b="1" dirty="0">
              <a:solidFill>
                <a:srgbClr val="44546A"/>
              </a:solidFill>
              <a:latin typeface="+mj-ea"/>
              <a:ea typeface="+mj-ea"/>
              <a:cs typeface="微软雅黑" panose="020B0503020204020204" charset="-122"/>
            </a:endParaRPr>
          </a:p>
        </p:txBody>
      </p:sp>
      <p:sp>
        <p:nvSpPr>
          <p:cNvPr id="10" name="文本框 9"/>
          <p:cNvSpPr txBox="1"/>
          <p:nvPr>
            <p:custDataLst>
              <p:tags r:id="rId5"/>
            </p:custDataLst>
          </p:nvPr>
        </p:nvSpPr>
        <p:spPr>
          <a:xfrm>
            <a:off x="4399280" y="2863215"/>
            <a:ext cx="6942455" cy="206438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indent="457200" algn="l" fontAlgn="auto">
              <a:lnSpc>
                <a:spcPct val="130000"/>
              </a:lnSpc>
              <a:extLst>
                <a:ext uri="{35155182-B16C-46BC-9424-99874614C6A1}">
                  <wpsdc:indentchars xmlns:wpsdc="http://www.wps.cn/officeDocument/2017/drawingmlCustomData" val="200" checksum="59296752"/>
                </a:ext>
              </a:extLst>
            </a:pPr>
            <a:r>
              <a:rPr sz="1800" b="1" dirty="0">
                <a:solidFill>
                  <a:srgbClr val="044AFA"/>
                </a:solidFill>
                <a:latin typeface="+mj-ea"/>
                <a:ea typeface="+mj-ea"/>
                <a:cs typeface="+mj-ea"/>
              </a:rPr>
              <a:t>第</a:t>
            </a:r>
            <a:r>
              <a:rPr lang="zh-CN" sz="1800" b="1" dirty="0">
                <a:solidFill>
                  <a:srgbClr val="044AFA"/>
                </a:solidFill>
                <a:latin typeface="+mj-ea"/>
                <a:ea typeface="+mj-ea"/>
                <a:cs typeface="+mj-ea"/>
              </a:rPr>
              <a:t>十九</a:t>
            </a:r>
            <a:r>
              <a:rPr sz="1800" b="1" dirty="0">
                <a:solidFill>
                  <a:srgbClr val="044AFA"/>
                </a:solidFill>
                <a:latin typeface="+mj-ea"/>
                <a:ea typeface="+mj-ea"/>
                <a:cs typeface="+mj-ea"/>
              </a:rPr>
              <a:t>条　</a:t>
            </a:r>
            <a:endParaRPr sz="1800" b="1" dirty="0">
              <a:solidFill>
                <a:srgbClr val="044AFA"/>
              </a:solidFill>
              <a:latin typeface="+mj-ea"/>
              <a:ea typeface="+mj-ea"/>
              <a:cs typeface="+mj-ea"/>
            </a:endParaRPr>
          </a:p>
          <a:p>
            <a:pPr indent="457200" algn="l" fontAlgn="auto">
              <a:lnSpc>
                <a:spcPct val="130000"/>
              </a:lnSpc>
              <a:extLst>
                <a:ext uri="{35155182-B16C-46BC-9424-99874614C6A1}">
                  <wpsdc:indentchars xmlns:wpsdc="http://www.wps.cn/officeDocument/2017/drawingmlCustomData" val="200" checksum="59296752"/>
                </a:ext>
              </a:extLst>
            </a:pPr>
            <a:r>
              <a:rPr sz="1800" b="1" dirty="0">
                <a:solidFill>
                  <a:srgbClr val="44546A"/>
                </a:solidFill>
                <a:latin typeface="+mj-ea"/>
                <a:ea typeface="+mj-ea"/>
                <a:cs typeface="+mj-ea"/>
              </a:rPr>
              <a:t>县级以上人民政府统计机构、有关部门和乡、镇统计人员，应当对统计调查对象提供的统计资料进行审核。统计资料不完整或者存在明显错误的，应当由统计调查对象依法予以补充或者改正。</a:t>
            </a:r>
            <a:endParaRPr sz="1800" b="1" dirty="0">
              <a:solidFill>
                <a:srgbClr val="44546A"/>
              </a:solidFill>
              <a:latin typeface="+mj-ea"/>
              <a:ea typeface="+mj-ea"/>
              <a:cs typeface="+mj-ea"/>
            </a:endParaRPr>
          </a:p>
        </p:txBody>
      </p:sp>
      <p:cxnSp>
        <p:nvCxnSpPr>
          <p:cNvPr id="11" name="直接连接符 10"/>
          <p:cNvCxnSpPr/>
          <p:nvPr>
            <p:custDataLst>
              <p:tags r:id="rId6"/>
            </p:custDataLst>
          </p:nvPr>
        </p:nvCxnSpPr>
        <p:spPr>
          <a:xfrm flipV="1">
            <a:off x="3992245" y="2772233"/>
            <a:ext cx="7642225" cy="4445"/>
          </a:xfrm>
          <a:prstGeom prst="line">
            <a:avLst/>
          </a:prstGeom>
          <a:ln w="12700" cap="rnd">
            <a:solidFill>
              <a:srgbClr val="85A8FC"/>
            </a:solidFill>
            <a:round/>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7"/>
          <a:srcRect r="2550"/>
          <a:stretch>
            <a:fillRect/>
          </a:stretch>
        </p:blipFill>
        <p:spPr>
          <a:xfrm>
            <a:off x="629285" y="1632585"/>
            <a:ext cx="3009265" cy="4399915"/>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3115</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3118 </a:t>
            </a:r>
            <a:r>
              <a:rPr lang="zh-CN" altLang="en-US" sz="2400" b="1" dirty="0">
                <a:solidFill>
                  <a:schemeClr val="tx2"/>
                </a:solidFill>
                <a:latin typeface="+mj-ea"/>
                <a:ea typeface="+mj-ea"/>
                <a:cs typeface="+mj-ea"/>
                <a:sym typeface="+mn-ea"/>
              </a:rPr>
              <a:t>初中、高中</a:t>
            </a:r>
            <a:r>
              <a:rPr lang="zh-CN" altLang="en-US" sz="2400" b="1" dirty="0">
                <a:solidFill>
                  <a:srgbClr val="044AFA"/>
                </a:solidFill>
                <a:latin typeface="+mj-ea"/>
                <a:ea typeface="+mj-ea"/>
                <a:cs typeface="+mj-ea"/>
                <a:sym typeface="+mn-ea"/>
              </a:rPr>
              <a:t>分类型</a:t>
            </a:r>
            <a:r>
              <a:rPr lang="zh-CN" altLang="en-US" sz="2400" b="1" dirty="0">
                <a:solidFill>
                  <a:schemeClr val="tx2"/>
                </a:solidFill>
                <a:latin typeface="+mj-ea"/>
                <a:ea typeface="+mj-ea"/>
                <a:cs typeface="+mj-ea"/>
                <a:sym typeface="+mn-ea"/>
              </a:rPr>
              <a:t>学生</a:t>
            </a:r>
            <a:r>
              <a:rPr lang="zh-CN" altLang="en-US" sz="2400" b="1" dirty="0">
                <a:solidFill>
                  <a:schemeClr val="tx2"/>
                </a:solidFill>
                <a:latin typeface="+mj-ea"/>
                <a:ea typeface="+mj-ea"/>
                <a:cs typeface="+mj-ea"/>
              </a:rPr>
              <a:t>数</a:t>
            </a:r>
            <a:endParaRPr lang="zh-CN" altLang="en-US" sz="2400" b="1" dirty="0">
              <a:solidFill>
                <a:schemeClr val="tx2"/>
              </a:solidFill>
              <a:latin typeface="+mj-ea"/>
              <a:ea typeface="+mj-ea"/>
              <a:cs typeface="+mj-ea"/>
            </a:endParaRPr>
          </a:p>
        </p:txBody>
      </p:sp>
      <p:pic>
        <p:nvPicPr>
          <p:cNvPr id="9" name="图片 8"/>
          <p:cNvPicPr>
            <a:picLocks noChangeAspect="1"/>
          </p:cNvPicPr>
          <p:nvPr/>
        </p:nvPicPr>
        <p:blipFill>
          <a:blip r:embed="rId2"/>
          <a:srcRect t="4146"/>
          <a:stretch>
            <a:fillRect/>
          </a:stretch>
        </p:blipFill>
        <p:spPr>
          <a:xfrm>
            <a:off x="559064" y="1595736"/>
            <a:ext cx="5420254" cy="4051804"/>
          </a:xfrm>
          <a:prstGeom prst="rect">
            <a:avLst/>
          </a:prstGeom>
          <a:ln>
            <a:solidFill>
              <a:srgbClr val="44546A"/>
            </a:solidFill>
          </a:ln>
          <a:effectLst>
            <a:outerShdw blurRad="50800" dist="38100" dir="2700000" algn="tl" rotWithShape="0">
              <a:prstClr val="black">
                <a:alpha val="40000"/>
              </a:prstClr>
            </a:outerShdw>
          </a:effectLst>
        </p:spPr>
      </p:pic>
      <p:pic>
        <p:nvPicPr>
          <p:cNvPr id="10" name="图片 9"/>
          <p:cNvPicPr>
            <a:picLocks noChangeAspect="1"/>
          </p:cNvPicPr>
          <p:nvPr/>
        </p:nvPicPr>
        <p:blipFill>
          <a:blip r:embed="rId3"/>
          <a:stretch>
            <a:fillRect/>
          </a:stretch>
        </p:blipFill>
        <p:spPr>
          <a:xfrm>
            <a:off x="6055360" y="1595755"/>
            <a:ext cx="5920105" cy="3955415"/>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61035" y="3060890"/>
            <a:ext cx="10841990" cy="1162050"/>
          </a:xfrm>
          <a:prstGeom prst="rect">
            <a:avLst/>
          </a:prstGeom>
          <a:noFill/>
        </p:spPr>
        <p:txBody>
          <a:bodyPr wrap="square" rtlCol="0" anchor="t">
            <a:noAutofit/>
          </a:bodyPr>
          <a:p>
            <a:pPr marL="285750" indent="-285750" algn="just" defTabSz="0">
              <a:lnSpc>
                <a:spcPct val="120000"/>
              </a:lnSpc>
              <a:buFont typeface="Arial" panose="020B0604020202020204" pitchFamily="34" charset="0"/>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XX中学（高级中学）:</a:t>
            </a:r>
            <a:endParaRPr lang="zh-CN" altLang="en-US">
              <a:solidFill>
                <a:srgbClr val="044AFA"/>
              </a:solidFill>
              <a:latin typeface="微软雅黑" panose="020B0503020204020204" charset="-122"/>
              <a:ea typeface="微软雅黑" panose="020B0503020204020204" charset="-122"/>
              <a:cs typeface="微软雅黑" panose="020B0503020204020204" charset="-122"/>
            </a:endParaRPr>
          </a:p>
          <a:p>
            <a:pPr algn="just">
              <a:lnSpc>
                <a:spcPct val="120000"/>
              </a:lnSpc>
            </a:pP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2022</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年预计毕业生随迁子女</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1</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人，但</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2023</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年毕业生无随迁子</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0</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人；</a:t>
            </a:r>
            <a:endParaRPr lang="zh-CN" altLang="en-US">
              <a:solidFill>
                <a:srgbClr val="44546A"/>
              </a:solidFill>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2022</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年预计毕业生农村留守儿童</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94</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人，但</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2023</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年毕业农村留守儿童</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50</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人</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3112</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3115</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3118 </a:t>
            </a:r>
            <a:r>
              <a:rPr lang="zh-CN" altLang="en-US" sz="2400" b="1" dirty="0">
                <a:solidFill>
                  <a:schemeClr val="tx2"/>
                </a:solidFill>
                <a:latin typeface="+mj-ea"/>
                <a:ea typeface="+mj-ea"/>
                <a:cs typeface="+mj-ea"/>
                <a:sym typeface="+mn-ea"/>
              </a:rPr>
              <a:t>小学、初中、高中</a:t>
            </a:r>
            <a:r>
              <a:rPr lang="zh-CN" altLang="en-US" sz="2400" b="1" dirty="0">
                <a:solidFill>
                  <a:srgbClr val="044AFA"/>
                </a:solidFill>
                <a:latin typeface="+mj-ea"/>
                <a:ea typeface="+mj-ea"/>
                <a:cs typeface="+mj-ea"/>
                <a:sym typeface="+mn-ea"/>
              </a:rPr>
              <a:t>分类型</a:t>
            </a:r>
            <a:r>
              <a:rPr lang="zh-CN" altLang="en-US" sz="2400" b="1" dirty="0">
                <a:solidFill>
                  <a:schemeClr val="tx2"/>
                </a:solidFill>
                <a:latin typeface="+mj-ea"/>
                <a:ea typeface="+mj-ea"/>
                <a:cs typeface="+mj-ea"/>
                <a:sym typeface="+mn-ea"/>
              </a:rPr>
              <a:t>学生</a:t>
            </a:r>
            <a:r>
              <a:rPr lang="zh-CN" altLang="en-US" sz="2400" b="1" dirty="0">
                <a:solidFill>
                  <a:schemeClr val="tx2"/>
                </a:solidFill>
                <a:latin typeface="+mj-ea"/>
                <a:ea typeface="+mj-ea"/>
                <a:cs typeface="+mj-ea"/>
              </a:rPr>
              <a:t>数</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endParaRPr>
          </a:p>
        </p:txBody>
      </p:sp>
      <p:sp>
        <p:nvSpPr>
          <p:cNvPr id="5" name="矩形 4"/>
          <p:cNvSpPr/>
          <p:nvPr/>
        </p:nvSpPr>
        <p:spPr>
          <a:xfrm>
            <a:off x="661035" y="1171023"/>
            <a:ext cx="10997565" cy="1895582"/>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微软雅黑" panose="020B0503020204020204" charset="-122"/>
                <a:sym typeface="+mn-ea"/>
              </a:rPr>
              <a:t>与历史数据无法衔接</a:t>
            </a:r>
            <a:endParaRPr lang="zh-CN" alt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marL="285750" indent="-285750" algn="just">
              <a:lnSpc>
                <a:spcPct val="120000"/>
              </a:lnSpc>
              <a:buFont typeface="Arial" panose="020B0604020202020204" pitchFamily="34" charset="0"/>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XX中学（高级中学）：</a:t>
            </a:r>
            <a:endParaRPr lang="zh-CN" altLang="en-US">
              <a:solidFill>
                <a:srgbClr val="044AFA"/>
              </a:solidFill>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a:solidFill>
                  <a:srgbClr val="44546A"/>
                </a:solidFill>
                <a:latin typeface="微软雅黑" panose="020B0503020204020204" charset="-122"/>
                <a:ea typeface="微软雅黑" panose="020B0503020204020204" charset="-122"/>
                <a:cs typeface="微软雅黑" panose="020B0503020204020204" charset="-122"/>
                <a:sym typeface="+mn-ea"/>
              </a:rPr>
              <a:t>2022年一年级464人，二年级460人</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a:t>
            </a:r>
            <a:r>
              <a:rPr>
                <a:solidFill>
                  <a:srgbClr val="44546A"/>
                </a:solidFill>
                <a:latin typeface="微软雅黑" panose="020B0503020204020204" charset="-122"/>
                <a:ea typeface="微软雅黑" panose="020B0503020204020204" charset="-122"/>
                <a:cs typeface="微软雅黑" panose="020B0503020204020204" charset="-122"/>
                <a:sym typeface="+mn-ea"/>
              </a:rPr>
              <a:t>2023年二年级458人，三年级456人，</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共</a:t>
            </a:r>
            <a:r>
              <a:rPr>
                <a:solidFill>
                  <a:srgbClr val="44546A"/>
                </a:solidFill>
                <a:latin typeface="微软雅黑" panose="020B0503020204020204" charset="-122"/>
                <a:ea typeface="微软雅黑" panose="020B0503020204020204" charset="-122"/>
                <a:cs typeface="微软雅黑" panose="020B0503020204020204" charset="-122"/>
                <a:sym typeface="+mn-ea"/>
              </a:rPr>
              <a:t>减少</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10</a:t>
            </a:r>
            <a:r>
              <a:rPr>
                <a:solidFill>
                  <a:srgbClr val="44546A"/>
                </a:solidFill>
                <a:latin typeface="微软雅黑" panose="020B0503020204020204" charset="-122"/>
                <a:ea typeface="微软雅黑" panose="020B0503020204020204" charset="-122"/>
                <a:cs typeface="微软雅黑" panose="020B0503020204020204" charset="-122"/>
                <a:sym typeface="+mn-ea"/>
              </a:rPr>
              <a:t>人</a:t>
            </a:r>
            <a:endParaRPr>
              <a:solidFill>
                <a:srgbClr val="44546A"/>
              </a:solidFill>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2022年一年级少数民族36人，二年级42人；2023年二年级少数民族35人，三年级43人</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，共减少2人</a:t>
            </a:r>
            <a:endParaRPr lang="zh-CN" altLang="en-US">
              <a:solidFill>
                <a:srgbClr val="44546A"/>
              </a:solidFill>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2022年二年级随迁子女0人，2023年三年级41人，增加41人</a:t>
            </a:r>
            <a:endParaRPr lang="zh-CN" altLang="en-US">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pic>
        <p:nvPicPr>
          <p:cNvPr id="19" name="图片 18" descr="疑问"/>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07971" y="572477"/>
            <a:ext cx="365167" cy="365167"/>
          </a:xfrm>
          <a:prstGeom prst="rect">
            <a:avLst/>
          </a:prstGeom>
        </p:spPr>
      </p:pic>
      <p:pic>
        <p:nvPicPr>
          <p:cNvPr id="6" name="图片 5" descr="upload_post_object_v2_2064273687"/>
          <p:cNvPicPr>
            <a:picLocks noChangeAspect="1"/>
          </p:cNvPicPr>
          <p:nvPr/>
        </p:nvPicPr>
        <p:blipFill>
          <a:blip r:embed="rId6"/>
          <a:stretch>
            <a:fillRect/>
          </a:stretch>
        </p:blipFill>
        <p:spPr>
          <a:xfrm>
            <a:off x="1625714" y="985566"/>
            <a:ext cx="8853475" cy="3169525"/>
          </a:xfrm>
          <a:prstGeom prst="rect">
            <a:avLst/>
          </a:prstGeom>
          <a:ln>
            <a:solidFill>
              <a:srgbClr val="44546A"/>
            </a:solidFill>
          </a:ln>
        </p:spPr>
      </p:pic>
      <p:sp>
        <p:nvSpPr>
          <p:cNvPr id="7" name="矩形 6"/>
          <p:cNvSpPr/>
          <p:nvPr/>
        </p:nvSpPr>
        <p:spPr>
          <a:xfrm>
            <a:off x="4080986" y="1866160"/>
            <a:ext cx="1561573" cy="289064"/>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2" name="图片 11" descr="upload_post_object_v2_1080391181"/>
          <p:cNvPicPr>
            <a:picLocks noChangeAspect="1"/>
          </p:cNvPicPr>
          <p:nvPr/>
        </p:nvPicPr>
        <p:blipFill>
          <a:blip r:embed="rId7"/>
          <a:stretch>
            <a:fillRect/>
          </a:stretch>
        </p:blipFill>
        <p:spPr>
          <a:xfrm>
            <a:off x="2560075" y="4155135"/>
            <a:ext cx="7199476" cy="2603068"/>
          </a:xfrm>
          <a:prstGeom prst="rect">
            <a:avLst/>
          </a:prstGeom>
          <a:ln>
            <a:solidFill>
              <a:srgbClr val="44546A"/>
            </a:solidFill>
          </a:ln>
        </p:spPr>
      </p:pic>
      <p:sp>
        <p:nvSpPr>
          <p:cNvPr id="13" name="矩形 12"/>
          <p:cNvSpPr/>
          <p:nvPr/>
        </p:nvSpPr>
        <p:spPr>
          <a:xfrm>
            <a:off x="8557874" y="5488296"/>
            <a:ext cx="1201657" cy="391888"/>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a:off x="4080952" y="2425820"/>
            <a:ext cx="1561573" cy="289063"/>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7" name="矩形 16"/>
          <p:cNvSpPr/>
          <p:nvPr/>
        </p:nvSpPr>
        <p:spPr>
          <a:xfrm>
            <a:off x="8917648" y="1866158"/>
            <a:ext cx="1561573" cy="289064"/>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矩形 17"/>
          <p:cNvSpPr/>
          <p:nvPr/>
        </p:nvSpPr>
        <p:spPr>
          <a:xfrm>
            <a:off x="8917614" y="2425818"/>
            <a:ext cx="1561573" cy="289063"/>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20" name="矩形 19"/>
          <p:cNvSpPr/>
          <p:nvPr/>
        </p:nvSpPr>
        <p:spPr>
          <a:xfrm>
            <a:off x="5147221" y="3284488"/>
            <a:ext cx="593546" cy="289063"/>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21" name="矩形 20"/>
          <p:cNvSpPr/>
          <p:nvPr/>
        </p:nvSpPr>
        <p:spPr>
          <a:xfrm>
            <a:off x="9885679" y="3284486"/>
            <a:ext cx="593546" cy="289063"/>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22" name="矩形 21"/>
          <p:cNvSpPr/>
          <p:nvPr/>
        </p:nvSpPr>
        <p:spPr>
          <a:xfrm>
            <a:off x="5517584" y="5488328"/>
            <a:ext cx="1436975" cy="391811"/>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 name="文本框 2"/>
          <p:cNvSpPr txBox="1"/>
          <p:nvPr/>
        </p:nvSpPr>
        <p:spPr>
          <a:xfrm>
            <a:off x="661035" y="4217225"/>
            <a:ext cx="10841990" cy="1115695"/>
          </a:xfrm>
          <a:prstGeom prst="rect">
            <a:avLst/>
          </a:prstGeom>
          <a:noFill/>
        </p:spPr>
        <p:txBody>
          <a:bodyPr wrap="square" rtlCol="0" anchor="t">
            <a:noAutofit/>
          </a:bodyPr>
          <a:p>
            <a:pPr marL="285750" indent="-285750" algn="just">
              <a:lnSpc>
                <a:spcPct val="120000"/>
              </a:lnSpc>
              <a:buFont typeface="Arial" panose="020B0604020202020204" pitchFamily="34" charset="0"/>
              <a:buChar char="•"/>
            </a:pPr>
            <a:r>
              <a:rPr lang="en-US" altLang="zh-CN">
                <a:solidFill>
                  <a:srgbClr val="044AFA"/>
                </a:solidFill>
                <a:latin typeface="微软雅黑" panose="020B0503020204020204" charset="-122"/>
                <a:ea typeface="微软雅黑" panose="020B0503020204020204" charset="-122"/>
                <a:cs typeface="微软雅黑" panose="020B0503020204020204" charset="-122"/>
                <a:sym typeface="+mn-ea"/>
              </a:rPr>
              <a:t>*</a:t>
            </a: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XX外国语学校（完全中学）</a:t>
            </a: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a:t>
            </a:r>
            <a:endParaRPr lang="zh-CN" altLang="en-US">
              <a:solidFill>
                <a:srgbClr val="044AFA"/>
              </a:solidFill>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a:solidFill>
                  <a:srgbClr val="44546A"/>
                </a:solidFill>
                <a:latin typeface="微软雅黑" panose="020B0503020204020204" charset="-122"/>
                <a:ea typeface="微软雅黑" panose="020B0503020204020204" charset="-122"/>
                <a:cs typeface="微软雅黑" panose="020B0503020204020204" charset="-122"/>
                <a:sym typeface="+mn-ea"/>
              </a:rPr>
              <a:t>2022年初中预计毕业生中</a:t>
            </a:r>
            <a:r>
              <a:rPr b="1">
                <a:solidFill>
                  <a:srgbClr val="44546A"/>
                </a:solidFill>
                <a:latin typeface="微软雅黑" panose="020B0503020204020204" charset="-122"/>
                <a:ea typeface="微软雅黑" panose="020B0503020204020204" charset="-122"/>
                <a:cs typeface="微软雅黑" panose="020B0503020204020204" charset="-122"/>
                <a:sym typeface="+mn-ea"/>
              </a:rPr>
              <a:t>随迁子女</a:t>
            </a:r>
            <a:r>
              <a:rPr>
                <a:solidFill>
                  <a:srgbClr val="44546A"/>
                </a:solidFill>
                <a:latin typeface="微软雅黑" panose="020B0503020204020204" charset="-122"/>
                <a:ea typeface="微软雅黑" panose="020B0503020204020204" charset="-122"/>
                <a:cs typeface="微软雅黑" panose="020B0503020204020204" charset="-122"/>
                <a:sym typeface="+mn-ea"/>
              </a:rPr>
              <a:t>1人，其中</a:t>
            </a:r>
            <a:r>
              <a:rPr b="1">
                <a:solidFill>
                  <a:srgbClr val="44546A"/>
                </a:solidFill>
                <a:latin typeface="微软雅黑" panose="020B0503020204020204" charset="-122"/>
                <a:ea typeface="微软雅黑" panose="020B0503020204020204" charset="-122"/>
                <a:cs typeface="微软雅黑" panose="020B0503020204020204" charset="-122"/>
                <a:sym typeface="+mn-ea"/>
              </a:rPr>
              <a:t>外省迁入</a:t>
            </a:r>
            <a:r>
              <a:rPr>
                <a:solidFill>
                  <a:srgbClr val="44546A"/>
                </a:solidFill>
                <a:latin typeface="微软雅黑" panose="020B0503020204020204" charset="-122"/>
                <a:ea typeface="微软雅黑" panose="020B0503020204020204" charset="-122"/>
                <a:cs typeface="微软雅黑" panose="020B0503020204020204" charset="-122"/>
                <a:sym typeface="+mn-ea"/>
              </a:rPr>
              <a:t>1人；2023年初中毕业生中随迁子女0人</a:t>
            </a:r>
            <a:endParaRPr>
              <a:solidFill>
                <a:srgbClr val="44546A"/>
              </a:solidFill>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a:solidFill>
                  <a:srgbClr val="44546A"/>
                </a:solidFill>
                <a:latin typeface="微软雅黑" panose="020B0503020204020204" charset="-122"/>
                <a:ea typeface="微软雅黑" panose="020B0503020204020204" charset="-122"/>
                <a:cs typeface="微软雅黑" panose="020B0503020204020204" charset="-122"/>
                <a:sym typeface="+mn-ea"/>
              </a:rPr>
              <a:t>2022年高中预计毕业生中随迁子女2人，其中外省迁入2人；2023年高中毕业生中随迁子女0人</a:t>
            </a:r>
            <a:endParaRPr lang="zh-CN" altLang="en-US">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661035" y="5327205"/>
            <a:ext cx="10841990" cy="777240"/>
          </a:xfrm>
          <a:prstGeom prst="rect">
            <a:avLst/>
          </a:prstGeom>
          <a:noFill/>
        </p:spPr>
        <p:txBody>
          <a:bodyPr wrap="square" rtlCol="0" anchor="t">
            <a:noAutofit/>
          </a:bodyPr>
          <a:p>
            <a:pPr marL="285750" indent="-285750" algn="just">
              <a:lnSpc>
                <a:spcPct val="120000"/>
              </a:lnSpc>
              <a:buFont typeface="Arial" panose="020B0604020202020204" pitchFamily="34" charset="0"/>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XX中学（高级中学）：</a:t>
            </a:r>
            <a:endParaRPr lang="zh-CN" altLang="en-US">
              <a:solidFill>
                <a:srgbClr val="044AFA"/>
              </a:solidFill>
              <a:latin typeface="微软雅黑" panose="020B0503020204020204" charset="-122"/>
              <a:ea typeface="微软雅黑" panose="020B0503020204020204" charset="-122"/>
              <a:cs typeface="微软雅黑" panose="020B0503020204020204" charset="-122"/>
              <a:sym typeface="+mn-ea"/>
            </a:endParaRPr>
          </a:p>
          <a:p>
            <a:pPr algn="just">
              <a:lnSpc>
                <a:spcPct val="120000"/>
              </a:lnSpc>
            </a:pP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2022</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年预计毕业生农村留守儿童</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人，</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2023</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年毕业生中农村留守儿童</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0</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人</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3"/>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7"/>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xit" presetSubtype="0" fill="hold" grpId="1" nodeType="withEffect">
                                  <p:stCondLst>
                                    <p:cond delay="0"/>
                                  </p:stCondLst>
                                  <p:childTnLst>
                                    <p:set>
                                      <p:cBhvr>
                                        <p:cTn id="44" dur="1" fill="hold">
                                          <p:stCondLst>
                                            <p:cond delay="0"/>
                                          </p:stCondLst>
                                        </p:cTn>
                                        <p:tgtEl>
                                          <p:spTgt spid="14"/>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
                                        </p:tgtEl>
                                        <p:attrNameLst>
                                          <p:attrName>style.visibility</p:attrName>
                                        </p:attrNameLst>
                                      </p:cBhvr>
                                      <p:to>
                                        <p:strVal val="visible"/>
                                      </p:to>
                                    </p:set>
                                  </p:childTnLst>
                                </p:cTn>
                              </p:par>
                              <p:par>
                                <p:cTn id="59" presetID="1" presetClass="exit" presetSubtype="0" fill="hold" grpId="1" nodeType="withEffect">
                                  <p:stCondLst>
                                    <p:cond delay="0"/>
                                  </p:stCondLst>
                                  <p:childTnLst>
                                    <p:set>
                                      <p:cBhvr>
                                        <p:cTn id="60" dur="1" fill="hold">
                                          <p:stCondLst>
                                            <p:cond delay="0"/>
                                          </p:stCondLst>
                                        </p:cTn>
                                        <p:tgtEl>
                                          <p:spTgt spid="21"/>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22"/>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12"/>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6"/>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7" grpId="0" bldLvl="0" animBg="1"/>
      <p:bldP spid="7" grpId="1" animBg="1"/>
      <p:bldP spid="13" grpId="0" bldLvl="0" animBg="1"/>
      <p:bldP spid="13" grpId="1" animBg="1"/>
      <p:bldP spid="14" grpId="0" bldLvl="0" animBg="1"/>
      <p:bldP spid="14" grpId="1" animBg="1"/>
      <p:bldP spid="17" grpId="0" bldLvl="0" animBg="1"/>
      <p:bldP spid="17" grpId="1" animBg="1"/>
      <p:bldP spid="18" grpId="0" bldLvl="0" animBg="1"/>
      <p:bldP spid="18" grpId="1" animBg="1"/>
      <p:bldP spid="20" grpId="0" bldLvl="0" animBg="1"/>
      <p:bldP spid="20" grpId="1" animBg="1"/>
      <p:bldP spid="21" grpId="0" bldLvl="0" animBg="1"/>
      <p:bldP spid="21" grpId="1" animBg="1"/>
      <p:bldP spid="22" grpId="0" bldLvl="0" animBg="1"/>
      <p:bldP spid="22" grpId="1" animBg="1"/>
      <p:bldP spid="3"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3112</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3115</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3118 </a:t>
            </a:r>
            <a:r>
              <a:rPr lang="zh-CN" altLang="en-US" sz="2400" b="1" dirty="0">
                <a:solidFill>
                  <a:schemeClr val="tx2"/>
                </a:solidFill>
                <a:latin typeface="+mj-ea"/>
                <a:ea typeface="+mj-ea"/>
                <a:cs typeface="+mj-ea"/>
                <a:sym typeface="+mn-ea"/>
              </a:rPr>
              <a:t>小学、初中、高中</a:t>
            </a:r>
            <a:r>
              <a:rPr lang="zh-CN" altLang="en-US" sz="2400" b="1" dirty="0">
                <a:solidFill>
                  <a:srgbClr val="044AFA"/>
                </a:solidFill>
                <a:latin typeface="+mj-ea"/>
                <a:ea typeface="+mj-ea"/>
                <a:cs typeface="+mj-ea"/>
                <a:sym typeface="+mn-ea"/>
              </a:rPr>
              <a:t>分类型</a:t>
            </a:r>
            <a:r>
              <a:rPr lang="zh-CN" altLang="en-US" sz="2400" b="1" dirty="0">
                <a:solidFill>
                  <a:schemeClr val="tx2"/>
                </a:solidFill>
                <a:latin typeface="+mj-ea"/>
                <a:ea typeface="+mj-ea"/>
                <a:cs typeface="+mj-ea"/>
                <a:sym typeface="+mn-ea"/>
              </a:rPr>
              <a:t>学生</a:t>
            </a:r>
            <a:r>
              <a:rPr lang="zh-CN" altLang="en-US" sz="2400" b="1" dirty="0">
                <a:solidFill>
                  <a:schemeClr val="tx2"/>
                </a:solidFill>
                <a:latin typeface="+mj-ea"/>
                <a:ea typeface="+mj-ea"/>
                <a:cs typeface="+mj-ea"/>
              </a:rPr>
              <a:t>数</a:t>
            </a:r>
            <a:r>
              <a:rPr lang="zh-CN" altLang="en-US" sz="2400" b="1" dirty="0">
                <a:solidFill>
                  <a:schemeClr val="tx2"/>
                </a:solidFill>
                <a:latin typeface="+mj-ea"/>
                <a:ea typeface="+mj-ea"/>
                <a:cs typeface="+mj-ea"/>
                <a:sym typeface="+mn-ea"/>
              </a:rPr>
              <a:t>（一校一报告）</a:t>
            </a:r>
            <a:endParaRPr lang="zh-CN" altLang="en-US" sz="2400" b="1" dirty="0">
              <a:solidFill>
                <a:schemeClr val="tx2"/>
              </a:solidFill>
              <a:latin typeface="+mj-ea"/>
              <a:ea typeface="+mj-ea"/>
              <a:cs typeface="+mj-ea"/>
            </a:endParaRPr>
          </a:p>
        </p:txBody>
      </p:sp>
      <p:sp>
        <p:nvSpPr>
          <p:cNvPr id="6" name="矩形 5"/>
          <p:cNvSpPr/>
          <p:nvPr/>
        </p:nvSpPr>
        <p:spPr>
          <a:xfrm>
            <a:off x="597535" y="1554868"/>
            <a:ext cx="10996295" cy="2428177"/>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buClrTx/>
              <a:buSzTx/>
              <a:buFontTx/>
            </a:pPr>
            <a:r>
              <a:rPr lang="zh-CN" altLang="en-US" b="1">
                <a:solidFill>
                  <a:srgbClr val="FF0000"/>
                </a:solidFill>
                <a:latin typeface="微软雅黑" panose="020B0503020204020204" charset="-122"/>
                <a:ea typeface="微软雅黑" panose="020B0503020204020204" charset="-122"/>
                <a:cs typeface="+mj-ea"/>
                <a:sym typeface="+mn-ea"/>
              </a:rPr>
              <a:t>数据变化较大</a:t>
            </a:r>
            <a:endParaRPr lang="zh-CN" altLang="en-US">
              <a:solidFill>
                <a:srgbClr val="FF0000"/>
              </a:solidFill>
              <a:latin typeface="微软雅黑" panose="020B0503020204020204" charset="-122"/>
              <a:ea typeface="微软雅黑" panose="020B0503020204020204" charset="-122"/>
              <a:cs typeface="+mj-ea"/>
              <a:sym typeface="+mn-ea"/>
            </a:endParaRPr>
          </a:p>
          <a:p>
            <a:pPr marL="285750" indent="-285750" algn="l" fontAlgn="auto">
              <a:lnSpc>
                <a:spcPct val="120000"/>
              </a:lnSpc>
              <a:buFont typeface="Arial" panose="020B0604020202020204" pitchFamily="34" charset="0"/>
              <a:buChar char="•"/>
            </a:pPr>
            <a:r>
              <a:rPr lang="zh-CN" altLang="en-US">
                <a:solidFill>
                  <a:srgbClr val="044AFA"/>
                </a:solidFill>
                <a:latin typeface="+mj-ea"/>
                <a:ea typeface="+mj-ea"/>
                <a:cs typeface="+mj-ea"/>
                <a:sym typeface="+mn-ea"/>
              </a:rPr>
              <a:t>XX大学附属中学：</a:t>
            </a:r>
            <a:endParaRPr lang="zh-CN" altLang="en-US">
              <a:solidFill>
                <a:srgbClr val="044AFA"/>
              </a:solidFill>
              <a:latin typeface="+mj-ea"/>
              <a:ea typeface="+mj-ea"/>
              <a:cs typeface="+mj-ea"/>
              <a:sym typeface="+mn-ea"/>
            </a:endParaRPr>
          </a:p>
          <a:p>
            <a:pPr algn="l" fontAlgn="auto">
              <a:lnSpc>
                <a:spcPct val="120000"/>
              </a:lnSpc>
            </a:pPr>
            <a:r>
              <a:rPr>
                <a:solidFill>
                  <a:srgbClr val="44546A"/>
                </a:solidFill>
                <a:latin typeface="+mj-ea"/>
                <a:ea typeface="+mj-ea"/>
                <a:cs typeface="+mj-ea"/>
                <a:sym typeface="+mn-ea"/>
              </a:rPr>
              <a:t>2021年随迁子女263人，</a:t>
            </a:r>
            <a:r>
              <a:rPr b="1">
                <a:solidFill>
                  <a:srgbClr val="44546A"/>
                </a:solidFill>
                <a:latin typeface="+mj-ea"/>
                <a:ea typeface="+mj-ea"/>
                <a:cs typeface="+mj-ea"/>
                <a:sym typeface="+mn-ea"/>
              </a:rPr>
              <a:t>进城务工人员随迁子女</a:t>
            </a:r>
            <a:r>
              <a:rPr>
                <a:solidFill>
                  <a:srgbClr val="44546A"/>
                </a:solidFill>
                <a:latin typeface="+mj-ea"/>
                <a:ea typeface="+mj-ea"/>
                <a:cs typeface="+mj-ea"/>
                <a:sym typeface="+mn-ea"/>
              </a:rPr>
              <a:t>111人；</a:t>
            </a:r>
            <a:endParaRPr>
              <a:solidFill>
                <a:srgbClr val="44546A"/>
              </a:solidFill>
              <a:latin typeface="+mj-ea"/>
              <a:ea typeface="+mj-ea"/>
              <a:cs typeface="+mj-ea"/>
              <a:sym typeface="+mn-ea"/>
            </a:endParaRPr>
          </a:p>
          <a:p>
            <a:pPr algn="l" fontAlgn="auto">
              <a:lnSpc>
                <a:spcPct val="120000"/>
              </a:lnSpc>
            </a:pPr>
            <a:r>
              <a:rPr>
                <a:solidFill>
                  <a:srgbClr val="44546A"/>
                </a:solidFill>
                <a:latin typeface="+mj-ea"/>
                <a:ea typeface="+mj-ea"/>
                <a:cs typeface="+mj-ea"/>
                <a:sym typeface="+mn-ea"/>
              </a:rPr>
              <a:t>2022年、2023年随迁子女全部是进城务工人员随迁子女</a:t>
            </a:r>
            <a:endParaRPr>
              <a:solidFill>
                <a:srgbClr val="44546A"/>
              </a:solidFill>
              <a:latin typeface="+mj-ea"/>
              <a:ea typeface="+mj-ea"/>
              <a:cs typeface="+mj-ea"/>
              <a:sym typeface="+mn-ea"/>
            </a:endParaRPr>
          </a:p>
          <a:p>
            <a:pPr marL="285750" indent="-285750" algn="l" fontAlgn="auto">
              <a:lnSpc>
                <a:spcPct val="120000"/>
              </a:lnSpc>
              <a:buFont typeface="Arial" panose="020B0604020202020204" pitchFamily="34" charset="0"/>
              <a:buChar char="•"/>
            </a:pPr>
            <a:r>
              <a:rPr lang="zh-CN" altLang="en-US">
                <a:solidFill>
                  <a:srgbClr val="044AFA"/>
                </a:solidFill>
                <a:latin typeface="+mj-ea"/>
                <a:ea typeface="+mj-ea"/>
                <a:cs typeface="+mj-ea"/>
                <a:sym typeface="+mn-ea"/>
              </a:rPr>
              <a:t>XX中心学校：</a:t>
            </a:r>
            <a:endParaRPr lang="zh-CN" altLang="en-US">
              <a:solidFill>
                <a:srgbClr val="044AFA"/>
              </a:solidFill>
              <a:latin typeface="+mj-ea"/>
              <a:ea typeface="+mj-ea"/>
              <a:cs typeface="+mj-ea"/>
              <a:sym typeface="+mn-ea"/>
            </a:endParaRPr>
          </a:p>
          <a:p>
            <a:pPr algn="l" fontAlgn="auto">
              <a:lnSpc>
                <a:spcPct val="120000"/>
              </a:lnSpc>
            </a:pPr>
            <a:r>
              <a:rPr>
                <a:solidFill>
                  <a:srgbClr val="44546A"/>
                </a:solidFill>
                <a:latin typeface="+mj-ea"/>
                <a:ea typeface="+mj-ea"/>
                <a:cs typeface="+mj-ea"/>
                <a:sym typeface="+mn-ea"/>
              </a:rPr>
              <a:t>2022年学校小学招生中均</a:t>
            </a:r>
            <a:r>
              <a:rPr b="1">
                <a:solidFill>
                  <a:srgbClr val="44546A"/>
                </a:solidFill>
                <a:latin typeface="+mj-ea"/>
                <a:ea typeface="+mj-ea"/>
                <a:cs typeface="+mj-ea"/>
                <a:sym typeface="+mn-ea"/>
              </a:rPr>
              <a:t>接受过3年学前教育</a:t>
            </a:r>
            <a:endParaRPr b="1">
              <a:solidFill>
                <a:srgbClr val="44546A"/>
              </a:solidFill>
              <a:latin typeface="+mj-ea"/>
              <a:ea typeface="+mj-ea"/>
              <a:cs typeface="+mj-ea"/>
              <a:sym typeface="+mn-ea"/>
            </a:endParaRPr>
          </a:p>
          <a:p>
            <a:pPr algn="l" fontAlgn="auto">
              <a:lnSpc>
                <a:spcPct val="120000"/>
              </a:lnSpc>
            </a:pPr>
            <a:r>
              <a:rPr>
                <a:solidFill>
                  <a:srgbClr val="44546A"/>
                </a:solidFill>
                <a:latin typeface="+mj-ea"/>
                <a:ea typeface="+mj-ea"/>
                <a:cs typeface="+mj-ea"/>
                <a:sym typeface="+mn-ea"/>
              </a:rPr>
              <a:t>2023年小学招生中均</a:t>
            </a:r>
            <a:r>
              <a:rPr b="1">
                <a:solidFill>
                  <a:srgbClr val="44546A"/>
                </a:solidFill>
                <a:latin typeface="+mj-ea"/>
                <a:ea typeface="+mj-ea"/>
                <a:cs typeface="+mj-ea"/>
                <a:sym typeface="+mn-ea"/>
              </a:rPr>
              <a:t>接受过1年学前教育</a:t>
            </a:r>
            <a:endParaRPr lang="en-US" altLang="zh-CN" b="1">
              <a:solidFill>
                <a:srgbClr val="44546A"/>
              </a:solidFill>
              <a:latin typeface="+mj-ea"/>
              <a:ea typeface="+mj-ea"/>
              <a:cs typeface="+mj-ea"/>
              <a:sym typeface="+mn-ea"/>
            </a:endParaRPr>
          </a:p>
        </p:txBody>
      </p:sp>
      <p:pic>
        <p:nvPicPr>
          <p:cNvPr id="19" name="图片 18" descr="疑问"/>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55893" y="572477"/>
            <a:ext cx="365167" cy="3651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3114</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3117 </a:t>
            </a:r>
            <a:r>
              <a:rPr lang="zh-CN" altLang="en-US" sz="2400" b="1" dirty="0">
                <a:solidFill>
                  <a:schemeClr val="tx2"/>
                </a:solidFill>
                <a:latin typeface="+mj-ea"/>
                <a:ea typeface="+mj-ea"/>
                <a:cs typeface="+mj-ea"/>
                <a:sym typeface="+mn-ea"/>
              </a:rPr>
              <a:t>小学、初中</a:t>
            </a:r>
            <a:r>
              <a:rPr lang="zh-CN" altLang="en-US" sz="2400" b="1" dirty="0">
                <a:solidFill>
                  <a:srgbClr val="044AFA"/>
                </a:solidFill>
                <a:latin typeface="+mj-ea"/>
                <a:ea typeface="+mj-ea"/>
                <a:cs typeface="+mj-ea"/>
                <a:sym typeface="+mn-ea"/>
              </a:rPr>
              <a:t>随班就读、送教上门</a:t>
            </a:r>
            <a:r>
              <a:rPr lang="zh-CN" altLang="en-US" sz="2400" b="1" dirty="0">
                <a:solidFill>
                  <a:schemeClr val="tx2"/>
                </a:solidFill>
                <a:latin typeface="+mj-ea"/>
                <a:ea typeface="+mj-ea"/>
                <a:cs typeface="+mj-ea"/>
                <a:sym typeface="+mn-ea"/>
              </a:rPr>
              <a:t>学生</a:t>
            </a:r>
            <a:r>
              <a:rPr lang="zh-CN" altLang="en-US" sz="2400" b="1" dirty="0">
                <a:solidFill>
                  <a:schemeClr val="tx2"/>
                </a:solidFill>
                <a:latin typeface="+mj-ea"/>
                <a:ea typeface="+mj-ea"/>
                <a:cs typeface="+mj-ea"/>
              </a:rPr>
              <a:t>数</a:t>
            </a:r>
            <a:endParaRPr lang="zh-CN" altLang="en-US" sz="2400" b="1" dirty="0">
              <a:solidFill>
                <a:schemeClr val="tx2"/>
              </a:solidFill>
              <a:latin typeface="+mj-ea"/>
              <a:ea typeface="+mj-ea"/>
              <a:cs typeface="+mj-ea"/>
            </a:endParaRPr>
          </a:p>
        </p:txBody>
      </p:sp>
      <p:pic>
        <p:nvPicPr>
          <p:cNvPr id="5" name="图片 4"/>
          <p:cNvPicPr>
            <a:picLocks noChangeAspect="1"/>
          </p:cNvPicPr>
          <p:nvPr/>
        </p:nvPicPr>
        <p:blipFill>
          <a:blip r:embed="rId4"/>
          <a:stretch>
            <a:fillRect/>
          </a:stretch>
        </p:blipFill>
        <p:spPr>
          <a:xfrm>
            <a:off x="594360" y="1186180"/>
            <a:ext cx="5011420" cy="5091430"/>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5"/>
          <a:stretch>
            <a:fillRect/>
          </a:stretch>
        </p:blipFill>
        <p:spPr>
          <a:xfrm>
            <a:off x="1631950" y="1544320"/>
            <a:ext cx="4876165" cy="5162550"/>
          </a:xfrm>
          <a:prstGeom prst="rect">
            <a:avLst/>
          </a:prstGeom>
          <a:ln>
            <a:solidFill>
              <a:srgbClr val="44546A"/>
            </a:solidFill>
          </a:ln>
          <a:effectLst>
            <a:outerShdw blurRad="50800" dist="38100" dir="2700000" algn="tl" rotWithShape="0">
              <a:prstClr val="black">
                <a:alpha val="40000"/>
              </a:prstClr>
            </a:outerShdw>
          </a:effectLst>
        </p:spPr>
      </p:pic>
      <p:sp>
        <p:nvSpPr>
          <p:cNvPr id="12" name="线形标注 2(带边框和强调线) 11"/>
          <p:cNvSpPr/>
          <p:nvPr/>
        </p:nvSpPr>
        <p:spPr>
          <a:xfrm>
            <a:off x="3846830" y="1290320"/>
            <a:ext cx="7825740" cy="1031875"/>
          </a:xfrm>
          <a:prstGeom prst="accentBorderCallout2">
            <a:avLst>
              <a:gd name="adj1" fmla="val 18750"/>
              <a:gd name="adj2" fmla="val -8333"/>
              <a:gd name="adj3" fmla="val 18760"/>
              <a:gd name="adj4" fmla="val -14463"/>
              <a:gd name="adj5" fmla="val 159569"/>
              <a:gd name="adj6" fmla="val -223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随班就读：</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6" action="ppaction://hlinkfile"/>
              </a:rPr>
              <a:t>《残疾人教育条例》</a:t>
            </a:r>
            <a:r>
              <a:rPr lang="zh-CN" altLang="en-US">
                <a:solidFill>
                  <a:srgbClr val="44546A"/>
                </a:solidFill>
                <a:latin typeface="+mj-ea"/>
                <a:ea typeface="+mj-ea"/>
                <a:sym typeface="+mn-ea"/>
              </a:rPr>
              <a:t>，适龄残疾儿童、少年能够接受普通教育的，依照</a:t>
            </a:r>
            <a:r>
              <a:rPr lang="zh-CN" altLang="en-US">
                <a:solidFill>
                  <a:srgbClr val="44546A"/>
                </a:solidFill>
                <a:latin typeface="华文新魏" panose="02010800040101010101" charset="-122"/>
                <a:ea typeface="华文新魏" panose="02010800040101010101" charset="-122"/>
                <a:sym typeface="+mn-ea"/>
                <a:hlinkClick r:id="rId7" action="ppaction://hlinkfile"/>
              </a:rPr>
              <a:t>《中华人民共和国义务教育法》</a:t>
            </a:r>
            <a:r>
              <a:rPr lang="zh-CN" altLang="en-US">
                <a:solidFill>
                  <a:srgbClr val="44546A"/>
                </a:solidFill>
                <a:latin typeface="+mj-ea"/>
                <a:ea typeface="+mj-ea"/>
                <a:sym typeface="+mn-ea"/>
              </a:rPr>
              <a:t>的规定到普通学校入学接受义务教育的学生</a:t>
            </a:r>
            <a:endParaRPr lang="zh-CN" altLang="en-US">
              <a:solidFill>
                <a:srgbClr val="44546A"/>
              </a:solidFill>
              <a:latin typeface="+mj-ea"/>
              <a:ea typeface="+mj-ea"/>
              <a:sym typeface="+mn-ea"/>
            </a:endParaRPr>
          </a:p>
        </p:txBody>
      </p:sp>
      <p:sp>
        <p:nvSpPr>
          <p:cNvPr id="13" name="线形标注 2(带边框和强调线) 12"/>
          <p:cNvSpPr/>
          <p:nvPr/>
        </p:nvSpPr>
        <p:spPr>
          <a:xfrm>
            <a:off x="3846830" y="2627630"/>
            <a:ext cx="7825740" cy="1070610"/>
          </a:xfrm>
          <a:prstGeom prst="accentBorderCallout2">
            <a:avLst>
              <a:gd name="adj1" fmla="val 18750"/>
              <a:gd name="adj2" fmla="val -8333"/>
              <a:gd name="adj3" fmla="val 18760"/>
              <a:gd name="adj4" fmla="val -14463"/>
              <a:gd name="adj5" fmla="val 214116"/>
              <a:gd name="adj6" fmla="val -2189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送教上门：</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6" action="ppaction://hlinkfile"/>
              </a:rPr>
              <a:t>《残疾人教育条例》</a:t>
            </a:r>
            <a:r>
              <a:rPr lang="zh-CN" altLang="en-US">
                <a:solidFill>
                  <a:srgbClr val="44546A"/>
                </a:solidFill>
                <a:latin typeface="+mj-ea"/>
                <a:ea typeface="+mj-ea"/>
                <a:sym typeface="+mn-ea"/>
              </a:rPr>
              <a:t>，适龄残疾儿童、少年</a:t>
            </a:r>
            <a:r>
              <a:rPr lang="zh-CN" altLang="en-US" u="sng">
                <a:solidFill>
                  <a:srgbClr val="44546A"/>
                </a:solidFill>
                <a:latin typeface="+mj-ea"/>
                <a:ea typeface="+mj-ea"/>
                <a:sym typeface="+mn-ea"/>
              </a:rPr>
              <a:t>需要专人护理，不能到学校就读的</a:t>
            </a:r>
            <a:r>
              <a:rPr lang="zh-CN" altLang="en-US">
                <a:solidFill>
                  <a:srgbClr val="44546A"/>
                </a:solidFill>
                <a:latin typeface="+mj-ea"/>
                <a:ea typeface="+mj-ea"/>
                <a:sym typeface="+mn-ea"/>
              </a:rPr>
              <a:t>，由县级人民政府教育行政部门统筹安排，通过提供送教上门或者远程教育等方式实施义务教育，并纳入学籍管理的学生</a:t>
            </a:r>
            <a:endParaRPr lang="zh-CN" altLang="en-US">
              <a:solidFill>
                <a:srgbClr val="44546A"/>
              </a:solidFill>
              <a:latin typeface="+mj-ea"/>
              <a:ea typeface="+mj-ea"/>
              <a:sym typeface="+mn-ea"/>
            </a:endParaRPr>
          </a:p>
        </p:txBody>
      </p:sp>
      <p:pic>
        <p:nvPicPr>
          <p:cNvPr id="2" name="图片 1"/>
          <p:cNvPicPr>
            <a:picLocks noChangeAspect="1"/>
          </p:cNvPicPr>
          <p:nvPr/>
        </p:nvPicPr>
        <p:blipFill>
          <a:blip r:embed="rId8"/>
          <a:srcRect t="30070" b="29081"/>
          <a:stretch>
            <a:fillRect/>
          </a:stretch>
        </p:blipFill>
        <p:spPr>
          <a:xfrm>
            <a:off x="4065270" y="3802380"/>
            <a:ext cx="7471410" cy="2745105"/>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3" presetClass="entr" presetSubtype="1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linds(horizontal)">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3" grpId="0" bldLvl="0" animBg="1"/>
      <p:bldP spid="13"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31</a:t>
            </a:r>
            <a:r>
              <a:rPr lang="en-US" sz="2400" b="1" dirty="0">
                <a:solidFill>
                  <a:schemeClr val="tx2"/>
                </a:solidFill>
                <a:latin typeface="+mj-ea"/>
                <a:ea typeface="+mj-ea"/>
                <a:cs typeface="+mj-ea"/>
                <a:sym typeface="+mn-ea"/>
              </a:rPr>
              <a:t>20 </a:t>
            </a:r>
            <a:r>
              <a:rPr lang="zh-CN" altLang="en-US" sz="2400" b="1" dirty="0">
                <a:solidFill>
                  <a:schemeClr val="tx2"/>
                </a:solidFill>
                <a:latin typeface="+mj-ea"/>
                <a:ea typeface="+mj-ea"/>
                <a:cs typeface="+mj-ea"/>
                <a:sym typeface="+mn-ea"/>
              </a:rPr>
              <a:t>特殊教育学生数</a:t>
            </a:r>
            <a:endParaRPr lang="zh-CN" altLang="en-US" sz="2400" b="1" dirty="0">
              <a:solidFill>
                <a:schemeClr val="tx2"/>
              </a:solidFill>
              <a:latin typeface="+mj-ea"/>
              <a:ea typeface="+mj-ea"/>
              <a:cs typeface="+mj-ea"/>
            </a:endParaRPr>
          </a:p>
        </p:txBody>
      </p:sp>
      <p:pic>
        <p:nvPicPr>
          <p:cNvPr id="3" name="图片 2"/>
          <p:cNvPicPr>
            <a:picLocks noChangeAspect="1"/>
          </p:cNvPicPr>
          <p:nvPr/>
        </p:nvPicPr>
        <p:blipFill>
          <a:blip r:embed="rId4"/>
          <a:stretch>
            <a:fillRect/>
          </a:stretch>
        </p:blipFill>
        <p:spPr>
          <a:xfrm>
            <a:off x="666750" y="1317625"/>
            <a:ext cx="6123305" cy="4945380"/>
          </a:xfrm>
          <a:prstGeom prst="rect">
            <a:avLst/>
          </a:prstGeom>
          <a:ln>
            <a:solidFill>
              <a:srgbClr val="44546A"/>
            </a:solidFill>
          </a:ln>
        </p:spPr>
      </p:pic>
      <p:pic>
        <p:nvPicPr>
          <p:cNvPr id="5" name="图片 4"/>
          <p:cNvPicPr>
            <a:picLocks noChangeAspect="1"/>
          </p:cNvPicPr>
          <p:nvPr/>
        </p:nvPicPr>
        <p:blipFill>
          <a:blip r:embed="rId5"/>
          <a:stretch>
            <a:fillRect/>
          </a:stretch>
        </p:blipFill>
        <p:spPr>
          <a:xfrm>
            <a:off x="5841365" y="2712085"/>
            <a:ext cx="5452110" cy="3299460"/>
          </a:xfrm>
          <a:prstGeom prst="rect">
            <a:avLst/>
          </a:prstGeom>
          <a:ln>
            <a:solidFill>
              <a:srgbClr val="44546A"/>
            </a:solidFill>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3221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中等职业教育、高等职业教育专科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289560" y="1230630"/>
            <a:ext cx="6087745" cy="5423535"/>
          </a:xfrm>
          <a:prstGeom prst="rect">
            <a:avLst/>
          </a:prstGeom>
          <a:ln>
            <a:solidFill>
              <a:srgbClr val="44546A"/>
            </a:solidFill>
          </a:ln>
          <a:effectLst>
            <a:outerShdw blurRad="50800" dist="38100" dir="2700000" algn="tl" rotWithShape="0">
              <a:prstClr val="black">
                <a:alpha val="40000"/>
              </a:prstClr>
            </a:outerShdw>
          </a:effectLst>
        </p:spPr>
      </p:pic>
      <p:sp>
        <p:nvSpPr>
          <p:cNvPr id="12" name="线形标注 2(带边框和强调线) 11"/>
          <p:cNvSpPr/>
          <p:nvPr/>
        </p:nvSpPr>
        <p:spPr>
          <a:xfrm>
            <a:off x="5322570" y="3789680"/>
            <a:ext cx="6372860" cy="1133475"/>
          </a:xfrm>
          <a:prstGeom prst="accentBorderCallout2">
            <a:avLst>
              <a:gd name="adj1" fmla="val 18750"/>
              <a:gd name="adj2" fmla="val -8333"/>
              <a:gd name="adj3" fmla="val 18760"/>
              <a:gd name="adj4" fmla="val -14463"/>
              <a:gd name="adj5" fmla="val -48291"/>
              <a:gd name="adj6" fmla="val -846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职业类证书：</a:t>
            </a:r>
            <a:r>
              <a:rPr lang="zh-CN" altLang="en-US">
                <a:solidFill>
                  <a:srgbClr val="44546A"/>
                </a:solidFill>
                <a:latin typeface="+mj-ea"/>
                <a:ea typeface="+mj-ea"/>
                <a:sym typeface="+mn-ea"/>
              </a:rPr>
              <a:t>毕业生中按规定取得职业资格证书、职业技能等级证书（X证书）、执业资格证书，以及教育部发布的学生所学专业的专业教学标准中列举的其他职业类证书的人数</a:t>
            </a:r>
            <a:endParaRPr lang="zh-CN" altLang="en-US">
              <a:solidFill>
                <a:srgbClr val="44546A"/>
              </a:solidFill>
              <a:latin typeface="+mj-ea"/>
              <a:ea typeface="+mj-ea"/>
              <a:sym typeface="+mn-ea"/>
            </a:endParaRPr>
          </a:p>
        </p:txBody>
      </p:sp>
      <p:sp>
        <p:nvSpPr>
          <p:cNvPr id="6" name="线形标注 2(带边框和强调线) 5"/>
          <p:cNvSpPr/>
          <p:nvPr/>
        </p:nvSpPr>
        <p:spPr>
          <a:xfrm>
            <a:off x="5322570" y="1790815"/>
            <a:ext cx="6372860" cy="842010"/>
          </a:xfrm>
          <a:prstGeom prst="accentBorderCallout2">
            <a:avLst>
              <a:gd name="adj1" fmla="val 18750"/>
              <a:gd name="adj2" fmla="val -8333"/>
              <a:gd name="adj3" fmla="val 18760"/>
              <a:gd name="adj4" fmla="val -14463"/>
              <a:gd name="adj5" fmla="val 509302"/>
              <a:gd name="adj6" fmla="val -5758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现代学徒制：</a:t>
            </a:r>
            <a:r>
              <a:rPr lang="zh-CN" altLang="en-US">
                <a:solidFill>
                  <a:srgbClr val="44546A"/>
                </a:solidFill>
                <a:latin typeface="+mj-ea"/>
                <a:ea typeface="+mj-ea"/>
                <a:sym typeface="+mn-ea"/>
              </a:rPr>
              <a:t>根据</a:t>
            </a:r>
            <a:r>
              <a:rPr lang="zh-CN" altLang="en-US">
                <a:solidFill>
                  <a:srgbClr val="2A5CE3"/>
                </a:solidFill>
                <a:latin typeface="华文新魏" panose="02010800040101010101" charset="-122"/>
                <a:ea typeface="华文新魏" panose="02010800040101010101" charset="-122"/>
                <a:sym typeface="+mn-ea"/>
              </a:rPr>
              <a:t>《国家职业教育改革实施方案》</a:t>
            </a:r>
            <a:r>
              <a:rPr lang="zh-CN" altLang="en-US">
                <a:solidFill>
                  <a:srgbClr val="44546A"/>
                </a:solidFill>
                <a:latin typeface="+mj-ea"/>
                <a:ea typeface="+mj-ea"/>
                <a:sym typeface="+mn-ea"/>
              </a:rPr>
              <a:t>等规定，经省级教育行政部门按规定认定的参与现代学徒制培养的在校生</a:t>
            </a:r>
            <a:endParaRPr lang="zh-CN" altLang="en-US">
              <a:solidFill>
                <a:srgbClr val="44546A"/>
              </a:solidFill>
              <a:latin typeface="+mj-ea"/>
              <a:ea typeface="+mj-ea"/>
              <a:sym typeface="+mn-ea"/>
            </a:endParaRPr>
          </a:p>
        </p:txBody>
      </p:sp>
      <p:sp>
        <p:nvSpPr>
          <p:cNvPr id="10" name="圆角矩形 9"/>
          <p:cNvSpPr/>
          <p:nvPr/>
        </p:nvSpPr>
        <p:spPr>
          <a:xfrm>
            <a:off x="5323205" y="4728845"/>
            <a:ext cx="6372860" cy="1549400"/>
          </a:xfrm>
          <a:prstGeom prst="roundRect">
            <a:avLst>
              <a:gd name="adj" fmla="val 831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a:solidFill>
                  <a:srgbClr val="44546A"/>
                </a:solidFill>
                <a:latin typeface="+mj-ea"/>
                <a:ea typeface="+mj-ea"/>
                <a:sym typeface="+mn-ea"/>
              </a:rPr>
              <a:t>秋季（9月）入学的学生，若修业年限为x.5年时，按x+1年的“年制”填报，第“x+1年级”的“在校生数”计入“预计毕业生数”春季（2、3月）入学的学生，若修业年限为x.5年时，按x年的年制填报，第“x年级”的“在校生数”计入“预计毕业生数”</a:t>
            </a:r>
            <a:endParaRPr lang="zh-CN" altLang="en-US">
              <a:solidFill>
                <a:srgbClr val="44546A"/>
              </a:solidFill>
              <a:latin typeface="+mj-ea"/>
              <a:ea typeface="+mj-ea"/>
              <a:sym typeface="+mn-ea"/>
            </a:endParaRPr>
          </a:p>
        </p:txBody>
      </p:sp>
      <p:sp>
        <p:nvSpPr>
          <p:cNvPr id="2" name="线形标注 2(带边框和强调线) 1"/>
          <p:cNvSpPr/>
          <p:nvPr/>
        </p:nvSpPr>
        <p:spPr>
          <a:xfrm>
            <a:off x="5323205" y="1542415"/>
            <a:ext cx="6372225" cy="522605"/>
          </a:xfrm>
          <a:prstGeom prst="accentBorderCallout2">
            <a:avLst>
              <a:gd name="adj1" fmla="val 18750"/>
              <a:gd name="adj2" fmla="val -8333"/>
              <a:gd name="adj3" fmla="val 18760"/>
              <a:gd name="adj4" fmla="val -14463"/>
              <a:gd name="adj5" fmla="val 574240"/>
              <a:gd name="adj6" fmla="val -7055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全日制学生：</a:t>
            </a:r>
            <a:r>
              <a:rPr lang="zh-CN" altLang="en-US">
                <a:solidFill>
                  <a:srgbClr val="44546A"/>
                </a:solidFill>
                <a:latin typeface="+mj-ea"/>
                <a:ea typeface="+mj-ea"/>
                <a:sym typeface="+mn-ea"/>
              </a:rPr>
              <a:t>接受全时学历教育的学生。</a:t>
            </a:r>
            <a:endParaRPr lang="zh-CN" altLang="en-US">
              <a:solidFill>
                <a:srgbClr val="44546A"/>
              </a:solidFill>
              <a:latin typeface="+mj-ea"/>
              <a:ea typeface="+mj-ea"/>
              <a:sym typeface="+mn-ea"/>
            </a:endParaRPr>
          </a:p>
        </p:txBody>
      </p:sp>
      <p:sp>
        <p:nvSpPr>
          <p:cNvPr id="5" name="线形标注 2(带边框和强调线) 4"/>
          <p:cNvSpPr/>
          <p:nvPr/>
        </p:nvSpPr>
        <p:spPr>
          <a:xfrm>
            <a:off x="5322614" y="1689744"/>
            <a:ext cx="6372860" cy="1273175"/>
          </a:xfrm>
          <a:prstGeom prst="accentBorderCallout2">
            <a:avLst>
              <a:gd name="adj1" fmla="val 18750"/>
              <a:gd name="adj2" fmla="val -8333"/>
              <a:gd name="adj3" fmla="val 94440"/>
              <a:gd name="adj4" fmla="val -17349"/>
              <a:gd name="adj5" fmla="val 151471"/>
              <a:gd name="adj6" fmla="val -84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职业技能等级证书：</a:t>
            </a:r>
            <a:r>
              <a:rPr lang="zh-CN" altLang="en-US">
                <a:solidFill>
                  <a:srgbClr val="44546A"/>
                </a:solidFill>
                <a:latin typeface="+mj-ea"/>
                <a:ea typeface="+mj-ea"/>
                <a:sym typeface="+mn-ea"/>
              </a:rPr>
              <a:t>即“1+X”证书中的X证书，是指根据</a:t>
            </a:r>
            <a:r>
              <a:rPr lang="zh-CN" altLang="en-US">
                <a:solidFill>
                  <a:srgbClr val="2A5CE3"/>
                </a:solidFill>
                <a:latin typeface="华文新魏" panose="02010800040101010101" charset="-122"/>
                <a:ea typeface="华文新魏" panose="02010800040101010101" charset="-122"/>
                <a:sym typeface="+mn-ea"/>
              </a:rPr>
              <a:t>《国家职业教育改革实施方案》</a:t>
            </a:r>
            <a:r>
              <a:rPr lang="zh-CN" altLang="en-US">
                <a:solidFill>
                  <a:srgbClr val="44546A"/>
                </a:solidFill>
                <a:latin typeface="+mj-ea"/>
                <a:ea typeface="+mj-ea"/>
                <a:sym typeface="+mn-ea"/>
              </a:rPr>
              <a:t>等规定，毕业生中获得职业技能等级证书的人数。其中，填报范围为经省级教育行政部门批准开展1+X试点工作的专业。</a:t>
            </a:r>
            <a:endParaRPr lang="zh-CN" altLang="en-US">
              <a:solidFill>
                <a:srgbClr val="44546A"/>
              </a:solidFill>
              <a:latin typeface="+mj-ea"/>
              <a:ea typeface="+mj-ea"/>
              <a:sym typeface="+mn-ea"/>
            </a:endParaRPr>
          </a:p>
        </p:txBody>
      </p:sp>
      <p:sp>
        <p:nvSpPr>
          <p:cNvPr id="7" name="线形标注 2(带边框和强调线) 6"/>
          <p:cNvSpPr/>
          <p:nvPr/>
        </p:nvSpPr>
        <p:spPr>
          <a:xfrm>
            <a:off x="5323205" y="2065020"/>
            <a:ext cx="6372225" cy="522605"/>
          </a:xfrm>
          <a:prstGeom prst="accentBorderCallout2">
            <a:avLst>
              <a:gd name="adj1" fmla="val 18750"/>
              <a:gd name="adj2" fmla="val -8333"/>
              <a:gd name="adj3" fmla="val 18760"/>
              <a:gd name="adj4" fmla="val -14463"/>
              <a:gd name="adj5" fmla="val 604009"/>
              <a:gd name="adj6" fmla="val -681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非全日制学生：</a:t>
            </a:r>
            <a:r>
              <a:rPr lang="zh-CN" altLang="en-US">
                <a:solidFill>
                  <a:srgbClr val="44546A"/>
                </a:solidFill>
                <a:latin typeface="+mj-ea"/>
                <a:ea typeface="+mj-ea"/>
                <a:sym typeface="+mn-ea"/>
              </a:rPr>
              <a:t>利用业余时间接受学历教育的学生。</a:t>
            </a:r>
            <a:endParaRPr lang="zh-CN" altLang="en-US">
              <a:solidFill>
                <a:srgbClr val="44546A"/>
              </a:solidFill>
              <a:latin typeface="+mj-ea"/>
              <a:ea typeface="+mj-ea"/>
              <a:sym typeface="+mn-ea"/>
            </a:endParaRPr>
          </a:p>
        </p:txBody>
      </p:sp>
      <p:pic>
        <p:nvPicPr>
          <p:cNvPr id="8" name="图片 7"/>
          <p:cNvPicPr>
            <a:picLocks noChangeAspect="1"/>
          </p:cNvPicPr>
          <p:nvPr/>
        </p:nvPicPr>
        <p:blipFill>
          <a:blip r:embed="rId5"/>
          <a:srcRect b="20457"/>
          <a:stretch>
            <a:fillRect/>
          </a:stretch>
        </p:blipFill>
        <p:spPr>
          <a:xfrm>
            <a:off x="6377334" y="3209040"/>
            <a:ext cx="5013807" cy="3181408"/>
          </a:xfrm>
          <a:prstGeom prst="rect">
            <a:avLst/>
          </a:prstGeom>
          <a:ln>
            <a:solidFill>
              <a:srgbClr val="44546A"/>
            </a:solidFill>
          </a:ln>
        </p:spPr>
      </p:pic>
      <p:pic>
        <p:nvPicPr>
          <p:cNvPr id="9" name="图片 8"/>
          <p:cNvPicPr>
            <a:picLocks noChangeAspect="1"/>
          </p:cNvPicPr>
          <p:nvPr/>
        </p:nvPicPr>
        <p:blipFill>
          <a:blip r:embed="rId6"/>
          <a:stretch>
            <a:fillRect/>
          </a:stretch>
        </p:blipFill>
        <p:spPr>
          <a:xfrm>
            <a:off x="4881245" y="1239278"/>
            <a:ext cx="6918325" cy="5409565"/>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23" presetClass="entr" presetSubtype="16"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xit" presetSubtype="0" fill="hold" grpId="2" nodeType="withEffect">
                                  <p:stCondLst>
                                    <p:cond delay="0"/>
                                  </p:stCondLst>
                                  <p:childTnLst>
                                    <p:set>
                                      <p:cBhvr>
                                        <p:cTn id="34" dur="1" fill="hold">
                                          <p:stCondLst>
                                            <p:cond delay="0"/>
                                          </p:stCondLst>
                                        </p:cTn>
                                        <p:tgtEl>
                                          <p:spTgt spid="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xit" presetSubtype="0" fill="hold" nodeType="withEffect">
                                  <p:stCondLst>
                                    <p:cond delay="0"/>
                                  </p:stCondLst>
                                  <p:childTnLst>
                                    <p:set>
                                      <p:cBhvr>
                                        <p:cTn id="40" dur="1" fill="hold">
                                          <p:stCondLst>
                                            <p:cond delay="0"/>
                                          </p:stCondLst>
                                        </p:cTn>
                                        <p:tgtEl>
                                          <p:spTgt spid="8"/>
                                        </p:tgtEl>
                                        <p:attrNameLst>
                                          <p:attrName>style.visibility</p:attrName>
                                        </p:attrNameLst>
                                      </p:cBhvr>
                                      <p:to>
                                        <p:strVal val="hidden"/>
                                      </p:to>
                                    </p:set>
                                  </p:childTnLst>
                                </p:cTn>
                              </p:par>
                              <p:par>
                                <p:cTn id="41" presetID="1" presetClass="exit" presetSubtype="0" fill="hold" grpId="2" nodeType="withEffect">
                                  <p:stCondLst>
                                    <p:cond delay="0"/>
                                  </p:stCondLst>
                                  <p:childTnLst>
                                    <p:set>
                                      <p:cBhvr>
                                        <p:cTn id="42" dur="1" fill="hold">
                                          <p:stCondLst>
                                            <p:cond delay="0"/>
                                          </p:stCondLst>
                                        </p:cTn>
                                        <p:tgtEl>
                                          <p:spTgt spid="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par>
                                <p:cTn id="47" presetID="1" presetClass="exit" presetSubtype="0" fill="hold" grpId="2"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5" grpId="0" bldLvl="0" animBg="1"/>
      <p:bldP spid="5" grpId="1" animBg="1"/>
      <p:bldP spid="6" grpId="0" bldLvl="0" animBg="1"/>
      <p:bldP spid="6" grpId="1" animBg="1"/>
      <p:bldP spid="10" grpId="0" bldLvl="0" animBg="1"/>
      <p:bldP spid="10" grpId="1" animBg="1"/>
      <p:bldP spid="12" grpId="2" bldLvl="0" animBg="1"/>
      <p:bldP spid="5" grpId="2" bldLvl="0" animBg="1"/>
      <p:bldP spid="6" grpId="2" bldLvl="0" animBg="1"/>
      <p:bldP spid="10" grpId="2" bldLvl="0" animBg="1"/>
      <p:bldP spid="2" grpId="0" bldLvl="0" animBg="1"/>
      <p:bldP spid="2" grpId="1" animBg="1"/>
      <p:bldP spid="7" grpId="0" bldLvl="0" animBg="1"/>
      <p:bldP spid="7" grpId="1" animBg="1"/>
      <p:bldP spid="2" grpId="2" animBg="1"/>
      <p:bldP spid="7" grpId="2"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3221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中职、高职教育专科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生数（一校一报告）</a:t>
            </a:r>
            <a:endParaRPr lang="zh-CN" altLang="en-US" sz="2400" b="1" dirty="0">
              <a:solidFill>
                <a:schemeClr val="tx2"/>
              </a:solidFill>
              <a:latin typeface="+mj-ea"/>
              <a:ea typeface="+mj-ea"/>
              <a:cs typeface="+mj-ea"/>
              <a:sym typeface="+mn-ea"/>
            </a:endParaRPr>
          </a:p>
        </p:txBody>
      </p:sp>
      <p:sp>
        <p:nvSpPr>
          <p:cNvPr id="7" name="矩形 6"/>
          <p:cNvSpPr/>
          <p:nvPr/>
        </p:nvSpPr>
        <p:spPr>
          <a:xfrm>
            <a:off x="554320" y="1314433"/>
            <a:ext cx="10996295" cy="1010789"/>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fontAlgn="auto">
              <a:lnSpc>
                <a:spcPct val="120000"/>
              </a:lnSpc>
              <a:buFont typeface="Arial" panose="020B0604020202020204" pitchFamily="34" charset="0"/>
              <a:buChar char="•"/>
            </a:pPr>
            <a:r>
              <a:rPr lang="zh-CN" altLang="en-US">
                <a:solidFill>
                  <a:srgbClr val="044AFA"/>
                </a:solidFill>
                <a:latin typeface="+mj-ea"/>
                <a:ea typeface="+mj-ea"/>
                <a:cs typeface="+mj-ea"/>
                <a:sym typeface="+mn-ea"/>
              </a:rPr>
              <a:t>XX中等专业学校、*XX财经学校（普通本科）：</a:t>
            </a:r>
            <a:r>
              <a:rPr lang="zh-CN" altLang="en-US">
                <a:solidFill>
                  <a:srgbClr val="FF0000"/>
                </a:solidFill>
                <a:latin typeface="+mj-ea"/>
                <a:ea typeface="+mj-ea"/>
                <a:cs typeface="+mj-ea"/>
                <a:sym typeface="+mn-ea"/>
              </a:rPr>
              <a:t>疑似漏报</a:t>
            </a:r>
            <a:r>
              <a:rPr lang="zh-CN" altLang="en-US">
                <a:solidFill>
                  <a:srgbClr val="FF0000"/>
                </a:solidFill>
                <a:latin typeface="+mj-ea"/>
                <a:ea typeface="+mj-ea"/>
                <a:cs typeface="+mj-ea"/>
                <a:sym typeface="+mn-ea"/>
              </a:rPr>
              <a:t>，</a:t>
            </a:r>
            <a:r>
              <a:rPr lang="zh-CN" altLang="en-US">
                <a:solidFill>
                  <a:srgbClr val="44546A"/>
                </a:solidFill>
                <a:latin typeface="+mj-ea"/>
                <a:ea typeface="+mj-ea"/>
                <a:cs typeface="+mj-ea"/>
                <a:sym typeface="+mn-ea"/>
              </a:rPr>
              <a:t>毕业生均没有</a:t>
            </a:r>
            <a:r>
              <a:rPr lang="zh-CN" altLang="en-US" b="1">
                <a:solidFill>
                  <a:srgbClr val="44546A"/>
                </a:solidFill>
                <a:latin typeface="+mj-ea"/>
                <a:ea typeface="+mj-ea"/>
                <a:cs typeface="+mj-ea"/>
                <a:sym typeface="+mn-ea"/>
              </a:rPr>
              <a:t>职业类证书</a:t>
            </a:r>
            <a:r>
              <a:rPr lang="zh-CN" altLang="en-US">
                <a:solidFill>
                  <a:srgbClr val="44546A"/>
                </a:solidFill>
                <a:latin typeface="+mj-ea"/>
                <a:ea typeface="+mj-ea"/>
                <a:cs typeface="+mj-ea"/>
                <a:sym typeface="+mn-ea"/>
              </a:rPr>
              <a:t>，或有职业类证书但均没有</a:t>
            </a:r>
            <a:r>
              <a:rPr lang="zh-CN" altLang="en-US" b="1">
                <a:solidFill>
                  <a:srgbClr val="44546A"/>
                </a:solidFill>
                <a:latin typeface="+mj-ea"/>
                <a:ea typeface="+mj-ea"/>
                <a:cs typeface="+mj-ea"/>
                <a:sym typeface="+mn-ea"/>
              </a:rPr>
              <a:t>职业技能等级证书</a:t>
            </a:r>
            <a:endParaRPr lang="en-US" altLang="zh-CN" b="1">
              <a:solidFill>
                <a:srgbClr val="44546A"/>
              </a:solidFill>
              <a:latin typeface="+mj-ea"/>
              <a:ea typeface="+mj-ea"/>
              <a:cs typeface="+mj-ea"/>
              <a:sym typeface="+mn-ea"/>
            </a:endParaRPr>
          </a:p>
        </p:txBody>
      </p:sp>
      <p:pic>
        <p:nvPicPr>
          <p:cNvPr id="2" name="图片 1" descr="upload_post_object_v2_1619575336"/>
          <p:cNvPicPr>
            <a:picLocks noChangeAspect="1"/>
          </p:cNvPicPr>
          <p:nvPr/>
        </p:nvPicPr>
        <p:blipFill>
          <a:blip r:embed="rId4"/>
          <a:srcRect l="1406" t="4958" r="1757"/>
          <a:stretch>
            <a:fillRect/>
          </a:stretch>
        </p:blipFill>
        <p:spPr>
          <a:xfrm>
            <a:off x="2134402" y="2472283"/>
            <a:ext cx="7923196" cy="3123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3" name="图片 2"/>
          <p:cNvPicPr>
            <a:picLocks noChangeAspect="1"/>
          </p:cNvPicPr>
          <p:nvPr/>
        </p:nvPicPr>
        <p:blipFill>
          <a:blip r:embed="rId3"/>
          <a:stretch>
            <a:fillRect/>
          </a:stretch>
        </p:blipFill>
        <p:spPr>
          <a:xfrm>
            <a:off x="289560" y="1230630"/>
            <a:ext cx="6087745" cy="5423535"/>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3221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中等职业教育、高等职业教育专科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endParaRPr lang="zh-CN" altLang="en-US" sz="2400" b="1" dirty="0">
              <a:solidFill>
                <a:schemeClr val="tx2"/>
              </a:solidFill>
              <a:latin typeface="+mj-ea"/>
              <a:ea typeface="+mj-ea"/>
              <a:cs typeface="+mj-ea"/>
              <a:sym typeface="+mn-ea"/>
            </a:endParaRPr>
          </a:p>
        </p:txBody>
      </p:sp>
      <p:sp>
        <p:nvSpPr>
          <p:cNvPr id="7" name="圆角矩形 6"/>
          <p:cNvSpPr/>
          <p:nvPr/>
        </p:nvSpPr>
        <p:spPr>
          <a:xfrm>
            <a:off x="3379470" y="3312795"/>
            <a:ext cx="8360410" cy="43751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只统计</a:t>
            </a:r>
            <a:r>
              <a:rPr lang="zh-CN" altLang="en-US" u="sng">
                <a:solidFill>
                  <a:srgbClr val="44546A"/>
                </a:solidFill>
                <a:latin typeface="+mj-ea"/>
                <a:ea typeface="+mj-ea"/>
                <a:sym typeface="+mn-ea"/>
              </a:rPr>
              <a:t>占用本校招生计划</a:t>
            </a:r>
            <a:r>
              <a:rPr lang="zh-CN" altLang="en-US">
                <a:solidFill>
                  <a:srgbClr val="44546A"/>
                </a:solidFill>
                <a:latin typeface="+mj-ea"/>
                <a:ea typeface="+mj-ea"/>
                <a:sym typeface="+mn-ea"/>
              </a:rPr>
              <a:t>，招收的各类中等职业教育学生</a:t>
            </a:r>
            <a:endParaRPr lang="zh-CN" altLang="en-US">
              <a:solidFill>
                <a:srgbClr val="44546A"/>
              </a:solidFill>
              <a:latin typeface="+mj-ea"/>
              <a:ea typeface="+mj-ea"/>
              <a:sym typeface="+mn-ea"/>
            </a:endParaRPr>
          </a:p>
        </p:txBody>
      </p:sp>
      <p:sp>
        <p:nvSpPr>
          <p:cNvPr id="2" name="圆角矩形 1"/>
          <p:cNvSpPr/>
          <p:nvPr/>
        </p:nvSpPr>
        <p:spPr>
          <a:xfrm>
            <a:off x="3379470" y="2833370"/>
            <a:ext cx="8360410" cy="2626995"/>
          </a:xfrm>
          <a:prstGeom prst="roundRect">
            <a:avLst>
              <a:gd name="adj" fmla="val 758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按专业招生培养的学生，按</a:t>
            </a:r>
            <a:r>
              <a:rPr lang="zh-CN" altLang="en-US">
                <a:solidFill>
                  <a:srgbClr val="2A5CE3"/>
                </a:solidFill>
                <a:latin typeface="华文新魏" panose="02010800040101010101" charset="-122"/>
                <a:ea typeface="华文新魏" panose="02010800040101010101" charset="-122"/>
                <a:cs typeface="华文新魏" panose="02010800040101010101" charset="-122"/>
                <a:sym typeface="+mn-ea"/>
              </a:rPr>
              <a:t>《中等职业教育专业目录（统计用）》</a:t>
            </a:r>
            <a:r>
              <a:rPr lang="en-US" altLang="zh-CN">
                <a:solidFill>
                  <a:srgbClr val="2A5CE3"/>
                </a:solidFill>
                <a:latin typeface="华文新魏" panose="02010800040101010101" charset="-122"/>
                <a:ea typeface="华文新魏" panose="02010800040101010101" charset="-122"/>
                <a:cs typeface="华文新魏" panose="02010800040101010101" charset="-122"/>
                <a:sym typeface="+mn-ea"/>
              </a:rPr>
              <a:t>/《高等职业教育专科专业目录（统计用）》</a:t>
            </a:r>
            <a:r>
              <a:rPr lang="zh-CN" altLang="en-US">
                <a:solidFill>
                  <a:srgbClr val="44546A"/>
                </a:solidFill>
                <a:latin typeface="+mj-ea"/>
                <a:ea typeface="+mj-ea"/>
                <a:sym typeface="+mn-ea"/>
              </a:rPr>
              <a:t>专业代码、专业名称填报；自主专业名称的专业，按其培养方案、培养方向、课程安排归类到专业目录中的专业代码，自主专业名称栏按实际专业名称填报。</a:t>
            </a:r>
            <a:endParaRPr lang="zh-CN" altLang="en-US">
              <a:solidFill>
                <a:srgbClr val="44546A"/>
              </a:solidFill>
              <a:latin typeface="+mj-ea"/>
              <a:ea typeface="+mj-ea"/>
              <a:sym typeface="+mn-ea"/>
            </a:endParaRPr>
          </a:p>
          <a:p>
            <a:pPr indent="0" algn="l" fontAlgn="auto">
              <a:spcBef>
                <a:spcPts val="600"/>
              </a:spcBef>
            </a:pPr>
            <a:r>
              <a:rPr lang="zh-CN" altLang="en-US">
                <a:solidFill>
                  <a:srgbClr val="44546A"/>
                </a:solidFill>
                <a:latin typeface="+mj-ea"/>
                <a:ea typeface="+mj-ea"/>
                <a:sym typeface="+mn-ea"/>
              </a:rPr>
              <a:t>按专业</a:t>
            </a:r>
            <a:r>
              <a:rPr lang="zh-CN" altLang="en-US" u="sng">
                <a:solidFill>
                  <a:srgbClr val="44546A"/>
                </a:solidFill>
                <a:latin typeface="+mj-ea"/>
                <a:ea typeface="+mj-ea"/>
                <a:sym typeface="+mn-ea"/>
              </a:rPr>
              <a:t>类</a:t>
            </a:r>
            <a:r>
              <a:rPr lang="zh-CN" altLang="en-US">
                <a:solidFill>
                  <a:srgbClr val="44546A"/>
                </a:solidFill>
                <a:latin typeface="+mj-ea"/>
                <a:ea typeface="+mj-ea"/>
                <a:sym typeface="+mn-ea"/>
              </a:rPr>
              <a:t>招生培养的学生，在未分具体专业年级时，按专业类专业代码、专业类名称填报，即专业代码第5、6位填‘TP’。如按农业类（610100）招生时，专业代码按6101TP填报。</a:t>
            </a:r>
            <a:endParaRPr lang="zh-CN" altLang="en-US">
              <a:solidFill>
                <a:srgbClr val="44546A"/>
              </a:solidFill>
              <a:latin typeface="+mj-ea"/>
              <a:ea typeface="+mj-ea"/>
              <a:sym typeface="+mn-ea"/>
            </a:endParaRPr>
          </a:p>
        </p:txBody>
      </p:sp>
      <p:sp>
        <p:nvSpPr>
          <p:cNvPr id="6" name="圆角矩形 5"/>
          <p:cNvSpPr/>
          <p:nvPr/>
        </p:nvSpPr>
        <p:spPr>
          <a:xfrm>
            <a:off x="3379470" y="4229735"/>
            <a:ext cx="8360410" cy="46482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毕业生数</a:t>
            </a:r>
            <a:r>
              <a:rPr lang="zh-CN" altLang="en-US">
                <a:solidFill>
                  <a:srgbClr val="44546A"/>
                </a:solidFill>
                <a:latin typeface="+mj-ea"/>
                <a:ea typeface="+mj-ea"/>
                <a:sym typeface="+mn-ea"/>
              </a:rPr>
              <a:t>为上学年度实际毕业的人数</a:t>
            </a:r>
            <a:r>
              <a:rPr lang="zh-CN" altLang="en-US" u="sng">
                <a:solidFill>
                  <a:srgbClr val="44546A"/>
                </a:solidFill>
                <a:latin typeface="+mj-ea"/>
                <a:ea typeface="+mj-ea"/>
                <a:sym typeface="+mn-ea"/>
              </a:rPr>
              <a:t>（含往届推迟毕业、学分制提前毕业的学生）</a:t>
            </a:r>
            <a:endParaRPr lang="zh-CN" altLang="en-US" u="sng">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grpId="2"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xit" presetSubtype="0" fill="hold" grpId="2"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2" grpId="1" animBg="1"/>
      <p:bldP spid="6" grpId="0" bldLvl="0" animBg="1"/>
      <p:bldP spid="6" grpId="1" animBg="1"/>
      <p:bldP spid="2" grpId="2" bldLvl="0" animBg="1"/>
      <p:bldP spid="7" grpId="2"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3221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中职、高职教育专科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生数（一校一报告）</a:t>
            </a:r>
            <a:endParaRPr lang="zh-CN" altLang="en-US" sz="2400" b="1" dirty="0">
              <a:solidFill>
                <a:schemeClr val="tx2"/>
              </a:solidFill>
              <a:latin typeface="+mj-ea"/>
              <a:ea typeface="+mj-ea"/>
              <a:cs typeface="+mj-ea"/>
              <a:sym typeface="+mn-ea"/>
            </a:endParaRPr>
          </a:p>
        </p:txBody>
      </p:sp>
      <p:sp>
        <p:nvSpPr>
          <p:cNvPr id="6" name="矩形 5"/>
          <p:cNvSpPr/>
          <p:nvPr/>
        </p:nvSpPr>
        <p:spPr>
          <a:xfrm>
            <a:off x="662305" y="1354455"/>
            <a:ext cx="10997565" cy="1097892"/>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pPr>
            <a:r>
              <a:rPr lang="zh-CN" altLang="en-US" b="1">
                <a:solidFill>
                  <a:srgbClr val="FF0000"/>
                </a:solidFill>
                <a:latin typeface="微软雅黑" panose="020B0503020204020204" charset="-122"/>
                <a:ea typeface="微软雅黑" panose="020B0503020204020204" charset="-122"/>
                <a:cs typeface="+mj-ea"/>
                <a:sym typeface="+mn-ea"/>
              </a:rPr>
              <a:t>与历史数据无法衔接：</a:t>
            </a:r>
            <a:endParaRPr lang="zh-CN" altLang="en-US" b="1">
              <a:solidFill>
                <a:srgbClr val="FF0000"/>
              </a:solidFill>
              <a:latin typeface="微软雅黑" panose="020B0503020204020204" charset="-122"/>
              <a:ea typeface="微软雅黑" panose="020B0503020204020204" charset="-122"/>
              <a:cs typeface="+mj-ea"/>
              <a:sym typeface="+mn-ea"/>
            </a:endParaRPr>
          </a:p>
          <a:p>
            <a:pPr marL="285750" indent="-285750" algn="l" fontAlgn="auto">
              <a:lnSpc>
                <a:spcPct val="120000"/>
              </a:lnSpc>
              <a:buFont typeface="Arial" panose="020B0604020202020204" pitchFamily="34" charset="0"/>
              <a:buChar char="•"/>
            </a:pPr>
            <a:r>
              <a:rPr lang="zh-CN" altLang="en-US" u="sng">
                <a:solidFill>
                  <a:srgbClr val="044AFA"/>
                </a:solidFill>
                <a:latin typeface="+mj-ea"/>
                <a:ea typeface="+mj-ea"/>
                <a:cs typeface="+mj-ea"/>
                <a:sym typeface="+mn-ea"/>
              </a:rPr>
              <a:t>XX职业技术学院（高职）</a:t>
            </a:r>
            <a:r>
              <a:rPr lang="zh-CN" altLang="en-US">
                <a:solidFill>
                  <a:srgbClr val="044AFA"/>
                </a:solidFill>
                <a:latin typeface="+mj-ea"/>
                <a:ea typeface="+mj-ea"/>
                <a:cs typeface="+mj-ea"/>
                <a:sym typeface="+mn-ea"/>
              </a:rPr>
              <a:t>、</a:t>
            </a:r>
            <a:r>
              <a:rPr lang="en-US" altLang="zh-CN">
                <a:solidFill>
                  <a:srgbClr val="044AFA"/>
                </a:solidFill>
                <a:latin typeface="+mj-ea"/>
                <a:ea typeface="+mj-ea"/>
                <a:cs typeface="+mj-ea"/>
                <a:sym typeface="+mn-ea"/>
              </a:rPr>
              <a:t>*</a:t>
            </a:r>
            <a:r>
              <a:rPr lang="zh-CN" altLang="en-US">
                <a:solidFill>
                  <a:srgbClr val="044AFA"/>
                </a:solidFill>
                <a:latin typeface="+mj-ea"/>
                <a:ea typeface="+mj-ea"/>
                <a:cs typeface="+mj-ea"/>
                <a:sym typeface="+mn-ea"/>
              </a:rPr>
              <a:t>XX工业学校（中职）</a:t>
            </a:r>
            <a:r>
              <a:rPr lang="zh-CN" altLang="en-US">
                <a:solidFill>
                  <a:srgbClr val="044AFA"/>
                </a:solidFill>
                <a:latin typeface="+mj-ea"/>
                <a:ea typeface="+mj-ea"/>
                <a:cs typeface="+mj-ea"/>
                <a:sym typeface="+mn-ea"/>
              </a:rPr>
              <a:t>、XX大学：</a:t>
            </a:r>
            <a:endParaRPr lang="zh-CN" altLang="en-US">
              <a:solidFill>
                <a:srgbClr val="044AFA"/>
              </a:solidFill>
              <a:latin typeface="+mj-ea"/>
              <a:ea typeface="+mj-ea"/>
              <a:cs typeface="+mj-ea"/>
              <a:sym typeface="+mn-ea"/>
            </a:endParaRPr>
          </a:p>
          <a:p>
            <a:pPr algn="l" fontAlgn="auto">
              <a:lnSpc>
                <a:spcPct val="120000"/>
              </a:lnSpc>
            </a:pPr>
            <a:r>
              <a:rPr lang="zh-CN" altLang="en-US">
                <a:solidFill>
                  <a:srgbClr val="44546A"/>
                </a:solidFill>
                <a:latin typeface="+mj-ea"/>
                <a:ea typeface="+mj-ea"/>
                <a:cs typeface="+mj-ea"/>
                <a:sym typeface="+mn-ea"/>
              </a:rPr>
              <a:t>本年度</a:t>
            </a:r>
            <a:r>
              <a:rPr lang="zh-CN" altLang="en-US" b="1">
                <a:solidFill>
                  <a:srgbClr val="44546A"/>
                </a:solidFill>
                <a:latin typeface="+mj-ea"/>
                <a:ea typeface="+mj-ea"/>
                <a:cs typeface="+mj-ea"/>
                <a:sym typeface="+mn-ea"/>
              </a:rPr>
              <a:t>毕业生</a:t>
            </a:r>
            <a:r>
              <a:rPr lang="zh-CN" altLang="en-US">
                <a:solidFill>
                  <a:srgbClr val="44546A"/>
                </a:solidFill>
                <a:latin typeface="+mj-ea"/>
                <a:ea typeface="+mj-ea"/>
                <a:cs typeface="+mj-ea"/>
                <a:sym typeface="+mn-ea"/>
              </a:rPr>
              <a:t>与上年度</a:t>
            </a:r>
            <a:r>
              <a:rPr lang="zh-CN" altLang="en-US" b="1">
                <a:solidFill>
                  <a:srgbClr val="44546A"/>
                </a:solidFill>
                <a:latin typeface="+mj-ea"/>
                <a:ea typeface="+mj-ea"/>
                <a:cs typeface="+mj-ea"/>
                <a:sym typeface="+mn-ea"/>
              </a:rPr>
              <a:t>预计毕业生数</a:t>
            </a:r>
            <a:r>
              <a:rPr lang="zh-CN" altLang="en-US">
                <a:solidFill>
                  <a:srgbClr val="44546A"/>
                </a:solidFill>
                <a:latin typeface="+mj-ea"/>
                <a:ea typeface="+mj-ea"/>
                <a:cs typeface="+mj-ea"/>
                <a:sym typeface="+mn-ea"/>
              </a:rPr>
              <a:t>差距较大</a:t>
            </a:r>
            <a:endParaRPr lang="en-US" altLang="zh-CN">
              <a:solidFill>
                <a:srgbClr val="44546A"/>
              </a:solidFill>
              <a:latin typeface="+mj-ea"/>
              <a:ea typeface="+mj-ea"/>
              <a:cs typeface="+mj-ea"/>
              <a:sym typeface="+mn-ea"/>
            </a:endParaRPr>
          </a:p>
        </p:txBody>
      </p:sp>
      <p:pic>
        <p:nvPicPr>
          <p:cNvPr id="5" name="图片 4" descr="疑问"/>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68000" y="1435100"/>
            <a:ext cx="709295" cy="709295"/>
          </a:xfrm>
          <a:prstGeom prst="rect">
            <a:avLst/>
          </a:prstGeom>
        </p:spPr>
      </p:pic>
      <p:pic>
        <p:nvPicPr>
          <p:cNvPr id="2" name="图片 1" descr="upload_post_object_v2_2846151755"/>
          <p:cNvPicPr>
            <a:picLocks noChangeAspect="1"/>
          </p:cNvPicPr>
          <p:nvPr/>
        </p:nvPicPr>
        <p:blipFill>
          <a:blip r:embed="rId6"/>
          <a:srcRect t="3363" b="3736"/>
          <a:stretch>
            <a:fillRect/>
          </a:stretch>
        </p:blipFill>
        <p:spPr>
          <a:xfrm>
            <a:off x="811513" y="2653619"/>
            <a:ext cx="5241218" cy="2485716"/>
          </a:xfrm>
          <a:prstGeom prst="rect">
            <a:avLst/>
          </a:prstGeom>
          <a:ln>
            <a:solidFill>
              <a:srgbClr val="44546A"/>
            </a:solidFill>
          </a:ln>
        </p:spPr>
      </p:pic>
      <p:pic>
        <p:nvPicPr>
          <p:cNvPr id="3" name="图片 2" descr="upload_post_object_v2_1940261856"/>
          <p:cNvPicPr>
            <a:picLocks noChangeAspect="1"/>
          </p:cNvPicPr>
          <p:nvPr/>
        </p:nvPicPr>
        <p:blipFill>
          <a:blip r:embed="rId7"/>
          <a:srcRect l="1174" t="8454" r="1174" b="368"/>
          <a:stretch>
            <a:fillRect/>
          </a:stretch>
        </p:blipFill>
        <p:spPr>
          <a:xfrm>
            <a:off x="6252384" y="2653639"/>
            <a:ext cx="5001083" cy="2485720"/>
          </a:xfrm>
          <a:prstGeom prst="rect">
            <a:avLst/>
          </a:prstGeom>
          <a:ln>
            <a:solidFill>
              <a:srgbClr val="44546A"/>
            </a:solidFill>
          </a:ln>
        </p:spPr>
      </p:pic>
      <p:sp>
        <p:nvSpPr>
          <p:cNvPr id="7" name="矩形 6"/>
          <p:cNvSpPr/>
          <p:nvPr/>
        </p:nvSpPr>
        <p:spPr>
          <a:xfrm>
            <a:off x="554355" y="2927696"/>
            <a:ext cx="10996295" cy="1937645"/>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buClrTx/>
              <a:buSzTx/>
              <a:buFontTx/>
            </a:pPr>
            <a:r>
              <a:rPr lang="zh-CN" altLang="en-US" b="1">
                <a:solidFill>
                  <a:srgbClr val="FF0000"/>
                </a:solidFill>
                <a:latin typeface="微软雅黑" panose="020B0503020204020204" charset="-122"/>
                <a:ea typeface="微软雅黑" panose="020B0503020204020204" charset="-122"/>
                <a:cs typeface="+mj-ea"/>
                <a:sym typeface="+mn-ea"/>
              </a:rPr>
              <a:t>关联数据不匹配：</a:t>
            </a:r>
            <a:endParaRPr b="1">
              <a:solidFill>
                <a:srgbClr val="44546A"/>
              </a:solidFill>
              <a:latin typeface="+mj-ea"/>
              <a:ea typeface="+mj-ea"/>
              <a:cs typeface="+mj-ea"/>
              <a:sym typeface="+mn-ea"/>
            </a:endParaRPr>
          </a:p>
          <a:p>
            <a:pPr marL="285750" indent="-285750" algn="l" fontAlgn="auto">
              <a:lnSpc>
                <a:spcPct val="120000"/>
              </a:lnSpc>
              <a:buFont typeface="Arial" panose="020B0604020202020204" pitchFamily="34" charset="0"/>
              <a:buChar char="•"/>
            </a:pPr>
            <a:r>
              <a:rPr lang="en-US" altLang="zh-CN">
                <a:solidFill>
                  <a:srgbClr val="044AFA"/>
                </a:solidFill>
                <a:latin typeface="+mj-ea"/>
                <a:ea typeface="+mj-ea"/>
                <a:cs typeface="+mj-ea"/>
                <a:sym typeface="+mn-ea"/>
              </a:rPr>
              <a:t>*</a:t>
            </a:r>
            <a:r>
              <a:rPr lang="zh-CN" altLang="en-US">
                <a:solidFill>
                  <a:srgbClr val="044AFA"/>
                </a:solidFill>
                <a:latin typeface="+mj-ea"/>
                <a:ea typeface="+mj-ea"/>
                <a:cs typeface="+mj-ea"/>
                <a:sym typeface="+mn-ea"/>
              </a:rPr>
              <a:t>XX职业技术学院（高职）</a:t>
            </a:r>
            <a:r>
              <a:rPr lang="zh-CN" altLang="en-US">
                <a:solidFill>
                  <a:srgbClr val="044AFA"/>
                </a:solidFill>
                <a:latin typeface="+mj-ea"/>
                <a:ea typeface="+mj-ea"/>
                <a:cs typeface="+mj-ea"/>
                <a:sym typeface="+mn-ea"/>
              </a:rPr>
              <a:t>、</a:t>
            </a:r>
            <a:r>
              <a:rPr lang="en-US" altLang="zh-CN">
                <a:solidFill>
                  <a:srgbClr val="044AFA"/>
                </a:solidFill>
                <a:latin typeface="+mj-ea"/>
                <a:ea typeface="+mj-ea"/>
                <a:cs typeface="+mj-ea"/>
                <a:sym typeface="+mn-ea"/>
              </a:rPr>
              <a:t>*</a:t>
            </a:r>
            <a:r>
              <a:rPr lang="zh-CN" altLang="en-US">
                <a:solidFill>
                  <a:srgbClr val="044AFA"/>
                </a:solidFill>
                <a:latin typeface="+mj-ea"/>
                <a:ea typeface="+mj-ea"/>
                <a:cs typeface="+mj-ea"/>
                <a:sym typeface="+mn-ea"/>
              </a:rPr>
              <a:t>XX职业学院</a:t>
            </a:r>
            <a:r>
              <a:rPr lang="zh-CN" altLang="en-US">
                <a:solidFill>
                  <a:srgbClr val="044AFA"/>
                </a:solidFill>
                <a:latin typeface="+mj-ea"/>
                <a:ea typeface="+mj-ea"/>
                <a:cs typeface="+mj-ea"/>
                <a:sym typeface="+mn-ea"/>
              </a:rPr>
              <a:t>（高职）：</a:t>
            </a:r>
            <a:endParaRPr lang="zh-CN" altLang="en-US">
              <a:solidFill>
                <a:srgbClr val="044AFA"/>
              </a:solidFill>
              <a:latin typeface="+mj-ea"/>
              <a:ea typeface="+mj-ea"/>
              <a:cs typeface="+mj-ea"/>
              <a:sym typeface="+mn-ea"/>
            </a:endParaRPr>
          </a:p>
          <a:p>
            <a:pPr algn="l" fontAlgn="auto">
              <a:lnSpc>
                <a:spcPct val="120000"/>
              </a:lnSpc>
            </a:pPr>
            <a:r>
              <a:rPr lang="zh-CN" altLang="en-US" b="1">
                <a:solidFill>
                  <a:srgbClr val="44546A"/>
                </a:solidFill>
                <a:latin typeface="+mj-ea"/>
                <a:ea typeface="+mj-ea"/>
                <a:cs typeface="+mj-ea"/>
                <a:sym typeface="+mn-ea"/>
              </a:rPr>
              <a:t>最高年级学生人数</a:t>
            </a:r>
            <a:r>
              <a:rPr lang="zh-CN" altLang="en-US">
                <a:solidFill>
                  <a:srgbClr val="44546A"/>
                </a:solidFill>
                <a:latin typeface="+mj-ea"/>
                <a:ea typeface="+mj-ea"/>
                <a:cs typeface="+mj-ea"/>
                <a:sym typeface="+mn-ea"/>
              </a:rPr>
              <a:t>与</a:t>
            </a:r>
            <a:r>
              <a:rPr lang="zh-CN" altLang="en-US" b="1">
                <a:solidFill>
                  <a:srgbClr val="44546A"/>
                </a:solidFill>
                <a:latin typeface="+mj-ea"/>
                <a:ea typeface="+mj-ea"/>
                <a:cs typeface="+mj-ea"/>
                <a:sym typeface="+mn-ea"/>
              </a:rPr>
              <a:t>预计毕业生数</a:t>
            </a:r>
            <a:r>
              <a:rPr lang="zh-CN" altLang="en-US">
                <a:solidFill>
                  <a:srgbClr val="44546A"/>
                </a:solidFill>
                <a:latin typeface="+mj-ea"/>
                <a:ea typeface="+mj-ea"/>
                <a:cs typeface="+mj-ea"/>
                <a:sym typeface="+mn-ea"/>
              </a:rPr>
              <a:t>不一致</a:t>
            </a:r>
            <a:endParaRPr lang="zh-CN" altLang="en-US">
              <a:solidFill>
                <a:srgbClr val="44546A"/>
              </a:solidFill>
              <a:latin typeface="+mj-ea"/>
              <a:ea typeface="+mj-ea"/>
              <a:cs typeface="+mj-ea"/>
              <a:sym typeface="+mn-ea"/>
            </a:endParaRPr>
          </a:p>
          <a:p>
            <a:pPr algn="l" fontAlgn="auto">
              <a:lnSpc>
                <a:spcPct val="120000"/>
              </a:lnSpc>
            </a:pPr>
            <a:r>
              <a:rPr lang="zh-CN" altLang="en-US">
                <a:solidFill>
                  <a:srgbClr val="44546A"/>
                </a:solidFill>
                <a:latin typeface="+mj-ea"/>
                <a:ea typeface="+mj-ea"/>
                <a:cs typeface="+mj-ea"/>
                <a:sym typeface="+mn-ea"/>
              </a:rPr>
              <a:t>附设中职班的</a:t>
            </a:r>
            <a:r>
              <a:rPr>
                <a:solidFill>
                  <a:srgbClr val="44546A"/>
                </a:solidFill>
                <a:latin typeface="+mj-ea"/>
                <a:ea typeface="+mj-ea"/>
                <a:cs typeface="+mj-ea"/>
                <a:sym typeface="+mn-ea"/>
              </a:rPr>
              <a:t>建筑工程施工专业（2年制）二年级在校生6人，预计毕业生仅为2人</a:t>
            </a:r>
            <a:endParaRPr>
              <a:solidFill>
                <a:srgbClr val="44546A"/>
              </a:solidFill>
              <a:latin typeface="+mj-ea"/>
              <a:ea typeface="+mj-ea"/>
              <a:cs typeface="+mj-ea"/>
              <a:sym typeface="+mn-ea"/>
            </a:endParaRPr>
          </a:p>
          <a:p>
            <a:pPr algn="l" fontAlgn="auto">
              <a:lnSpc>
                <a:spcPct val="120000"/>
              </a:lnSpc>
              <a:spcBef>
                <a:spcPts val="0"/>
              </a:spcBef>
              <a:buClrTx/>
              <a:buSzTx/>
              <a:buFontTx/>
            </a:pPr>
            <a:r>
              <a:rPr lang="zh-CN" altLang="en-US">
                <a:solidFill>
                  <a:srgbClr val="44546A"/>
                </a:solidFill>
                <a:latin typeface="+mj-ea"/>
                <a:ea typeface="+mj-ea"/>
                <a:cs typeface="+mj-ea"/>
                <a:sym typeface="+mn-ea"/>
              </a:rPr>
              <a:t>高职主体校的工程造价专业（</a:t>
            </a:r>
            <a:r>
              <a:rPr lang="en-US" altLang="zh-CN">
                <a:solidFill>
                  <a:srgbClr val="44546A"/>
                </a:solidFill>
                <a:latin typeface="+mj-ea"/>
                <a:ea typeface="+mj-ea"/>
                <a:cs typeface="+mj-ea"/>
                <a:sym typeface="+mn-ea"/>
              </a:rPr>
              <a:t>2</a:t>
            </a:r>
            <a:r>
              <a:rPr lang="zh-CN" altLang="en-US">
                <a:solidFill>
                  <a:srgbClr val="44546A"/>
                </a:solidFill>
                <a:latin typeface="+mj-ea"/>
                <a:ea typeface="+mj-ea"/>
                <a:cs typeface="+mj-ea"/>
                <a:sym typeface="+mn-ea"/>
              </a:rPr>
              <a:t>年制）二年级在校生</a:t>
            </a:r>
            <a:r>
              <a:rPr lang="en-US" altLang="zh-CN">
                <a:solidFill>
                  <a:srgbClr val="44546A"/>
                </a:solidFill>
                <a:latin typeface="+mj-ea"/>
                <a:ea typeface="+mj-ea"/>
                <a:cs typeface="+mj-ea"/>
                <a:sym typeface="+mn-ea"/>
              </a:rPr>
              <a:t>9</a:t>
            </a:r>
            <a:r>
              <a:rPr lang="zh-CN" altLang="en-US">
                <a:solidFill>
                  <a:srgbClr val="44546A"/>
                </a:solidFill>
                <a:latin typeface="+mj-ea"/>
                <a:ea typeface="+mj-ea"/>
                <a:cs typeface="+mj-ea"/>
                <a:sym typeface="+mn-ea"/>
              </a:rPr>
              <a:t>人，预计毕业生</a:t>
            </a:r>
            <a:r>
              <a:rPr lang="en-US" altLang="zh-CN">
                <a:solidFill>
                  <a:srgbClr val="44546A"/>
                </a:solidFill>
                <a:latin typeface="+mj-ea"/>
                <a:ea typeface="+mj-ea"/>
                <a:cs typeface="+mj-ea"/>
                <a:sym typeface="+mn-ea"/>
              </a:rPr>
              <a:t>8</a:t>
            </a:r>
            <a:r>
              <a:rPr lang="zh-CN" altLang="en-US">
                <a:solidFill>
                  <a:srgbClr val="44546A"/>
                </a:solidFill>
                <a:latin typeface="+mj-ea"/>
                <a:ea typeface="+mj-ea"/>
                <a:cs typeface="+mj-ea"/>
                <a:sym typeface="+mn-ea"/>
              </a:rPr>
              <a:t>人</a:t>
            </a:r>
            <a:endParaRPr lang="en-US" altLang="zh-CN">
              <a:solidFill>
                <a:srgbClr val="44546A"/>
              </a:solidFill>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2"/>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9" name="图片 8"/>
          <p:cNvPicPr>
            <a:picLocks noChangeAspect="1"/>
          </p:cNvPicPr>
          <p:nvPr/>
        </p:nvPicPr>
        <p:blipFill>
          <a:blip r:embed="rId3"/>
          <a:stretch>
            <a:fillRect/>
          </a:stretch>
        </p:blipFill>
        <p:spPr>
          <a:xfrm>
            <a:off x="5005705" y="1230630"/>
            <a:ext cx="7008495" cy="5480050"/>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3221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中等职业教育、高等职业教育专科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endParaRPr lang="zh-CN" altLang="en-US" sz="2400" b="1" dirty="0">
              <a:solidFill>
                <a:schemeClr val="tx2"/>
              </a:solidFill>
              <a:latin typeface="+mj-ea"/>
              <a:ea typeface="+mj-ea"/>
              <a:cs typeface="+mj-ea"/>
              <a:sym typeface="+mn-ea"/>
            </a:endParaRPr>
          </a:p>
        </p:txBody>
      </p:sp>
      <p:sp>
        <p:nvSpPr>
          <p:cNvPr id="5" name="圆角矩形 4"/>
          <p:cNvSpPr/>
          <p:nvPr/>
        </p:nvSpPr>
        <p:spPr>
          <a:xfrm>
            <a:off x="373986" y="1652385"/>
            <a:ext cx="8989060" cy="1310871"/>
          </a:xfrm>
          <a:prstGeom prst="roundRect">
            <a:avLst>
              <a:gd name="adj" fmla="val 100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5"/>
              </a:rPr>
              <a:t>《普通高等学校学生管理规定》</a:t>
            </a:r>
            <a:r>
              <a:rPr lang="zh-CN" altLang="en-US">
                <a:solidFill>
                  <a:srgbClr val="44546A"/>
                </a:solidFill>
                <a:latin typeface="+mj-ea"/>
                <a:ea typeface="+mj-ea"/>
                <a:sym typeface="+mn-ea"/>
              </a:rPr>
              <a:t>第十条“新生可以申请保留入学资格。保留入学资格期间不具有学籍。保留入学资格的条件、期限等由学校规定”有关要求，保留入学资格学生（含大学生新征入伍）当年</a:t>
            </a:r>
            <a:r>
              <a:rPr lang="zh-CN" altLang="en-US" u="sng">
                <a:solidFill>
                  <a:srgbClr val="44546A"/>
                </a:solidFill>
                <a:latin typeface="+mj-ea"/>
                <a:ea typeface="+mj-ea"/>
                <a:sym typeface="+mn-ea"/>
              </a:rPr>
              <a:t>不填入招生数据</a:t>
            </a:r>
            <a:r>
              <a:rPr lang="zh-CN" altLang="en-US">
                <a:solidFill>
                  <a:srgbClr val="44546A"/>
                </a:solidFill>
                <a:latin typeface="+mj-ea"/>
                <a:ea typeface="+mj-ea"/>
                <a:sym typeface="+mn-ea"/>
              </a:rPr>
              <a:t>中，恢复入学资格后填报招生数。</a:t>
            </a:r>
            <a:endParaRPr lang="zh-CN" altLang="en-US">
              <a:solidFill>
                <a:srgbClr val="44546A"/>
              </a:solidFill>
              <a:latin typeface="+mj-ea"/>
              <a:ea typeface="+mj-ea"/>
              <a:sym typeface="+mn-ea"/>
            </a:endParaRPr>
          </a:p>
        </p:txBody>
      </p:sp>
      <p:sp>
        <p:nvSpPr>
          <p:cNvPr id="8" name="圆角矩形 7"/>
          <p:cNvSpPr/>
          <p:nvPr/>
        </p:nvSpPr>
        <p:spPr>
          <a:xfrm>
            <a:off x="373986" y="4958080"/>
            <a:ext cx="8360410" cy="41973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u="sng">
                <a:solidFill>
                  <a:srgbClr val="44546A"/>
                </a:solidFill>
                <a:latin typeface="+mj-ea"/>
                <a:ea typeface="+mj-ea"/>
                <a:sym typeface="+mn-ea"/>
              </a:rPr>
              <a:t>高等教育学生</a:t>
            </a:r>
            <a:r>
              <a:rPr lang="zh-CN" altLang="en-US" u="sng">
                <a:solidFill>
                  <a:srgbClr val="44546A"/>
                </a:solidFill>
                <a:latin typeface="+mj-ea"/>
                <a:ea typeface="+mj-ea"/>
                <a:sym typeface="+mn-ea"/>
              </a:rPr>
              <a:t>表包括港澳台侨学生</a:t>
            </a:r>
            <a:endParaRPr lang="zh-CN" altLang="en-US" u="sng">
              <a:solidFill>
                <a:srgbClr val="44546A"/>
              </a:solidFill>
              <a:latin typeface="+mj-ea"/>
              <a:ea typeface="+mj-ea"/>
              <a:sym typeface="+mn-ea"/>
            </a:endParaRPr>
          </a:p>
        </p:txBody>
      </p:sp>
      <p:pic>
        <p:nvPicPr>
          <p:cNvPr id="10" name="图片 9"/>
          <p:cNvPicPr>
            <a:picLocks noChangeAspect="1"/>
          </p:cNvPicPr>
          <p:nvPr/>
        </p:nvPicPr>
        <p:blipFill>
          <a:blip r:embed="rId6"/>
          <a:stretch>
            <a:fillRect/>
          </a:stretch>
        </p:blipFill>
        <p:spPr>
          <a:xfrm>
            <a:off x="373986" y="3130892"/>
            <a:ext cx="6145876" cy="3185791"/>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3" presetClass="entr" presetSubtype="16"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p:cTn id="9" dur="500" fill="hold"/>
                                        <p:tgtEl>
                                          <p:spTgt spid="10"/>
                                        </p:tgtEl>
                                        <p:attrNameLst>
                                          <p:attrName>ppt_w</p:attrName>
                                        </p:attrNameLst>
                                      </p:cBhvr>
                                      <p:tavLst>
                                        <p:tav tm="0">
                                          <p:val>
                                            <p:fltVal val="0"/>
                                          </p:val>
                                        </p:tav>
                                        <p:tav tm="100000">
                                          <p:val>
                                            <p:strVal val="#ppt_w"/>
                                          </p:val>
                                        </p:tav>
                                      </p:tavLst>
                                    </p:anim>
                                    <p:anim calcmode="lin" valueType="num">
                                      <p:cBhvr>
                                        <p:cTn id="10"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xit" presetSubtype="0" fill="hold" grpId="2"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8" grpId="0" bldLvl="0" animBg="1"/>
      <p:bldP spid="8" grpId="1" animBg="1"/>
      <p:bldP spid="5" grpId="2"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基本概况</a:t>
            </a:r>
            <a:endParaRPr lang="zh-CN" altLang="en-US" sz="3200" b="1" dirty="0">
              <a:solidFill>
                <a:schemeClr val="tx2"/>
              </a:solidFill>
              <a:latin typeface="+mj-lt"/>
              <a:ea typeface="+mj-ea"/>
            </a:endParaRPr>
          </a:p>
        </p:txBody>
      </p:sp>
      <p:sp>
        <p:nvSpPr>
          <p:cNvPr id="5" name="文本框 4"/>
          <p:cNvSpPr txBox="1"/>
          <p:nvPr/>
        </p:nvSpPr>
        <p:spPr>
          <a:xfrm>
            <a:off x="811520" y="1353020"/>
            <a:ext cx="9428245" cy="598407"/>
          </a:xfrm>
          <a:prstGeom prst="rect">
            <a:avLst/>
          </a:prstGeom>
          <a:noFill/>
        </p:spPr>
        <p:txBody>
          <a:bodyPr wrap="square">
            <a:noAutofit/>
          </a:bodyPr>
          <a:lstStyle>
            <a:defPPr>
              <a:defRPr lang="zh-CN"/>
            </a:defPPr>
            <a:lvl1pPr>
              <a:lnSpc>
                <a:spcPct val="130000"/>
              </a:lnSpc>
              <a:spcAft>
                <a:spcPts val="600"/>
              </a:spcAft>
              <a:defRPr sz="2000">
                <a:solidFill>
                  <a:schemeClr val="tx1">
                    <a:lumMod val="65000"/>
                    <a:lumOff val="35000"/>
                  </a:schemeClr>
                </a:solidFill>
                <a:latin typeface="+mn-ea"/>
              </a:defRPr>
            </a:lvl1pPr>
          </a:lstStyle>
          <a:p>
            <a:pPr algn="l">
              <a:lnSpc>
                <a:spcPct val="150000"/>
              </a:lnSpc>
              <a:spcAft>
                <a:spcPts val="900"/>
              </a:spcAft>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我部共有</a:t>
            </a:r>
            <a:r>
              <a:rPr lang="en-US" altLang="zh-CN" sz="2800" b="1" dirty="0">
                <a:solidFill>
                  <a:srgbClr val="044AFA"/>
                </a:solidFill>
                <a:latin typeface="微软雅黑" panose="020B0503020204020204" charset="-122"/>
                <a:ea typeface="微软雅黑" panose="020B0503020204020204" charset="-122"/>
                <a:cs typeface="微软雅黑" panose="020B0503020204020204" charset="-122"/>
              </a:rPr>
              <a:t>7</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项法定教育统计项目，分散在</a:t>
            </a:r>
            <a:r>
              <a:rPr lang="en-US" altLang="zh-CN" sz="2800" b="1" dirty="0">
                <a:solidFill>
                  <a:srgbClr val="044AFA"/>
                </a:solidFill>
                <a:latin typeface="微软雅黑" panose="020B0503020204020204" charset="-122"/>
                <a:ea typeface="微软雅黑" panose="020B0503020204020204" charset="-122"/>
                <a:cs typeface="微软雅黑" panose="020B0503020204020204" charset="-122"/>
              </a:rPr>
              <a:t>6</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个业务司局</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811520" y="2319333"/>
            <a:ext cx="7902634" cy="3992351"/>
          </a:xfrm>
          <a:prstGeom prst="rect">
            <a:avLst/>
          </a:prstGeom>
          <a:noFill/>
          <a:ln>
            <a:solidFill>
              <a:srgbClr val="44546A"/>
            </a:solidFill>
          </a:ln>
        </p:spPr>
        <p:txBody>
          <a:bodyPr wrap="square">
            <a:noAutofit/>
          </a:bodyPr>
          <a:lstStyle>
            <a:defPPr>
              <a:defRPr lang="zh-CN"/>
            </a:defPPr>
            <a:lvl1pPr>
              <a:lnSpc>
                <a:spcPct val="130000"/>
              </a:lnSpc>
              <a:spcAft>
                <a:spcPts val="600"/>
              </a:spcAft>
              <a:defRPr sz="2000">
                <a:solidFill>
                  <a:schemeClr val="tx1">
                    <a:lumMod val="65000"/>
                    <a:lumOff val="35000"/>
                  </a:schemeClr>
                </a:solidFill>
                <a:latin typeface="+mn-ea"/>
              </a:defRPr>
            </a:lvl1pPr>
          </a:lstStyle>
          <a:p>
            <a:pPr algn="ctr">
              <a:lnSpc>
                <a:spcPct val="150000"/>
              </a:lnSpc>
              <a:spcAft>
                <a:spcPts val="900"/>
              </a:spcAft>
            </a:pPr>
            <a:r>
              <a:rPr lang="zh-CN" altLang="en-US" b="1" dirty="0">
                <a:solidFill>
                  <a:srgbClr val="44546A"/>
                </a:solidFill>
                <a:latin typeface="微软雅黑" panose="020B0503020204020204" charset="-122"/>
                <a:ea typeface="微软雅黑" panose="020B0503020204020204" charset="-122"/>
                <a:cs typeface="微软雅黑" panose="020B0503020204020204" charset="-122"/>
              </a:rPr>
              <a:t>教育事业综合统计</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120000"/>
              </a:lnSpc>
              <a:spcAft>
                <a:spcPts val="900"/>
              </a:spcAft>
              <a:buChar char="•"/>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覆盖全国</a:t>
            </a:r>
            <a:r>
              <a:rPr lang="en-US" altLang="zh-CN" sz="2400" dirty="0">
                <a:solidFill>
                  <a:srgbClr val="044AFA"/>
                </a:solidFill>
                <a:latin typeface="微软雅黑" panose="020B0503020204020204" charset="-122"/>
                <a:ea typeface="微软雅黑" panose="020B0503020204020204" charset="-122"/>
                <a:cs typeface="微软雅黑" panose="020B0503020204020204" charset="-122"/>
              </a:rPr>
              <a:t>49.83</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万余各级各类学校（机构）</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marL="342900" indent="-342900" algn="l">
              <a:lnSpc>
                <a:spcPct val="100000"/>
              </a:lnSpc>
              <a:spcAft>
                <a:spcPts val="900"/>
              </a:spcAft>
              <a:buChar char="•"/>
            </a:pP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2.9</a:t>
            </a:r>
            <a:r>
              <a:rPr lang="en-US" altLang="zh-CN" sz="2400" dirty="0">
                <a:solidFill>
                  <a:srgbClr val="044AFA"/>
                </a:solidFill>
                <a:latin typeface="微软雅黑" panose="020B0503020204020204" charset="-122"/>
                <a:ea typeface="微软雅黑" panose="020B0503020204020204" charset="-122"/>
                <a:cs typeface="微软雅黑" panose="020B0503020204020204" charset="-122"/>
              </a:rPr>
              <a:t>1</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亿</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学生和</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18</a:t>
            </a:r>
            <a:r>
              <a:rPr lang="en-US" altLang="zh-CN" sz="2400" dirty="0">
                <a:solidFill>
                  <a:srgbClr val="044AFA"/>
                </a:solidFill>
                <a:latin typeface="微软雅黑" panose="020B0503020204020204" charset="-122"/>
                <a:ea typeface="微软雅黑" panose="020B0503020204020204" charset="-122"/>
                <a:cs typeface="微软雅黑" panose="020B0503020204020204" charset="-122"/>
              </a:rPr>
              <a:t>91.78</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万</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专任教师</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marL="342900" indent="-342900" algn="l">
              <a:lnSpc>
                <a:spcPct val="100000"/>
              </a:lnSpc>
              <a:spcAft>
                <a:spcPts val="900"/>
              </a:spcAft>
              <a:buChar char="•"/>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每年统计调查指标</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1.6万</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项、数据量达</a:t>
            </a:r>
            <a:r>
              <a:rPr lang="zh-CN" altLang="en-US" sz="2400" dirty="0">
                <a:solidFill>
                  <a:srgbClr val="044AFA"/>
                </a:solidFill>
                <a:latin typeface="微软雅黑" panose="020B0503020204020204" charset="-122"/>
                <a:ea typeface="微软雅黑" panose="020B0503020204020204" charset="-122"/>
                <a:cs typeface="微软雅黑" panose="020B0503020204020204" charset="-122"/>
              </a:rPr>
              <a:t>55亿</a:t>
            </a: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条</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indent="0" algn="l">
              <a:lnSpc>
                <a:spcPct val="150000"/>
              </a:lnSpc>
              <a:spcAft>
                <a:spcPts val="900"/>
              </a:spcAft>
              <a:buNone/>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形成了一支涵盖学校、县、地市、省和国家不同层级的教育统计队伍，专兼职统计人员近百万人,是我国覆盖面最广、战线最长、类型最多的部门统计，也是全世界最为庞大的教育统计系统。</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lnSpc>
                <a:spcPct val="150000"/>
              </a:lnSpc>
              <a:spcAft>
                <a:spcPts val="90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b="1" dirty="0">
                <a:solidFill>
                  <a:srgbClr val="FF0000"/>
                </a:solidFill>
                <a:latin typeface="微软雅黑" panose="020B0503020204020204" charset="-122"/>
                <a:ea typeface="微软雅黑" panose="020B0503020204020204" charset="-122"/>
                <a:cs typeface="微软雅黑" panose="020B0503020204020204" charset="-122"/>
                <a:sym typeface="+mn-ea"/>
              </a:rPr>
              <a:t>体量超</a:t>
            </a:r>
            <a:r>
              <a:rPr lang="en-US" altLang="zh-CN" b="1" dirty="0">
                <a:solidFill>
                  <a:srgbClr val="FF0000"/>
                </a:solidFill>
                <a:latin typeface="微软雅黑" panose="020B0503020204020204" charset="-122"/>
                <a:ea typeface="微软雅黑" panose="020B0503020204020204" charset="-122"/>
                <a:cs typeface="微软雅黑" panose="020B0503020204020204" charset="-122"/>
                <a:sym typeface="+mn-ea"/>
              </a:rPr>
              <a:t>90%</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8790887" y="2319333"/>
            <a:ext cx="2195418" cy="3992351"/>
          </a:xfrm>
          <a:prstGeom prst="rect">
            <a:avLst/>
          </a:prstGeom>
          <a:noFill/>
          <a:ln>
            <a:solidFill>
              <a:srgbClr val="44546A"/>
            </a:solidFill>
          </a:ln>
        </p:spPr>
        <p:txBody>
          <a:bodyPr wrap="square" anchor="ctr">
            <a:noAutofit/>
          </a:bodyPr>
          <a:lstStyle>
            <a:defPPr>
              <a:defRPr lang="zh-CN"/>
            </a:defPPr>
            <a:lvl1pPr>
              <a:lnSpc>
                <a:spcPct val="130000"/>
              </a:lnSpc>
              <a:spcAft>
                <a:spcPts val="600"/>
              </a:spcAft>
              <a:defRPr sz="2000">
                <a:solidFill>
                  <a:schemeClr val="tx1">
                    <a:lumMod val="65000"/>
                    <a:lumOff val="35000"/>
                  </a:schemeClr>
                </a:solidFill>
                <a:latin typeface="+mn-ea"/>
              </a:defRPr>
            </a:lvl1pPr>
          </a:lstStyle>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教育经费</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校办产业</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高校科技</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高校人文社科</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高校实验室</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900"/>
              </a:spcAft>
            </a:pPr>
            <a:r>
              <a:rPr lang="zh-CN" altLang="en-US" sz="1800" dirty="0">
                <a:solidFill>
                  <a:srgbClr val="44546A"/>
                </a:solidFill>
                <a:latin typeface="微软雅黑" panose="020B0503020204020204" charset="-122"/>
                <a:ea typeface="微软雅黑" panose="020B0503020204020204" charset="-122"/>
                <a:cs typeface="微软雅黑" panose="020B0503020204020204" charset="-122"/>
              </a:rPr>
              <a:t>语言文字</a:t>
            </a:r>
            <a:endParaRPr lang="zh-CN" altLang="en-US" sz="1800" dirty="0">
              <a:solidFill>
                <a:srgbClr val="44546A"/>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3325</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3326 </a:t>
            </a:r>
            <a:r>
              <a:rPr lang="zh-CN" altLang="en-US" sz="2400" b="1" dirty="0">
                <a:solidFill>
                  <a:schemeClr val="tx2"/>
                </a:solidFill>
                <a:latin typeface="+mj-ea"/>
                <a:ea typeface="+mj-ea"/>
                <a:cs typeface="+mj-ea"/>
                <a:sym typeface="+mn-ea"/>
              </a:rPr>
              <a:t>高等职业教育本科、普通本科</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t="22828"/>
          <a:stretch>
            <a:fillRect/>
          </a:stretch>
        </p:blipFill>
        <p:spPr>
          <a:xfrm>
            <a:off x="362585" y="1217295"/>
            <a:ext cx="6539230" cy="5207000"/>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t="22898"/>
          <a:stretch>
            <a:fillRect/>
          </a:stretch>
        </p:blipFill>
        <p:spPr>
          <a:xfrm>
            <a:off x="610235" y="1428115"/>
            <a:ext cx="6771640" cy="5213985"/>
          </a:xfrm>
          <a:prstGeom prst="rect">
            <a:avLst/>
          </a:prstGeom>
          <a:ln>
            <a:solidFill>
              <a:srgbClr val="44546A"/>
            </a:solidFill>
          </a:ln>
          <a:effectLst>
            <a:outerShdw blurRad="50800" dist="38100" dir="2700000" algn="tl" rotWithShape="0">
              <a:prstClr val="black">
                <a:alpha val="40000"/>
              </a:prstClr>
            </a:outerShdw>
          </a:effectLst>
        </p:spPr>
      </p:pic>
      <p:sp>
        <p:nvSpPr>
          <p:cNvPr id="12" name="线形标注 2(带边框和强调线) 11"/>
          <p:cNvSpPr/>
          <p:nvPr/>
        </p:nvSpPr>
        <p:spPr>
          <a:xfrm>
            <a:off x="5382260" y="2211070"/>
            <a:ext cx="6453505" cy="828675"/>
          </a:xfrm>
          <a:prstGeom prst="accentBorderCallout2">
            <a:avLst>
              <a:gd name="adj1" fmla="val 18750"/>
              <a:gd name="adj2" fmla="val -8333"/>
              <a:gd name="adj3" fmla="val -14991"/>
              <a:gd name="adj4" fmla="val -14970"/>
              <a:gd name="adj5" fmla="val -60000"/>
              <a:gd name="adj6" fmla="val 516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授予学位数：</a:t>
            </a:r>
            <a:r>
              <a:rPr lang="zh-CN" altLang="en-US">
                <a:solidFill>
                  <a:srgbClr val="44546A"/>
                </a:solidFill>
                <a:latin typeface="+mj-ea"/>
                <a:ea typeface="+mj-ea"/>
                <a:sym typeface="+mn-ea"/>
              </a:rPr>
              <a:t>上学年度实际授予学位的人数（含</a:t>
            </a:r>
            <a:r>
              <a:rPr lang="zh-CN" altLang="en-US" u="sng">
                <a:solidFill>
                  <a:srgbClr val="44546A"/>
                </a:solidFill>
                <a:latin typeface="+mj-ea"/>
                <a:ea typeface="+mj-ea"/>
                <a:sym typeface="+mn-ea"/>
              </a:rPr>
              <a:t>补授学位、学分制提前毕业可授学位</a:t>
            </a:r>
            <a:r>
              <a:rPr lang="zh-CN" altLang="en-US">
                <a:solidFill>
                  <a:srgbClr val="44546A"/>
                </a:solidFill>
                <a:latin typeface="+mj-ea"/>
                <a:ea typeface="+mj-ea"/>
                <a:sym typeface="+mn-ea"/>
              </a:rPr>
              <a:t>的学生）,由学位授予单位填报。</a:t>
            </a:r>
            <a:endParaRPr lang="zh-CN" altLang="en-US">
              <a:solidFill>
                <a:srgbClr val="44546A"/>
              </a:solidFill>
              <a:latin typeface="+mj-ea"/>
              <a:ea typeface="+mj-ea"/>
              <a:sym typeface="+mn-ea"/>
            </a:endParaRPr>
          </a:p>
        </p:txBody>
      </p:sp>
      <p:sp>
        <p:nvSpPr>
          <p:cNvPr id="6" name="圆角矩形 5"/>
          <p:cNvSpPr/>
          <p:nvPr/>
        </p:nvSpPr>
        <p:spPr>
          <a:xfrm>
            <a:off x="5287010" y="4918075"/>
            <a:ext cx="6453505" cy="98869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按</a:t>
            </a:r>
            <a:r>
              <a:rPr lang="zh-CN" altLang="en-US">
                <a:solidFill>
                  <a:srgbClr val="2A5CE3"/>
                </a:solidFill>
                <a:latin typeface="华文新魏" panose="02010800040101010101" charset="-122"/>
                <a:ea typeface="华文新魏" panose="02010800040101010101" charset="-122"/>
                <a:sym typeface="+mn-ea"/>
              </a:rPr>
              <a:t>《高等职业教育本科专业目录（统计用）》《普通高等学校本科专业目录（统计用）》</a:t>
            </a:r>
            <a:r>
              <a:rPr lang="zh-CN" altLang="en-US">
                <a:solidFill>
                  <a:srgbClr val="44546A"/>
                </a:solidFill>
                <a:latin typeface="+mj-ea"/>
                <a:ea typeface="+mj-ea"/>
                <a:sym typeface="+mn-ea"/>
              </a:rPr>
              <a:t>填报</a:t>
            </a:r>
            <a:endParaRPr lang="zh-CN" altLang="en-US">
              <a:solidFill>
                <a:srgbClr val="44546A"/>
              </a:solidFill>
              <a:latin typeface="+mj-ea"/>
              <a:ea typeface="+mj-ea"/>
              <a:sym typeface="+mn-ea"/>
            </a:endParaRPr>
          </a:p>
        </p:txBody>
      </p:sp>
      <p:sp>
        <p:nvSpPr>
          <p:cNvPr id="7" name="线形标注 2(带边框和强调线) 6"/>
          <p:cNvSpPr/>
          <p:nvPr/>
        </p:nvSpPr>
        <p:spPr>
          <a:xfrm>
            <a:off x="5382260" y="3295650"/>
            <a:ext cx="6453505" cy="1318895"/>
          </a:xfrm>
          <a:prstGeom prst="accentBorderCallout2">
            <a:avLst>
              <a:gd name="adj1" fmla="val 18750"/>
              <a:gd name="adj2" fmla="val -8333"/>
              <a:gd name="adj3" fmla="val -11555"/>
              <a:gd name="adj4" fmla="val -14299"/>
              <a:gd name="adj5" fmla="val -74530"/>
              <a:gd name="adj6" fmla="val 240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chemeClr val="accent1"/>
                </a:solidFill>
                <a:latin typeface="+mj-ea"/>
                <a:ea typeface="+mj-ea"/>
                <a:sym typeface="+mn-ea"/>
              </a:rPr>
              <a:t>师范生：</a:t>
            </a:r>
            <a:r>
              <a:rPr lang="zh-CN" altLang="en-US" u="sng">
                <a:solidFill>
                  <a:srgbClr val="44546A"/>
                </a:solidFill>
                <a:latin typeface="+mj-ea"/>
                <a:ea typeface="+mj-ea"/>
                <a:sym typeface="+mn-ea"/>
              </a:rPr>
              <a:t>按照师范类专业培养方案</a:t>
            </a:r>
            <a:r>
              <a:rPr lang="zh-CN" altLang="en-US">
                <a:solidFill>
                  <a:srgbClr val="44546A"/>
                </a:solidFill>
                <a:latin typeface="+mj-ea"/>
                <a:ea typeface="+mj-ea"/>
                <a:sym typeface="+mn-ea"/>
              </a:rPr>
              <a:t>，在毕业前修完</a:t>
            </a:r>
            <a:r>
              <a:rPr lang="zh-CN" altLang="en-US" u="sng">
                <a:solidFill>
                  <a:srgbClr val="44546A"/>
                </a:solidFill>
                <a:latin typeface="+mj-ea"/>
                <a:ea typeface="+mj-ea"/>
                <a:sym typeface="+mn-ea"/>
              </a:rPr>
              <a:t>教师教育课程标准规定有关课程</a:t>
            </a:r>
            <a:r>
              <a:rPr lang="zh-CN" altLang="en-US">
                <a:solidFill>
                  <a:srgbClr val="44546A"/>
                </a:solidFill>
                <a:latin typeface="+mj-ea"/>
                <a:ea typeface="+mj-ea"/>
                <a:sym typeface="+mn-ea"/>
              </a:rPr>
              <a:t>，且完成累计不少于</a:t>
            </a:r>
            <a:r>
              <a:rPr lang="zh-CN" altLang="en-US" u="sng">
                <a:solidFill>
                  <a:srgbClr val="44546A"/>
                </a:solidFill>
                <a:latin typeface="+mj-ea"/>
                <a:ea typeface="+mj-ea"/>
                <a:sym typeface="+mn-ea"/>
              </a:rPr>
              <a:t>18周教育实践</a:t>
            </a:r>
            <a:r>
              <a:rPr lang="zh-CN" altLang="en-US">
                <a:solidFill>
                  <a:srgbClr val="44546A"/>
                </a:solidFill>
                <a:latin typeface="+mj-ea"/>
                <a:ea typeface="+mj-ea"/>
                <a:sym typeface="+mn-ea"/>
              </a:rPr>
              <a:t>的学生，包括在师范专业以及在兼招专业中按照上述标准进行培养的学生。</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xit" presetSubtype="0" fill="hold" grpId="2"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6" grpId="0" bldLvl="0" animBg="1"/>
      <p:bldP spid="6" grpId="1" animBg="1"/>
      <p:bldP spid="7" grpId="0" bldLvl="0" animBg="1"/>
      <p:bldP spid="7" grpId="1" animBg="1"/>
      <p:bldP spid="12" grpId="2" bldLvl="0" animBg="1"/>
      <p:bldP spid="7" grpId="2"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3327</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3328 </a:t>
            </a:r>
            <a:r>
              <a:rPr lang="zh-CN" altLang="en-US" sz="2400" b="1" dirty="0">
                <a:solidFill>
                  <a:schemeClr val="tx2"/>
                </a:solidFill>
                <a:latin typeface="+mj-ea"/>
                <a:ea typeface="+mj-ea"/>
                <a:cs typeface="+mj-ea"/>
                <a:sym typeface="+mn-ea"/>
              </a:rPr>
              <a:t>成人专科、本科</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811530" y="1317625"/>
            <a:ext cx="5026025" cy="5181600"/>
          </a:xfrm>
          <a:prstGeom prst="rect">
            <a:avLst/>
          </a:prstGeom>
          <a:ln>
            <a:solidFill>
              <a:srgbClr val="44546A"/>
            </a:solidFill>
          </a:ln>
          <a:effectLst>
            <a:outerShdw blurRad="50800" dist="38100" dir="2700000" algn="tl" rotWithShape="0">
              <a:prstClr val="black">
                <a:alpha val="40000"/>
              </a:prstClr>
            </a:outerShdw>
          </a:effectLst>
        </p:spPr>
      </p:pic>
      <p:pic>
        <p:nvPicPr>
          <p:cNvPr id="8" name="图片 7"/>
          <p:cNvPicPr>
            <a:picLocks noChangeAspect="1"/>
          </p:cNvPicPr>
          <p:nvPr/>
        </p:nvPicPr>
        <p:blipFill>
          <a:blip r:embed="rId5"/>
          <a:stretch>
            <a:fillRect/>
          </a:stretch>
        </p:blipFill>
        <p:spPr>
          <a:xfrm>
            <a:off x="5837555" y="1317625"/>
            <a:ext cx="5008245" cy="5201285"/>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3329</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3330 </a:t>
            </a:r>
            <a:r>
              <a:rPr lang="zh-CN" altLang="en-US" sz="2400" b="1" dirty="0">
                <a:solidFill>
                  <a:schemeClr val="tx2"/>
                </a:solidFill>
                <a:latin typeface="+mj-ea"/>
                <a:ea typeface="+mj-ea"/>
                <a:cs typeface="+mj-ea"/>
                <a:sym typeface="+mn-ea"/>
              </a:rPr>
              <a:t>网络（开放）教育专科、本科</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377825" y="1236345"/>
            <a:ext cx="7684770" cy="5071110"/>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tretch>
            <a:fillRect/>
          </a:stretch>
        </p:blipFill>
        <p:spPr>
          <a:xfrm>
            <a:off x="4243070" y="1236345"/>
            <a:ext cx="7494270" cy="5082540"/>
          </a:xfrm>
          <a:prstGeom prst="rect">
            <a:avLst/>
          </a:prstGeom>
          <a:ln>
            <a:solidFill>
              <a:srgbClr val="44546A"/>
            </a:solidFill>
          </a:ln>
          <a:effectLst>
            <a:outerShdw blurRad="50800" dist="38100" dir="2700000" algn="tl" rotWithShape="0">
              <a:prstClr val="black">
                <a:alpha val="40000"/>
              </a:prstClr>
            </a:outerShdw>
          </a:effectLst>
        </p:spPr>
      </p:pic>
      <p:sp>
        <p:nvSpPr>
          <p:cNvPr id="6" name="圆角矩形 5"/>
          <p:cNvSpPr/>
          <p:nvPr/>
        </p:nvSpPr>
        <p:spPr>
          <a:xfrm>
            <a:off x="1640205" y="4253230"/>
            <a:ext cx="9266555" cy="115443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网络</a:t>
            </a:r>
            <a:r>
              <a:rPr lang="zh-CN" altLang="en-US">
                <a:solidFill>
                  <a:srgbClr val="44546A"/>
                </a:solidFill>
                <a:latin typeface="+mj-ea"/>
                <a:ea typeface="+mj-ea"/>
                <a:sym typeface="+mn-ea"/>
              </a:rPr>
              <a:t>本、专科生由教育部批准开展网络高等学历教育招生的试点高校填报；</a:t>
            </a:r>
            <a:endParaRPr lang="zh-CN" altLang="en-US">
              <a:solidFill>
                <a:srgbClr val="44546A"/>
              </a:solidFill>
              <a:latin typeface="+mj-ea"/>
              <a:ea typeface="+mj-ea"/>
              <a:sym typeface="+mn-ea"/>
            </a:endParaRPr>
          </a:p>
          <a:p>
            <a:pPr indent="0" algn="l" fontAlgn="auto">
              <a:spcBef>
                <a:spcPts val="600"/>
              </a:spcBef>
            </a:pPr>
            <a:r>
              <a:rPr lang="zh-CN" altLang="en-US">
                <a:solidFill>
                  <a:srgbClr val="44546A"/>
                </a:solidFill>
                <a:latin typeface="+mj-ea"/>
                <a:ea typeface="+mj-ea"/>
                <a:sym typeface="+mn-ea"/>
              </a:rPr>
              <a:t>开放教育由国家开放大学、北京开放大学、上海开放大学、江苏开放大学、广东开放大学、云南开放大学填报；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custDataLst>
              <p:tags r:id="rId3"/>
            </p:custDataLst>
          </p:nvPr>
        </p:nvPicPr>
        <p:blipFill>
          <a:blip r:embed="rId4"/>
          <a:srcRect t="21796"/>
          <a:stretch>
            <a:fillRect/>
          </a:stretch>
        </p:blipFill>
        <p:spPr>
          <a:xfrm>
            <a:off x="351155" y="1227455"/>
            <a:ext cx="5847715" cy="529145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t="21369"/>
          <a:stretch>
            <a:fillRect/>
          </a:stretch>
        </p:blipFill>
        <p:spPr>
          <a:xfrm>
            <a:off x="6198870" y="1227455"/>
            <a:ext cx="5692140" cy="5291455"/>
          </a:xfrm>
          <a:prstGeom prst="rect">
            <a:avLst/>
          </a:prstGeom>
          <a:ln>
            <a:solidFill>
              <a:srgbClr val="44546A"/>
            </a:solidFill>
          </a:ln>
          <a:effectLst>
            <a:outerShdw blurRad="50800" dist="38100" dir="2700000" algn="tl" rotWithShape="0">
              <a:prstClr val="black">
                <a:alpha val="40000"/>
              </a:prstClr>
            </a:outerShdw>
          </a:effectLst>
        </p:spPr>
      </p:pic>
      <p:sp>
        <p:nvSpPr>
          <p:cNvPr id="36" name="文本框 6"/>
          <p:cNvSpPr txBox="1"/>
          <p:nvPr>
            <p:custDataLst>
              <p:tags r:id="rId6"/>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3332 </a:t>
            </a:r>
            <a:r>
              <a:rPr lang="zh-CN" altLang="en-US" sz="2400" b="1" dirty="0">
                <a:solidFill>
                  <a:schemeClr val="tx2"/>
                </a:solidFill>
                <a:latin typeface="+mj-ea"/>
                <a:ea typeface="+mj-ea"/>
                <a:cs typeface="+mj-ea"/>
                <a:sym typeface="+mn-ea"/>
              </a:rPr>
              <a:t>硕士、博士研究生</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sp>
        <p:nvSpPr>
          <p:cNvPr id="12" name="线形标注 2(带边框和强调线) 11"/>
          <p:cNvSpPr/>
          <p:nvPr/>
        </p:nvSpPr>
        <p:spPr>
          <a:xfrm>
            <a:off x="4349115" y="1605915"/>
            <a:ext cx="7214235" cy="1544955"/>
          </a:xfrm>
          <a:prstGeom prst="accentBorderCallout2">
            <a:avLst>
              <a:gd name="adj1" fmla="val 18750"/>
              <a:gd name="adj2" fmla="val -8333"/>
              <a:gd name="adj3" fmla="val 18760"/>
              <a:gd name="adj4" fmla="val -14463"/>
              <a:gd name="adj5" fmla="val 63090"/>
              <a:gd name="adj6" fmla="val -3409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全日制研究生：</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7"/>
              </a:rPr>
              <a:t>《教育部办公厅关于统筹全日制和非全日制研究生管理工作的通知》</a:t>
            </a:r>
            <a:r>
              <a:rPr lang="zh-CN" altLang="en-US">
                <a:solidFill>
                  <a:srgbClr val="44546A"/>
                </a:solidFill>
                <a:latin typeface="+mj-ea"/>
                <a:ea typeface="+mj-ea"/>
                <a:sym typeface="+mn-ea"/>
              </a:rPr>
              <a:t>，符合国家研究生招生规定，通过研究生入学考试或者国家承认的其他入学方式，被具有实施研究生教育资格的高等学校或其他高等教育机构录取，在基本修业年限或者学校规定年限内，全脱产在校学习的研究生</a:t>
            </a:r>
            <a:endParaRPr lang="zh-CN" altLang="en-US">
              <a:solidFill>
                <a:srgbClr val="44546A"/>
              </a:solidFill>
              <a:latin typeface="+mj-ea"/>
              <a:ea typeface="+mj-ea"/>
              <a:sym typeface="+mn-ea"/>
            </a:endParaRPr>
          </a:p>
        </p:txBody>
      </p:sp>
      <p:sp>
        <p:nvSpPr>
          <p:cNvPr id="8" name="线形标注 2(带边框和强调线) 7"/>
          <p:cNvSpPr/>
          <p:nvPr/>
        </p:nvSpPr>
        <p:spPr>
          <a:xfrm>
            <a:off x="4349124" y="1605870"/>
            <a:ext cx="7215505" cy="2052320"/>
          </a:xfrm>
          <a:prstGeom prst="accentBorderCallout2">
            <a:avLst>
              <a:gd name="adj1" fmla="val 18750"/>
              <a:gd name="adj2" fmla="val -8333"/>
              <a:gd name="adj3" fmla="val 18760"/>
              <a:gd name="adj4" fmla="val -14463"/>
              <a:gd name="adj5" fmla="val 111788"/>
              <a:gd name="adj6" fmla="val -3625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非全日制研究生：</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7"/>
              </a:rPr>
              <a:t>《教育部办公厅关于统筹全日制和非全日制研究生管理工作的通知》</a:t>
            </a:r>
            <a:r>
              <a:rPr lang="zh-CN" altLang="en-US">
                <a:solidFill>
                  <a:srgbClr val="44546A"/>
                </a:solidFill>
                <a:latin typeface="+mj-ea"/>
                <a:ea typeface="+mj-ea"/>
                <a:sym typeface="+mn-ea"/>
              </a:rPr>
              <a:t>，符合国家研究生招生规定，通过研究生入学考试或者国家承认的其他入学方式，被具有实施研究生教育资格的高等学校或其他高等教育机构录取，在基本修业年限或者学校规定的修业年限（一般应适当延长基本修业年限）内，在从事其他职业或者社会实践的同时，采取多种方式和灵活时间安排进行非脱产学习的研究生</a:t>
            </a:r>
            <a:endParaRPr lang="zh-CN" altLang="en-US">
              <a:solidFill>
                <a:srgbClr val="44546A"/>
              </a:solidFill>
              <a:latin typeface="+mj-ea"/>
              <a:ea typeface="+mj-ea"/>
              <a:sym typeface="+mn-ea"/>
            </a:endParaRPr>
          </a:p>
        </p:txBody>
      </p:sp>
      <p:sp>
        <p:nvSpPr>
          <p:cNvPr id="10" name="线形标注 2(带边框和强调线) 9"/>
          <p:cNvSpPr/>
          <p:nvPr/>
        </p:nvSpPr>
        <p:spPr>
          <a:xfrm>
            <a:off x="4347845" y="2742565"/>
            <a:ext cx="7215505" cy="762000"/>
          </a:xfrm>
          <a:prstGeom prst="accentBorderCallout2">
            <a:avLst>
              <a:gd name="adj1" fmla="val 18750"/>
              <a:gd name="adj2" fmla="val -8333"/>
              <a:gd name="adj3" fmla="val 18760"/>
              <a:gd name="adj4" fmla="val -14463"/>
              <a:gd name="adj5" fmla="val 191750"/>
              <a:gd name="adj6" fmla="val -3330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学术学位：</a:t>
            </a:r>
            <a:r>
              <a:rPr lang="zh-CN" altLang="en-US">
                <a:solidFill>
                  <a:srgbClr val="44546A"/>
                </a:solidFill>
                <a:latin typeface="+mj-ea"/>
                <a:ea typeface="+mj-ea"/>
                <a:sym typeface="+mn-ea"/>
              </a:rPr>
              <a:t>以培养具有扎实理论基础，并适应特定行业或职业实际工作需要的应用型高层次专门人才</a:t>
            </a:r>
            <a:endParaRPr lang="zh-CN" altLang="en-US">
              <a:solidFill>
                <a:srgbClr val="44546A"/>
              </a:solidFill>
              <a:latin typeface="+mj-ea"/>
              <a:ea typeface="+mj-ea"/>
              <a:sym typeface="+mn-ea"/>
            </a:endParaRPr>
          </a:p>
        </p:txBody>
      </p:sp>
      <p:pic>
        <p:nvPicPr>
          <p:cNvPr id="2" name="图片 1"/>
          <p:cNvPicPr>
            <a:picLocks noChangeAspect="1"/>
          </p:cNvPicPr>
          <p:nvPr/>
        </p:nvPicPr>
        <p:blipFill>
          <a:blip r:embed="rId8"/>
          <a:stretch>
            <a:fillRect/>
          </a:stretch>
        </p:blipFill>
        <p:spPr>
          <a:xfrm>
            <a:off x="4927600" y="3261995"/>
            <a:ext cx="6635750" cy="3102610"/>
          </a:xfrm>
          <a:prstGeom prst="rect">
            <a:avLst/>
          </a:prstGeom>
          <a:ln>
            <a:solidFill>
              <a:srgbClr val="44546A"/>
            </a:solidFill>
          </a:ln>
        </p:spPr>
      </p:pic>
      <p:sp>
        <p:nvSpPr>
          <p:cNvPr id="9" name="线形标注 2(带边框和强调线) 8"/>
          <p:cNvSpPr/>
          <p:nvPr/>
        </p:nvSpPr>
        <p:spPr>
          <a:xfrm>
            <a:off x="4347845" y="3261995"/>
            <a:ext cx="7215505" cy="762000"/>
          </a:xfrm>
          <a:prstGeom prst="accentBorderCallout2">
            <a:avLst>
              <a:gd name="adj1" fmla="val 18750"/>
              <a:gd name="adj2" fmla="val -8333"/>
              <a:gd name="adj3" fmla="val 18760"/>
              <a:gd name="adj4" fmla="val -14463"/>
              <a:gd name="adj5" fmla="val 199500"/>
              <a:gd name="adj6" fmla="val -3396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专业学位：</a:t>
            </a:r>
            <a:r>
              <a:rPr lang="zh-CN" altLang="en-US">
                <a:solidFill>
                  <a:srgbClr val="44546A"/>
                </a:solidFill>
                <a:latin typeface="+mj-ea"/>
                <a:ea typeface="+mj-ea"/>
                <a:sym typeface="+mn-ea"/>
              </a:rPr>
              <a:t>以学术研究为导向，偏重理论和研究，主要培养大学教师和科研人员</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2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xit" presetSubtype="0" fill="hold" grpId="2" nodeType="with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xit" presetSubtype="0" fill="hold" grpId="2"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8" grpId="0" bldLvl="0" animBg="1"/>
      <p:bldP spid="8" grpId="1" animBg="1"/>
      <p:bldP spid="9" grpId="0" bldLvl="0" animBg="1"/>
      <p:bldP spid="9" grpId="1" animBg="1"/>
      <p:bldP spid="10" grpId="0" bldLvl="0" animBg="1"/>
      <p:bldP spid="10" grpId="1" animBg="1"/>
      <p:bldP spid="12" grpId="2" bldLvl="0" animBg="1"/>
      <p:bldP spid="8" grpId="2" bldLvl="0" animBg="1"/>
      <p:bldP spid="10" grpId="2"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3332 </a:t>
            </a:r>
            <a:r>
              <a:rPr lang="zh-CN" altLang="en-US" sz="2400" b="1" dirty="0">
                <a:solidFill>
                  <a:schemeClr val="tx2"/>
                </a:solidFill>
                <a:latin typeface="+mj-ea"/>
                <a:ea typeface="+mj-ea"/>
                <a:cs typeface="+mj-ea"/>
                <a:sym typeface="+mn-ea"/>
              </a:rPr>
              <a:t>硕士、博士研究生</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t="21796"/>
          <a:stretch>
            <a:fillRect/>
          </a:stretch>
        </p:blipFill>
        <p:spPr>
          <a:xfrm>
            <a:off x="351155" y="1227455"/>
            <a:ext cx="5484495" cy="496252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t="21369"/>
          <a:stretch>
            <a:fillRect/>
          </a:stretch>
        </p:blipFill>
        <p:spPr>
          <a:xfrm>
            <a:off x="811530" y="1317625"/>
            <a:ext cx="5605145" cy="5210810"/>
          </a:xfrm>
          <a:prstGeom prst="rect">
            <a:avLst/>
          </a:prstGeom>
          <a:ln>
            <a:solidFill>
              <a:srgbClr val="44546A"/>
            </a:solidFill>
          </a:ln>
          <a:effectLst>
            <a:outerShdw blurRad="50800" dist="38100" dir="2700000" algn="tl" rotWithShape="0">
              <a:prstClr val="black">
                <a:alpha val="40000"/>
              </a:prstClr>
            </a:outerShdw>
          </a:effectLst>
        </p:spPr>
      </p:pic>
      <p:sp>
        <p:nvSpPr>
          <p:cNvPr id="6" name="圆角矩形 5"/>
          <p:cNvSpPr/>
          <p:nvPr/>
        </p:nvSpPr>
        <p:spPr>
          <a:xfrm>
            <a:off x="6712585" y="1226820"/>
            <a:ext cx="5083175" cy="5215890"/>
          </a:xfrm>
          <a:prstGeom prst="roundRect">
            <a:avLst>
              <a:gd name="adj" fmla="val 431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0"/>
              </a:spcBef>
              <a:spcAft>
                <a:spcPts val="1800"/>
              </a:spcAft>
            </a:pPr>
            <a:r>
              <a:rPr lang="zh-CN" altLang="en-US" u="sng">
                <a:solidFill>
                  <a:srgbClr val="FF0000"/>
                </a:solidFill>
                <a:latin typeface="+mj-ea"/>
                <a:ea typeface="+mj-ea"/>
                <a:sym typeface="+mn-ea"/>
              </a:rPr>
              <a:t>目录内二级学科</a:t>
            </a:r>
            <a:r>
              <a:rPr lang="zh-CN" altLang="en-US">
                <a:solidFill>
                  <a:srgbClr val="44546A"/>
                </a:solidFill>
                <a:latin typeface="+mj-ea"/>
                <a:ea typeface="+mj-ea"/>
                <a:sym typeface="+mn-ea"/>
              </a:rPr>
              <a:t>按</a:t>
            </a:r>
            <a:r>
              <a:rPr lang="zh-CN" altLang="en-US">
                <a:solidFill>
                  <a:srgbClr val="2A5CE3"/>
                </a:solidFill>
                <a:latin typeface="华文新魏" panose="02010800040101010101" charset="-122"/>
                <a:ea typeface="华文新魏" panose="02010800040101010101" charset="-122"/>
                <a:sym typeface="+mn-ea"/>
              </a:rPr>
              <a:t>《学位授予和人才培养学科目录（统计用）》</a:t>
            </a:r>
            <a:r>
              <a:rPr lang="zh-CN" altLang="en-US">
                <a:solidFill>
                  <a:srgbClr val="44546A"/>
                </a:solidFill>
                <a:latin typeface="+mj-ea"/>
                <a:ea typeface="+mj-ea"/>
                <a:sym typeface="+mn-ea"/>
              </a:rPr>
              <a:t>专业名称和专业代码填报；自主专业名称的专业，按其培养方案、培养方向、课程安排归类到专业目录中的专业代码，自主专业名称栏按实际专业名称填报。</a:t>
            </a:r>
            <a:endParaRPr lang="zh-CN" altLang="en-US" u="sng">
              <a:solidFill>
                <a:srgbClr val="44546A"/>
              </a:solidFill>
              <a:latin typeface="+mj-ea"/>
              <a:ea typeface="+mj-ea"/>
              <a:sym typeface="+mn-ea"/>
            </a:endParaRPr>
          </a:p>
          <a:p>
            <a:pPr indent="0" algn="l" fontAlgn="auto">
              <a:spcBef>
                <a:spcPts val="0"/>
              </a:spcBef>
              <a:spcAft>
                <a:spcPts val="1800"/>
              </a:spcAft>
            </a:pPr>
            <a:r>
              <a:rPr lang="zh-CN" altLang="en-US" u="sng">
                <a:solidFill>
                  <a:srgbClr val="FF0000"/>
                </a:solidFill>
                <a:latin typeface="+mj-ea"/>
                <a:ea typeface="+mj-ea"/>
                <a:sym typeface="+mn-ea"/>
              </a:rPr>
              <a:t>目录外二级学科</a:t>
            </a:r>
            <a:r>
              <a:rPr lang="zh-CN" altLang="en-US">
                <a:solidFill>
                  <a:srgbClr val="44546A"/>
                </a:solidFill>
                <a:latin typeface="+mj-ea"/>
                <a:ea typeface="+mj-ea"/>
                <a:sym typeface="+mn-ea"/>
              </a:rPr>
              <a:t>（含交叉学科），</a:t>
            </a:r>
            <a:r>
              <a:rPr lang="zh-CN" altLang="en-US">
                <a:solidFill>
                  <a:srgbClr val="44546A"/>
                </a:solidFill>
                <a:latin typeface="+mj-ea"/>
                <a:ea typeface="+mj-ea"/>
                <a:sym typeface="+mn-ea"/>
              </a:rPr>
              <a:t>自主设置二级学科专业名称按照</a:t>
            </a:r>
            <a:r>
              <a:rPr lang="zh-CN" altLang="en-US" u="sng">
                <a:solidFill>
                  <a:srgbClr val="44546A"/>
                </a:solidFill>
                <a:latin typeface="+mj-ea"/>
                <a:ea typeface="+mj-ea"/>
                <a:sym typeface="+mn-ea"/>
              </a:rPr>
              <a:t>“自设一级学科名称”</a:t>
            </a:r>
            <a:r>
              <a:rPr lang="zh-CN" altLang="en-US">
                <a:solidFill>
                  <a:srgbClr val="44546A"/>
                </a:solidFill>
                <a:latin typeface="+mj-ea"/>
                <a:ea typeface="+mj-ea"/>
                <a:sym typeface="+mn-ea"/>
              </a:rPr>
              <a:t>填报，专业代码第5、6位填‘ZS’，自主专业名称以国务院学位办颁布的</a:t>
            </a:r>
            <a:r>
              <a:rPr lang="zh-CN" altLang="en-US">
                <a:solidFill>
                  <a:srgbClr val="44546A"/>
                </a:solidFill>
                <a:latin typeface="华文新魏" panose="02010800040101010101" charset="-122"/>
                <a:ea typeface="华文新魏" panose="02010800040101010101" charset="-122"/>
                <a:sym typeface="+mn-ea"/>
                <a:hlinkClick r:id="rId6"/>
              </a:rPr>
              <a:t>《学位授予单位自主设置二级学科和交叉学科名单》</a:t>
            </a:r>
            <a:r>
              <a:rPr lang="zh-CN" altLang="en-US">
                <a:solidFill>
                  <a:srgbClr val="44546A"/>
                </a:solidFill>
                <a:latin typeface="+mj-ea"/>
                <a:ea typeface="+mj-ea"/>
                <a:sym typeface="+mn-ea"/>
              </a:rPr>
              <a:t>为准。自主设置交叉学科（二级学科）按照所涉及的一级学科归类填报。</a:t>
            </a:r>
            <a:endParaRPr lang="zh-CN" altLang="en-US">
              <a:solidFill>
                <a:srgbClr val="44546A"/>
              </a:solidFill>
              <a:latin typeface="+mj-ea"/>
              <a:ea typeface="+mj-ea"/>
              <a:sym typeface="+mn-ea"/>
            </a:endParaRPr>
          </a:p>
          <a:p>
            <a:pPr indent="0" algn="l" fontAlgn="auto">
              <a:spcBef>
                <a:spcPts val="0"/>
              </a:spcBef>
              <a:spcAft>
                <a:spcPts val="1800"/>
              </a:spcAft>
            </a:pPr>
            <a:r>
              <a:rPr lang="zh-CN" altLang="en-US" u="sng">
                <a:solidFill>
                  <a:srgbClr val="FF0000"/>
                </a:solidFill>
                <a:latin typeface="+mj-ea"/>
                <a:ea typeface="+mj-ea"/>
                <a:sym typeface="+mn-ea"/>
              </a:rPr>
              <a:t>当按一级学科</a:t>
            </a:r>
            <a:r>
              <a:rPr lang="zh-CN" altLang="en-US">
                <a:solidFill>
                  <a:srgbClr val="44546A"/>
                </a:solidFill>
                <a:latin typeface="+mj-ea"/>
                <a:ea typeface="+mj-ea"/>
                <a:sym typeface="+mn-ea"/>
              </a:rPr>
              <a:t>招生时，专业代码第5、6位填‘TP’。如：当按哲学一级学科（</a:t>
            </a:r>
            <a:r>
              <a:rPr lang="zh-CN" altLang="en-US">
                <a:solidFill>
                  <a:srgbClr val="44546A"/>
                </a:solidFill>
                <a:highlight>
                  <a:srgbClr val="FFFF00"/>
                </a:highlight>
                <a:latin typeface="+mj-ea"/>
                <a:ea typeface="+mj-ea"/>
                <a:sym typeface="+mn-ea"/>
              </a:rPr>
              <a:t>0101</a:t>
            </a:r>
            <a:r>
              <a:rPr lang="zh-CN" altLang="en-US">
                <a:solidFill>
                  <a:srgbClr val="44546A"/>
                </a:solidFill>
                <a:latin typeface="+mj-ea"/>
                <a:ea typeface="+mj-ea"/>
                <a:sym typeface="+mn-ea"/>
              </a:rPr>
              <a:t>）招生时，专业代码按</a:t>
            </a:r>
            <a:r>
              <a:rPr lang="zh-CN" altLang="en-US">
                <a:solidFill>
                  <a:srgbClr val="44546A"/>
                </a:solidFill>
                <a:highlight>
                  <a:srgbClr val="FFFF00"/>
                </a:highlight>
                <a:latin typeface="+mj-ea"/>
                <a:ea typeface="+mj-ea"/>
                <a:sym typeface="+mn-ea"/>
              </a:rPr>
              <a:t>0101TP</a:t>
            </a:r>
            <a:r>
              <a:rPr lang="zh-CN" altLang="en-US">
                <a:solidFill>
                  <a:srgbClr val="44546A"/>
                </a:solidFill>
                <a:latin typeface="+mj-ea"/>
                <a:ea typeface="+mj-ea"/>
                <a:sym typeface="+mn-ea"/>
              </a:rPr>
              <a:t>填报。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3223</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3335 </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中等职业、高等教育</a:t>
            </a:r>
            <a:r>
              <a:rPr lang="zh-CN" altLang="en-US" sz="2400" b="1" dirty="0">
                <a:solidFill>
                  <a:srgbClr val="044AFA"/>
                </a:solidFill>
                <a:latin typeface="+mj-ea"/>
                <a:ea typeface="+mj-ea"/>
                <a:cs typeface="+mj-ea"/>
                <a:sym typeface="+mn-ea"/>
              </a:rPr>
              <a:t>招生、在校生来源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377190" y="1207770"/>
            <a:ext cx="6530340" cy="498792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b="17138"/>
          <a:stretch>
            <a:fillRect/>
          </a:stretch>
        </p:blipFill>
        <p:spPr>
          <a:xfrm>
            <a:off x="5663565" y="1207770"/>
            <a:ext cx="6321425" cy="4988560"/>
          </a:xfrm>
          <a:prstGeom prst="rect">
            <a:avLst/>
          </a:prstGeom>
          <a:ln>
            <a:solidFill>
              <a:srgbClr val="44546A"/>
            </a:solidFill>
          </a:ln>
          <a:effectLst>
            <a:outerShdw blurRad="50800" dist="38100" dir="2700000" algn="tl" rotWithShape="0">
              <a:prstClr val="black">
                <a:alpha val="40000"/>
              </a:prstClr>
            </a:outerShdw>
          </a:effectLst>
        </p:spPr>
      </p:pic>
      <p:sp>
        <p:nvSpPr>
          <p:cNvPr id="8" name="圆角矩形 7"/>
          <p:cNvSpPr/>
          <p:nvPr/>
        </p:nvSpPr>
        <p:spPr>
          <a:xfrm>
            <a:off x="538480" y="4005580"/>
            <a:ext cx="5401310" cy="100076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中等职业教育学生来源</a:t>
            </a:r>
            <a:r>
              <a:rPr lang="zh-CN" altLang="en-US">
                <a:solidFill>
                  <a:srgbClr val="44546A"/>
                </a:solidFill>
                <a:latin typeface="+mj-ea"/>
                <a:ea typeface="+mj-ea"/>
                <a:sym typeface="+mn-ea"/>
              </a:rPr>
              <a:t>按入学前考籍所在地确定，注册入学等没有参加入学考试的学生以入学前学籍所在地为准。</a:t>
            </a:r>
            <a:endParaRPr lang="zh-CN" altLang="en-US">
              <a:solidFill>
                <a:srgbClr val="44546A"/>
              </a:solidFill>
              <a:latin typeface="+mj-ea"/>
              <a:ea typeface="+mj-ea"/>
              <a:sym typeface="+mn-ea"/>
            </a:endParaRPr>
          </a:p>
        </p:txBody>
      </p:sp>
      <p:sp>
        <p:nvSpPr>
          <p:cNvPr id="3" name="圆角矩形 2"/>
          <p:cNvSpPr/>
          <p:nvPr/>
        </p:nvSpPr>
        <p:spPr>
          <a:xfrm>
            <a:off x="6208395" y="5287645"/>
            <a:ext cx="5401310" cy="60007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高等教育学生来源</a:t>
            </a:r>
            <a:r>
              <a:rPr lang="zh-CN" altLang="en-US">
                <a:solidFill>
                  <a:srgbClr val="44546A"/>
                </a:solidFill>
                <a:latin typeface="+mj-ea"/>
                <a:ea typeface="+mj-ea"/>
                <a:sym typeface="+mn-ea"/>
              </a:rPr>
              <a:t>按入学前考籍所在地确定</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3" grpId="0" bldLvl="0" animBg="1"/>
      <p:bldP spid="3"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3336</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3337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292735" y="1236980"/>
            <a:ext cx="5249545" cy="5444490"/>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tretch>
            <a:fillRect/>
          </a:stretch>
        </p:blipFill>
        <p:spPr>
          <a:xfrm>
            <a:off x="5542280" y="1236980"/>
            <a:ext cx="5751830" cy="5434330"/>
          </a:xfrm>
          <a:prstGeom prst="rect">
            <a:avLst/>
          </a:prstGeom>
          <a:ln>
            <a:solidFill>
              <a:srgbClr val="44546A"/>
            </a:solidFill>
          </a:ln>
          <a:effectLst>
            <a:outerShdw blurRad="50800" dist="38100" dir="2700000" algn="tl" rotWithShape="0">
              <a:prstClr val="black">
                <a:alpha val="40000"/>
              </a:prstClr>
            </a:outerShdw>
          </a:effectLst>
        </p:spPr>
      </p:pic>
      <p:sp>
        <p:nvSpPr>
          <p:cNvPr id="12" name="线形标注 2(带边框和强调线) 11"/>
          <p:cNvSpPr/>
          <p:nvPr/>
        </p:nvSpPr>
        <p:spPr>
          <a:xfrm>
            <a:off x="3507740" y="4981575"/>
            <a:ext cx="7534910" cy="731520"/>
          </a:xfrm>
          <a:prstGeom prst="accentBorderCallout2">
            <a:avLst>
              <a:gd name="adj1" fmla="val 18750"/>
              <a:gd name="adj2" fmla="val -8333"/>
              <a:gd name="adj3" fmla="val -29947"/>
              <a:gd name="adj4" fmla="val -11419"/>
              <a:gd name="adj5" fmla="val -175868"/>
              <a:gd name="adj6" fmla="val -255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录取数：</a:t>
            </a:r>
            <a:r>
              <a:rPr lang="zh-CN" altLang="en-US">
                <a:solidFill>
                  <a:srgbClr val="44546A"/>
                </a:solidFill>
                <a:latin typeface="+mj-ea"/>
                <a:ea typeface="+mj-ea"/>
                <a:sym typeface="+mn-ea"/>
              </a:rPr>
              <a:t>经各省（自治区、直辖市）招生委员会审核批准录取，招生单位发放录取通知书的学生数</a:t>
            </a:r>
            <a:endParaRPr lang="zh-CN" altLang="en-US">
              <a:solidFill>
                <a:srgbClr val="44546A"/>
              </a:solidFill>
              <a:latin typeface="+mj-ea"/>
              <a:ea typeface="+mj-ea"/>
              <a:sym typeface="+mn-ea"/>
            </a:endParaRPr>
          </a:p>
        </p:txBody>
      </p:sp>
      <p:sp>
        <p:nvSpPr>
          <p:cNvPr id="13" name="线形标注 2(带边框和强调线) 12"/>
          <p:cNvSpPr/>
          <p:nvPr/>
        </p:nvSpPr>
        <p:spPr>
          <a:xfrm>
            <a:off x="3507740" y="4156710"/>
            <a:ext cx="7534910" cy="540385"/>
          </a:xfrm>
          <a:prstGeom prst="accentBorderCallout2">
            <a:avLst>
              <a:gd name="adj1" fmla="val 18750"/>
              <a:gd name="adj2" fmla="val -8333"/>
              <a:gd name="adj3" fmla="val -163337"/>
              <a:gd name="adj4" fmla="val -12624"/>
              <a:gd name="adj5" fmla="val -237367"/>
              <a:gd name="adj6" fmla="val 4440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招生数：</a:t>
            </a:r>
            <a:r>
              <a:rPr lang="zh-CN" altLang="en-US">
                <a:solidFill>
                  <a:srgbClr val="44546A"/>
                </a:solidFill>
                <a:latin typeface="+mj-ea"/>
                <a:ea typeface="+mj-ea"/>
                <a:sym typeface="+mn-ea"/>
              </a:rPr>
              <a:t>实际招收入学并完成学籍注册的新生数</a:t>
            </a:r>
            <a:endParaRPr lang="zh-CN" altLang="en-US">
              <a:solidFill>
                <a:srgbClr val="44546A"/>
              </a:solidFill>
              <a:latin typeface="+mj-ea"/>
              <a:ea typeface="+mj-ea"/>
              <a:sym typeface="+mn-ea"/>
            </a:endParaRPr>
          </a:p>
        </p:txBody>
      </p:sp>
      <p:sp>
        <p:nvSpPr>
          <p:cNvPr id="8" name="线形标注 2(带边框和强调线) 7"/>
          <p:cNvSpPr/>
          <p:nvPr/>
        </p:nvSpPr>
        <p:spPr>
          <a:xfrm>
            <a:off x="4345940" y="1410970"/>
            <a:ext cx="7534910" cy="703580"/>
          </a:xfrm>
          <a:prstGeom prst="accentBorderCallout2">
            <a:avLst>
              <a:gd name="adj1" fmla="val 18750"/>
              <a:gd name="adj2" fmla="val -8333"/>
              <a:gd name="adj3" fmla="val 18760"/>
              <a:gd name="adj4" fmla="val -14463"/>
              <a:gd name="adj5" fmla="val 216064"/>
              <a:gd name="adj6" fmla="val -315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分类考试：</a:t>
            </a:r>
            <a:r>
              <a:rPr lang="zh-CN" altLang="en-US">
                <a:solidFill>
                  <a:srgbClr val="44546A"/>
                </a:solidFill>
                <a:latin typeface="+mj-ea"/>
                <a:ea typeface="+mj-ea"/>
                <a:sym typeface="+mn-ea"/>
              </a:rPr>
              <a:t>按照</a:t>
            </a:r>
            <a:r>
              <a:rPr lang="zh-CN" altLang="en-US">
                <a:solidFill>
                  <a:srgbClr val="2A5CE3"/>
                </a:solidFill>
                <a:latin typeface="华文新魏" panose="02010800040101010101" charset="-122"/>
                <a:ea typeface="华文新魏" panose="02010800040101010101" charset="-122"/>
                <a:sym typeface="+mn-ea"/>
                <a:hlinkClick r:id="rId6" action="ppaction://hlinkfile"/>
              </a:rPr>
              <a:t>《国务院关于深化考试招生制度改革的实施意见》</a:t>
            </a:r>
            <a:r>
              <a:rPr lang="zh-CN" altLang="en-US">
                <a:solidFill>
                  <a:srgbClr val="44546A"/>
                </a:solidFill>
                <a:latin typeface="+mj-ea"/>
                <a:ea typeface="+mj-ea"/>
                <a:sym typeface="+mn-ea"/>
              </a:rPr>
              <a:t>，以“文化素质+职业技能”评价方式招收的高级中等教育毕业生</a:t>
            </a:r>
            <a:endParaRPr lang="zh-CN" altLang="en-US">
              <a:solidFill>
                <a:srgbClr val="44546A"/>
              </a:solidFill>
              <a:latin typeface="+mj-ea"/>
              <a:ea typeface="+mj-ea"/>
              <a:sym typeface="+mn-ea"/>
            </a:endParaRPr>
          </a:p>
        </p:txBody>
      </p:sp>
      <p:sp>
        <p:nvSpPr>
          <p:cNvPr id="10" name="线形标注 2(带边框和强调线) 9"/>
          <p:cNvSpPr/>
          <p:nvPr/>
        </p:nvSpPr>
        <p:spPr>
          <a:xfrm>
            <a:off x="4345940" y="1621790"/>
            <a:ext cx="7534910" cy="1024890"/>
          </a:xfrm>
          <a:prstGeom prst="accentBorderCallout2">
            <a:avLst>
              <a:gd name="adj1" fmla="val 18750"/>
              <a:gd name="adj2" fmla="val -8333"/>
              <a:gd name="adj3" fmla="val 18760"/>
              <a:gd name="adj4" fmla="val -14463"/>
              <a:gd name="adj5" fmla="val 118897"/>
              <a:gd name="adj6" fmla="val -2594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保留入学资格：</a:t>
            </a:r>
            <a:r>
              <a:rPr lang="zh-CN" altLang="en-US">
                <a:solidFill>
                  <a:srgbClr val="44546A"/>
                </a:solidFill>
                <a:latin typeface="+mj-ea"/>
                <a:ea typeface="+mj-ea"/>
                <a:sym typeface="+mn-ea"/>
              </a:rPr>
              <a:t>根据</a:t>
            </a:r>
            <a:r>
              <a:rPr lang="zh-CN" altLang="en-US">
                <a:solidFill>
                  <a:srgbClr val="2A5CE3"/>
                </a:solidFill>
                <a:latin typeface="华文新魏" panose="02010800040101010101" charset="-122"/>
                <a:ea typeface="华文新魏" panose="02010800040101010101" charset="-122"/>
                <a:sym typeface="+mn-ea"/>
                <a:hlinkClick r:id="rId7"/>
              </a:rPr>
              <a:t>《普通高等学校学生管理规定》</a:t>
            </a:r>
            <a:r>
              <a:rPr lang="zh-CN" altLang="en-US">
                <a:solidFill>
                  <a:srgbClr val="44546A"/>
                </a:solidFill>
                <a:latin typeface="+mj-ea"/>
                <a:ea typeface="+mj-ea"/>
                <a:sym typeface="+mn-ea"/>
              </a:rPr>
              <a:t>，新生向学校申请保留入学资格。</a:t>
            </a:r>
            <a:r>
              <a:rPr lang="zh-CN" altLang="en-US">
                <a:solidFill>
                  <a:srgbClr val="44546A"/>
                </a:solidFill>
                <a:highlight>
                  <a:srgbClr val="FFFF00"/>
                </a:highlight>
                <a:latin typeface="+mj-ea"/>
                <a:ea typeface="+mj-ea"/>
                <a:sym typeface="+mn-ea"/>
              </a:rPr>
              <a:t>获批同意</a:t>
            </a:r>
            <a:r>
              <a:rPr lang="zh-CN" altLang="en-US">
                <a:solidFill>
                  <a:srgbClr val="44546A"/>
                </a:solidFill>
                <a:latin typeface="+mj-ea"/>
                <a:ea typeface="+mj-ea"/>
                <a:sym typeface="+mn-ea"/>
              </a:rPr>
              <a:t>保留入学资格期间不具有学籍。保留入学资格的条件、期限等由学校规定。含大学生新征入伍学生</a:t>
            </a:r>
            <a:endParaRPr lang="zh-CN" altLang="en-US">
              <a:solidFill>
                <a:srgbClr val="44546A"/>
              </a:solidFill>
              <a:latin typeface="+mj-ea"/>
              <a:ea typeface="+mj-ea"/>
              <a:sym typeface="+mn-ea"/>
            </a:endParaRPr>
          </a:p>
        </p:txBody>
      </p:sp>
      <p:sp>
        <p:nvSpPr>
          <p:cNvPr id="11" name="线形标注 2(带边框和强调线) 10"/>
          <p:cNvSpPr/>
          <p:nvPr/>
        </p:nvSpPr>
        <p:spPr>
          <a:xfrm>
            <a:off x="4345932" y="2061521"/>
            <a:ext cx="7534910" cy="762000"/>
          </a:xfrm>
          <a:prstGeom prst="accentBorderCallout2">
            <a:avLst>
              <a:gd name="adj1" fmla="val 18750"/>
              <a:gd name="adj2" fmla="val -8333"/>
              <a:gd name="adj3" fmla="val 104000"/>
              <a:gd name="adj4" fmla="val -17655"/>
              <a:gd name="adj5" fmla="val 207666"/>
              <a:gd name="adj6" fmla="val 4473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恢复入学资格：</a:t>
            </a:r>
            <a:r>
              <a:rPr lang="zh-CN" altLang="en-US">
                <a:solidFill>
                  <a:srgbClr val="44546A"/>
                </a:solidFill>
                <a:latin typeface="+mj-ea"/>
                <a:ea typeface="+mj-ea"/>
                <a:sym typeface="+mn-ea"/>
              </a:rPr>
              <a:t>根据</a:t>
            </a:r>
            <a:r>
              <a:rPr lang="zh-CN" altLang="en-US">
                <a:solidFill>
                  <a:srgbClr val="2A5CE3"/>
                </a:solidFill>
                <a:latin typeface="华文新魏" panose="02010800040101010101" charset="-122"/>
                <a:ea typeface="华文新魏" panose="02010800040101010101" charset="-122"/>
                <a:sym typeface="+mn-ea"/>
                <a:hlinkClick r:id="rId7"/>
              </a:rPr>
              <a:t>《普通高等学校学生管理规定》</a:t>
            </a:r>
            <a:r>
              <a:rPr lang="zh-CN" altLang="en-US">
                <a:solidFill>
                  <a:srgbClr val="44546A"/>
                </a:solidFill>
                <a:latin typeface="+mj-ea"/>
                <a:ea typeface="+mj-ea"/>
                <a:sym typeface="+mn-ea"/>
              </a:rPr>
              <a:t>，保留入学资格期满前向学校申请入学，经学校审查合格后，办理入学手续的新生</a:t>
            </a:r>
            <a:endParaRPr lang="zh-CN" altLang="en-US">
              <a:solidFill>
                <a:srgbClr val="44546A"/>
              </a:solidFill>
              <a:latin typeface="+mj-ea"/>
              <a:ea typeface="+mj-ea"/>
              <a:sym typeface="+mn-ea"/>
            </a:endParaRPr>
          </a:p>
        </p:txBody>
      </p:sp>
      <p:pic>
        <p:nvPicPr>
          <p:cNvPr id="2" name="图片 1"/>
          <p:cNvPicPr>
            <a:picLocks noChangeAspect="1"/>
          </p:cNvPicPr>
          <p:nvPr/>
        </p:nvPicPr>
        <p:blipFill>
          <a:blip r:embed="rId8"/>
          <a:stretch>
            <a:fillRect/>
          </a:stretch>
        </p:blipFill>
        <p:spPr>
          <a:xfrm>
            <a:off x="4345940" y="2953385"/>
            <a:ext cx="7534910" cy="3529330"/>
          </a:xfrm>
          <a:prstGeom prst="rect">
            <a:avLst/>
          </a:prstGeom>
          <a:ln>
            <a:solidFill>
              <a:srgbClr val="44546A"/>
            </a:solidFill>
          </a:ln>
        </p:spPr>
      </p:pic>
      <p:pic>
        <p:nvPicPr>
          <p:cNvPr id="6" name="图片 5"/>
          <p:cNvPicPr>
            <a:picLocks noChangeAspect="1"/>
          </p:cNvPicPr>
          <p:nvPr/>
        </p:nvPicPr>
        <p:blipFill>
          <a:blip r:embed="rId9"/>
          <a:stretch>
            <a:fillRect/>
          </a:stretch>
        </p:blipFill>
        <p:spPr>
          <a:xfrm>
            <a:off x="4960620" y="3376930"/>
            <a:ext cx="6445885" cy="3365500"/>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par>
                                <p:cTn id="14" presetID="1" presetClass="exit" presetSubtype="0" fill="hold" grpId="2" nodeType="withEffect">
                                  <p:stCondLst>
                                    <p:cond delay="0"/>
                                  </p:stCondLst>
                                  <p:childTnLst>
                                    <p:set>
                                      <p:cBhvr>
                                        <p:cTn id="15" dur="1" fill="hold">
                                          <p:stCondLst>
                                            <p:cond delay="0"/>
                                          </p:stCondLst>
                                        </p:cTn>
                                        <p:tgtEl>
                                          <p:spTgt spid="12"/>
                                        </p:tgtEl>
                                        <p:attrNameLst>
                                          <p:attrName>style.visibility</p:attrName>
                                        </p:attrNameLst>
                                      </p:cBhvr>
                                      <p:to>
                                        <p:strVal val="hidden"/>
                                      </p:to>
                                    </p:set>
                                  </p:childTnLst>
                                </p:cTn>
                              </p:par>
                              <p:par>
                                <p:cTn id="16" presetID="1" presetClass="exit" presetSubtype="0" fill="hold" grpId="2" nodeType="withEffect">
                                  <p:stCondLst>
                                    <p:cond delay="0"/>
                                  </p:stCondLst>
                                  <p:childTnLst>
                                    <p:set>
                                      <p:cBhvr>
                                        <p:cTn id="17" dur="1" fill="hold">
                                          <p:stCondLst>
                                            <p:cond delay="0"/>
                                          </p:stCondLst>
                                        </p:cTn>
                                        <p:tgtEl>
                                          <p:spTgt spid="13"/>
                                        </p:tgtEl>
                                        <p:attrNameLst>
                                          <p:attrName>style.visibility</p:attrName>
                                        </p:attrNameLst>
                                      </p:cBhvr>
                                      <p:to>
                                        <p:strVal val="hidden"/>
                                      </p:to>
                                    </p:set>
                                  </p:childTnLst>
                                </p:cTn>
                              </p:par>
                              <p:par>
                                <p:cTn id="18" presetID="23" presetClass="entr" presetSubtype="16"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23" presetClass="entr" presetSubtype="16"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childTnLst>
                                </p:cTn>
                              </p:par>
                              <p:par>
                                <p:cTn id="30" presetID="1" presetClass="exit" presetSubtype="0" fill="hold" grpId="2" nodeType="withEffect">
                                  <p:stCondLst>
                                    <p:cond delay="0"/>
                                  </p:stCondLst>
                                  <p:childTnLst>
                                    <p:set>
                                      <p:cBhvr>
                                        <p:cTn id="31" dur="1" fill="hold">
                                          <p:stCondLst>
                                            <p:cond delay="0"/>
                                          </p:stCondLst>
                                        </p:cTn>
                                        <p:tgtEl>
                                          <p:spTgt spid="8"/>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1" presetClass="exit" presetSubtype="0" fill="hold" grpId="2" nodeType="withEffect">
                                  <p:stCondLst>
                                    <p:cond delay="0"/>
                                  </p:stCondLst>
                                  <p:childTnLst>
                                    <p:set>
                                      <p:cBhvr>
                                        <p:cTn id="39" dur="1" fill="hold">
                                          <p:stCondLst>
                                            <p:cond delay="0"/>
                                          </p:stCondLst>
                                        </p:cTn>
                                        <p:tgtEl>
                                          <p:spTgt spid="10"/>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8" grpId="0" bldLvl="0" animBg="1"/>
      <p:bldP spid="8" grpId="1" animBg="1"/>
      <p:bldP spid="10" grpId="0" bldLvl="0" animBg="1"/>
      <p:bldP spid="10" grpId="1" animBg="1"/>
      <p:bldP spid="11" grpId="0" bldLvl="0" animBg="1"/>
      <p:bldP spid="11" grpId="1" animBg="1"/>
      <p:bldP spid="13" grpId="0" bldLvl="0" animBg="1"/>
      <p:bldP spid="13" grpId="1" animBg="1"/>
      <p:bldP spid="12" grpId="2" bldLvl="0" animBg="1"/>
      <p:bldP spid="13" grpId="2" bldLvl="0" animBg="1"/>
      <p:bldP spid="8" grpId="2" bldLvl="0" animBg="1"/>
      <p:bldP spid="10" grpId="2"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3339 </a:t>
            </a:r>
            <a:r>
              <a:rPr lang="zh-CN" altLang="en-US" sz="2400" b="1" dirty="0">
                <a:solidFill>
                  <a:schemeClr val="tx2"/>
                </a:solidFill>
                <a:latin typeface="+mj-ea"/>
                <a:ea typeface="+mj-ea"/>
                <a:cs typeface="+mj-ea"/>
                <a:sym typeface="+mn-ea"/>
              </a:rPr>
              <a:t>普通本科、高职本科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189865" y="1242695"/>
            <a:ext cx="5697855" cy="5450840"/>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5"/>
          <a:srcRect t="1375" b="4812"/>
          <a:stretch>
            <a:fillRect/>
          </a:stretch>
        </p:blipFill>
        <p:spPr>
          <a:xfrm>
            <a:off x="5887720" y="1242695"/>
            <a:ext cx="5441950" cy="5450205"/>
          </a:xfrm>
          <a:prstGeom prst="rect">
            <a:avLst/>
          </a:prstGeom>
          <a:ln>
            <a:solidFill>
              <a:srgbClr val="44546A"/>
            </a:solidFill>
          </a:ln>
          <a:effectLst>
            <a:outerShdw blurRad="50800" dist="38100" dir="2700000" algn="tl" rotWithShape="0">
              <a:prstClr val="black">
                <a:alpha val="40000"/>
              </a:prstClr>
            </a:outerShdw>
          </a:effectLst>
        </p:spPr>
      </p:pic>
      <p:sp>
        <p:nvSpPr>
          <p:cNvPr id="12" name="线形标注 2(带边框和强调线) 11"/>
          <p:cNvSpPr/>
          <p:nvPr/>
        </p:nvSpPr>
        <p:spPr>
          <a:xfrm>
            <a:off x="4102100" y="1602740"/>
            <a:ext cx="7637780" cy="519430"/>
          </a:xfrm>
          <a:prstGeom prst="accentBorderCallout2">
            <a:avLst>
              <a:gd name="adj1" fmla="val 18750"/>
              <a:gd name="adj2" fmla="val -8333"/>
              <a:gd name="adj3" fmla="val 188630"/>
              <a:gd name="adj4" fmla="val -4930"/>
              <a:gd name="adj5" fmla="val 288753"/>
              <a:gd name="adj6" fmla="val 675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专科起点本科：</a:t>
            </a:r>
            <a:r>
              <a:rPr lang="zh-CN" altLang="en-US">
                <a:solidFill>
                  <a:srgbClr val="44546A"/>
                </a:solidFill>
                <a:latin typeface="+mj-ea"/>
                <a:ea typeface="+mj-ea"/>
                <a:sym typeface="+mn-ea"/>
              </a:rPr>
              <a:t>高职专科毕业接受本科学历教育的学生</a:t>
            </a:r>
            <a:endParaRPr lang="zh-CN" altLang="en-US">
              <a:solidFill>
                <a:srgbClr val="44546A"/>
              </a:solidFill>
              <a:latin typeface="+mj-ea"/>
              <a:ea typeface="+mj-ea"/>
              <a:sym typeface="+mn-ea"/>
            </a:endParaRPr>
          </a:p>
        </p:txBody>
      </p:sp>
      <p:sp>
        <p:nvSpPr>
          <p:cNvPr id="13" name="线形标注 2(带边框和强调线) 12"/>
          <p:cNvSpPr/>
          <p:nvPr/>
        </p:nvSpPr>
        <p:spPr>
          <a:xfrm>
            <a:off x="4102100" y="4131945"/>
            <a:ext cx="7637780" cy="960120"/>
          </a:xfrm>
          <a:prstGeom prst="accentBorderCallout2">
            <a:avLst>
              <a:gd name="adj1" fmla="val 18750"/>
              <a:gd name="adj2" fmla="val -8333"/>
              <a:gd name="adj3" fmla="val -52447"/>
              <a:gd name="adj4" fmla="val -4447"/>
              <a:gd name="adj5" fmla="val -93187"/>
              <a:gd name="adj6" fmla="val 999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第二学士学位学生：</a:t>
            </a:r>
            <a:r>
              <a:rPr lang="zh-CN" altLang="en-US">
                <a:solidFill>
                  <a:srgbClr val="44546A"/>
                </a:solidFill>
                <a:latin typeface="+mj-ea"/>
                <a:ea typeface="+mj-ea"/>
                <a:sym typeface="+mn-ea"/>
              </a:rPr>
              <a:t>已修完一个本科专业并获得学士学位后，按照招生计划，经考试合格，进入经教育部批准设立第二学士学位专业的高等学校，攻读第二个学士学位（不同学科）的学生</a:t>
            </a:r>
            <a:endParaRPr lang="zh-CN" altLang="en-US">
              <a:solidFill>
                <a:srgbClr val="44546A"/>
              </a:solidFill>
              <a:latin typeface="+mj-ea"/>
              <a:ea typeface="+mj-ea"/>
              <a:sym typeface="+mn-ea"/>
            </a:endParaRPr>
          </a:p>
        </p:txBody>
      </p:sp>
      <p:sp>
        <p:nvSpPr>
          <p:cNvPr id="3" name="线形标注 2(带边框和强调线) 2"/>
          <p:cNvSpPr/>
          <p:nvPr/>
        </p:nvSpPr>
        <p:spPr>
          <a:xfrm>
            <a:off x="4102100" y="5369560"/>
            <a:ext cx="7637780" cy="960120"/>
          </a:xfrm>
          <a:prstGeom prst="accentBorderCallout2">
            <a:avLst>
              <a:gd name="adj1" fmla="val 18750"/>
              <a:gd name="adj2" fmla="val -8333"/>
              <a:gd name="adj3" fmla="val -138293"/>
              <a:gd name="adj4" fmla="val -3766"/>
              <a:gd name="adj5" fmla="val -177976"/>
              <a:gd name="adj6" fmla="val 1372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chemeClr val="accent1"/>
                </a:solidFill>
                <a:latin typeface="+mj-ea"/>
                <a:ea typeface="+mj-ea"/>
                <a:sym typeface="+mn-ea"/>
              </a:rPr>
              <a:t>预科生转入：</a:t>
            </a:r>
            <a:r>
              <a:rPr lang="zh-CN" altLang="en-US">
                <a:solidFill>
                  <a:srgbClr val="44546A"/>
                </a:solidFill>
                <a:latin typeface="+mj-ea"/>
                <a:ea typeface="+mj-ea"/>
                <a:sym typeface="+mn-ea"/>
              </a:rPr>
              <a:t>教育部下达预科招生计划，招收的少数民族等类型学生。经过1-2年的文化补习，合格者转入本专科阶段学习。占用招生单位当年招生计划。</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3" grpId="0" bldLvl="0" animBg="1"/>
      <p:bldP spid="13" grpId="1" animBg="1"/>
      <p:bldP spid="3" grpId="0" bldLvl="0" animBg="1"/>
      <p:bldP spid="3" grpId="1" animBg="1"/>
      <p:bldP spid="12" grpId="2" bldLvl="0" animBg="1"/>
      <p:bldP spid="13" grpId="2"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3339 </a:t>
            </a:r>
            <a:r>
              <a:rPr lang="zh-CN" altLang="en-US" sz="2400" b="1" dirty="0">
                <a:solidFill>
                  <a:schemeClr val="tx2"/>
                </a:solidFill>
                <a:latin typeface="+mj-ea"/>
                <a:ea typeface="+mj-ea"/>
                <a:cs typeface="+mj-ea"/>
                <a:sym typeface="+mn-ea"/>
              </a:rPr>
              <a:t>普通本科、高职本科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5" name="图片 4"/>
          <p:cNvPicPr>
            <a:picLocks noChangeAspect="1"/>
          </p:cNvPicPr>
          <p:nvPr/>
        </p:nvPicPr>
        <p:blipFill>
          <a:blip r:embed="rId4"/>
          <a:stretch>
            <a:fillRect/>
          </a:stretch>
        </p:blipFill>
        <p:spPr>
          <a:xfrm>
            <a:off x="253365" y="1242695"/>
            <a:ext cx="5723255" cy="5475605"/>
          </a:xfrm>
          <a:prstGeom prst="rect">
            <a:avLst/>
          </a:prstGeom>
          <a:ln>
            <a:solidFill>
              <a:srgbClr val="44546A"/>
            </a:solidFill>
          </a:ln>
          <a:effectLst>
            <a:outerShdw blurRad="50800" dist="38100" dir="2700000" algn="tl" rotWithShape="0">
              <a:prstClr val="black">
                <a:alpha val="40000"/>
              </a:prstClr>
            </a:outerShdw>
          </a:effectLst>
        </p:spPr>
      </p:pic>
      <p:pic>
        <p:nvPicPr>
          <p:cNvPr id="3" name="图片 2"/>
          <p:cNvPicPr>
            <a:picLocks noChangeAspect="1"/>
          </p:cNvPicPr>
          <p:nvPr/>
        </p:nvPicPr>
        <p:blipFill>
          <a:blip r:embed="rId5"/>
          <a:srcRect t="1375" b="4812"/>
          <a:stretch>
            <a:fillRect/>
          </a:stretch>
        </p:blipFill>
        <p:spPr>
          <a:xfrm>
            <a:off x="5908675" y="1242695"/>
            <a:ext cx="5466715" cy="5474970"/>
          </a:xfrm>
          <a:prstGeom prst="rect">
            <a:avLst/>
          </a:prstGeom>
          <a:ln>
            <a:solidFill>
              <a:srgbClr val="44546A"/>
            </a:solidFill>
          </a:ln>
          <a:effectLst>
            <a:outerShdw blurRad="50800" dist="38100" dir="2700000" algn="tl" rotWithShape="0">
              <a:prstClr val="black">
                <a:alpha val="40000"/>
              </a:prstClr>
            </a:outerShdw>
          </a:effectLst>
        </p:spPr>
      </p:pic>
      <p:sp>
        <p:nvSpPr>
          <p:cNvPr id="7" name="圆角矩形 6"/>
          <p:cNvSpPr/>
          <p:nvPr/>
        </p:nvSpPr>
        <p:spPr>
          <a:xfrm>
            <a:off x="3256280" y="3805555"/>
            <a:ext cx="8705215" cy="2245360"/>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chemeClr val="accent1"/>
                </a:solidFill>
                <a:latin typeface="+mj-ea"/>
                <a:ea typeface="+mj-ea"/>
                <a:sym typeface="+mn-ea"/>
              </a:rPr>
              <a:t>国家专项</a:t>
            </a:r>
            <a:r>
              <a:rPr lang="zh-CN" altLang="en-US">
                <a:solidFill>
                  <a:srgbClr val="44546A"/>
                </a:solidFill>
                <a:latin typeface="+mj-ea"/>
                <a:ea typeface="+mj-ea"/>
                <a:sym typeface="+mn-ea"/>
              </a:rPr>
              <a:t>是指国家专项计划定向招收贫困地区学生，招生学校为中央部门所属高校和各省（区、市）所属重点高校，实施区域为集中连片特殊困难县、国家级扶贫开发重点县以及新疆南疆四地州。报考学生须同时具备下列三项条件：</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(1)符合当年统一高考报名条件；</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(2)本人具有实施区域当地连续3年以上户籍，其父亲或母亲或法定监护人具有当地户籍；</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(3)本人具有户籍所在县高中连续3年学籍并实际就读。</a:t>
            </a:r>
            <a:endParaRPr lang="zh-CN" altLang="en-US">
              <a:solidFill>
                <a:srgbClr val="44546A"/>
              </a:solidFill>
              <a:latin typeface="+mj-ea"/>
              <a:ea typeface="+mj-ea"/>
              <a:sym typeface="+mn-ea"/>
            </a:endParaRPr>
          </a:p>
        </p:txBody>
      </p:sp>
      <p:sp>
        <p:nvSpPr>
          <p:cNvPr id="8" name="圆角矩形 7"/>
          <p:cNvSpPr/>
          <p:nvPr/>
        </p:nvSpPr>
        <p:spPr>
          <a:xfrm>
            <a:off x="3256280" y="3805555"/>
            <a:ext cx="8705215" cy="1002665"/>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chemeClr val="accent1"/>
                </a:solidFill>
                <a:latin typeface="+mj-ea"/>
                <a:ea typeface="+mj-ea"/>
                <a:sym typeface="+mn-ea"/>
              </a:rPr>
              <a:t>地方专项</a:t>
            </a:r>
            <a:r>
              <a:rPr lang="zh-CN" altLang="en-US">
                <a:solidFill>
                  <a:srgbClr val="44546A"/>
                </a:solidFill>
                <a:latin typeface="+mj-ea"/>
                <a:ea typeface="+mj-ea"/>
                <a:sym typeface="+mn-ea"/>
              </a:rPr>
              <a:t>是指地方专项计划定向招收各省（区、市）实施区域的农村学生，招生学校为各省（区、市）所属重点高校，具体实施区域、报考条件由各省（区、市）根据本地实际情况确定，实施区域要对本省（区、市）民族自治县实现全覆盖。</a:t>
            </a:r>
            <a:endParaRPr lang="zh-CN" altLang="en-US">
              <a:solidFill>
                <a:srgbClr val="44546A"/>
              </a:solidFill>
              <a:latin typeface="+mj-ea"/>
              <a:ea typeface="+mj-ea"/>
              <a:sym typeface="+mn-ea"/>
            </a:endParaRPr>
          </a:p>
        </p:txBody>
      </p:sp>
      <p:sp>
        <p:nvSpPr>
          <p:cNvPr id="9" name="圆角矩形 8"/>
          <p:cNvSpPr/>
          <p:nvPr/>
        </p:nvSpPr>
        <p:spPr>
          <a:xfrm>
            <a:off x="3256280" y="3805555"/>
            <a:ext cx="8705215" cy="2800985"/>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chemeClr val="accent1"/>
                </a:solidFill>
                <a:latin typeface="+mj-ea"/>
                <a:ea typeface="+mj-ea"/>
                <a:sym typeface="+mn-ea"/>
              </a:rPr>
              <a:t>高校专项</a:t>
            </a:r>
            <a:r>
              <a:rPr lang="zh-CN" altLang="en-US">
                <a:solidFill>
                  <a:srgbClr val="44546A"/>
                </a:solidFill>
                <a:latin typeface="+mj-ea"/>
                <a:ea typeface="+mj-ea"/>
                <a:sym typeface="+mn-ea"/>
              </a:rPr>
              <a:t>是指高校专项计划定向招收边远、贫困、民族等地区县（含县级市）以下高中勤奋好学、成绩优良的农村学生：招生学校为教育部直属高校和其他自主招生试点高校，具体实施区域由有关省（区、市）确定。报考学生须同时具备下列三项基本条件：</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（1）符合当年统一高考报名条件；</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（2）本人及父亲或母亲或法定监护人户籍地在实施区域的农村，本人具有当地连续3年以上户籍；</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（3）本人具有户籍所在县高中连续3年学籍并实际就读。有关高校可在此基础上提出其他报考要求并在招生简章中明确，确保优惠政策惠及农村学生。</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xit" presetSubtype="0" fill="hold" grpId="2"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grpId="2"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P spid="8" grpId="0" bldLvl="0" animBg="1"/>
      <p:bldP spid="8" grpId="1" animBg="1"/>
      <p:bldP spid="9" grpId="0" bldLvl="0" animBg="1"/>
      <p:bldP spid="9" grpId="1" animBg="1"/>
      <p:bldP spid="7" grpId="2" bldLvl="0" animBg="1"/>
      <p:bldP spid="8" grpId="2"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3339 </a:t>
            </a:r>
            <a:r>
              <a:rPr lang="zh-CN" altLang="en-US" sz="2400" b="1" dirty="0">
                <a:solidFill>
                  <a:schemeClr val="tx2"/>
                </a:solidFill>
                <a:latin typeface="+mj-ea"/>
                <a:ea typeface="+mj-ea"/>
                <a:cs typeface="+mj-ea"/>
                <a:sym typeface="+mn-ea"/>
              </a:rPr>
              <a:t>普通本科、高职本科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17" name="圆角矩形 16"/>
          <p:cNvSpPr/>
          <p:nvPr/>
        </p:nvSpPr>
        <p:spPr>
          <a:xfrm>
            <a:off x="6742430" y="2531745"/>
            <a:ext cx="4842510" cy="4699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恢复入学资格的学生转专业了如何</a:t>
            </a:r>
            <a:r>
              <a:rPr lang="zh-CN" altLang="en-US">
                <a:solidFill>
                  <a:srgbClr val="44546A"/>
                </a:solidFill>
                <a:latin typeface="+mj-ea"/>
                <a:ea typeface="+mj-ea"/>
                <a:sym typeface="+mn-ea"/>
              </a:rPr>
              <a:t>填报？</a:t>
            </a:r>
            <a:endParaRPr lang="zh-CN" altLang="en-US">
              <a:solidFill>
                <a:srgbClr val="44546A"/>
              </a:solidFill>
              <a:latin typeface="+mj-ea"/>
              <a:ea typeface="+mj-ea"/>
              <a:sym typeface="+mn-ea"/>
            </a:endParaRPr>
          </a:p>
        </p:txBody>
      </p:sp>
      <p:pic>
        <p:nvPicPr>
          <p:cNvPr id="5" name="图片 4"/>
          <p:cNvPicPr>
            <a:picLocks noChangeAspect="1"/>
          </p:cNvPicPr>
          <p:nvPr/>
        </p:nvPicPr>
        <p:blipFill>
          <a:blip r:embed="rId4"/>
          <a:stretch>
            <a:fillRect/>
          </a:stretch>
        </p:blipFill>
        <p:spPr>
          <a:xfrm>
            <a:off x="688975" y="1242695"/>
            <a:ext cx="5317490" cy="5086985"/>
          </a:xfrm>
          <a:prstGeom prst="rect">
            <a:avLst/>
          </a:prstGeom>
          <a:ln>
            <a:solidFill>
              <a:srgbClr val="44546A"/>
            </a:solidFill>
          </a:ln>
          <a:effectLst>
            <a:outerShdw blurRad="50800" dist="38100" dir="2700000" algn="tl" rotWithShape="0">
              <a:prstClr val="black">
                <a:alpha val="40000"/>
              </a:prstClr>
            </a:outerShdw>
          </a:effectLst>
        </p:spPr>
      </p:pic>
      <p:pic>
        <p:nvPicPr>
          <p:cNvPr id="7" name="图片 6"/>
          <p:cNvPicPr>
            <a:picLocks noChangeAspect="1"/>
          </p:cNvPicPr>
          <p:nvPr/>
        </p:nvPicPr>
        <p:blipFill>
          <a:blip r:embed="rId5"/>
          <a:srcRect t="1375" b="4812"/>
          <a:stretch>
            <a:fillRect/>
          </a:stretch>
        </p:blipFill>
        <p:spPr>
          <a:xfrm>
            <a:off x="1195070" y="1317625"/>
            <a:ext cx="5105400" cy="5113020"/>
          </a:xfrm>
          <a:prstGeom prst="rect">
            <a:avLst/>
          </a:prstGeom>
          <a:ln>
            <a:solidFill>
              <a:srgbClr val="44546A"/>
            </a:solidFill>
          </a:ln>
          <a:effectLst>
            <a:outerShdw blurRad="50800" dist="38100" dir="2700000" algn="tl" rotWithShape="0">
              <a:prstClr val="black">
                <a:alpha val="40000"/>
              </a:prstClr>
            </a:outerShdw>
          </a:effectLst>
        </p:spPr>
      </p:pic>
      <p:grpSp>
        <p:nvGrpSpPr>
          <p:cNvPr id="16" name="组合 15"/>
          <p:cNvGrpSpPr/>
          <p:nvPr/>
        </p:nvGrpSpPr>
        <p:grpSpPr>
          <a:xfrm>
            <a:off x="6742430" y="1264920"/>
            <a:ext cx="4842510" cy="1127125"/>
            <a:chOff x="10746" y="5943"/>
            <a:chExt cx="7626" cy="1775"/>
          </a:xfrm>
        </p:grpSpPr>
        <p:sp>
          <p:nvSpPr>
            <p:cNvPr id="8" name="圆角矩形 7"/>
            <p:cNvSpPr/>
            <p:nvPr/>
          </p:nvSpPr>
          <p:spPr>
            <a:xfrm>
              <a:off x="10746" y="6977"/>
              <a:ext cx="7626" cy="741"/>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委托其他学校培养的预科生如何</a:t>
              </a:r>
              <a:r>
                <a:rPr lang="zh-CN" altLang="en-US">
                  <a:solidFill>
                    <a:srgbClr val="44546A"/>
                  </a:solidFill>
                  <a:latin typeface="+mj-ea"/>
                  <a:ea typeface="+mj-ea"/>
                  <a:sym typeface="+mn-ea"/>
                </a:rPr>
                <a:t>填报？</a:t>
              </a:r>
              <a:endParaRPr lang="zh-CN" altLang="en-US">
                <a:solidFill>
                  <a:srgbClr val="44546A"/>
                </a:solidFill>
                <a:latin typeface="+mj-ea"/>
                <a:ea typeface="+mj-ea"/>
                <a:sym typeface="+mn-ea"/>
              </a:endParaRPr>
            </a:p>
          </p:txBody>
        </p:sp>
        <p:pic>
          <p:nvPicPr>
            <p:cNvPr id="10" name="图片 9" descr="问号"/>
            <p:cNvPicPr>
              <a:picLocks noChangeAspect="1"/>
            </p:cNvPicPr>
            <p:nvPr/>
          </p:nvPicPr>
          <p:blipFill>
            <a:blip r:embed="rId6"/>
            <a:stretch>
              <a:fillRect/>
            </a:stretch>
          </p:blipFill>
          <p:spPr>
            <a:xfrm>
              <a:off x="10746" y="5943"/>
              <a:ext cx="791" cy="791"/>
            </a:xfrm>
            <a:prstGeom prst="rect">
              <a:avLst/>
            </a:prstGeom>
          </p:spPr>
        </p:pic>
      </p:grpSp>
      <p:grpSp>
        <p:nvGrpSpPr>
          <p:cNvPr id="15" name="组合 14"/>
          <p:cNvGrpSpPr/>
          <p:nvPr/>
        </p:nvGrpSpPr>
        <p:grpSpPr>
          <a:xfrm>
            <a:off x="6742430" y="3248025"/>
            <a:ext cx="4842510" cy="3182620"/>
            <a:chOff x="10746" y="8186"/>
            <a:chExt cx="7626" cy="5012"/>
          </a:xfrm>
        </p:grpSpPr>
        <p:pic>
          <p:nvPicPr>
            <p:cNvPr id="11" name="图片 10" descr="疑问"/>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746" y="8186"/>
              <a:ext cx="930" cy="930"/>
            </a:xfrm>
            <a:prstGeom prst="rect">
              <a:avLst/>
            </a:prstGeom>
          </p:spPr>
        </p:pic>
        <p:sp>
          <p:nvSpPr>
            <p:cNvPr id="14" name="圆角矩形 13"/>
            <p:cNvSpPr/>
            <p:nvPr/>
          </p:nvSpPr>
          <p:spPr>
            <a:xfrm>
              <a:off x="10746" y="9287"/>
              <a:ext cx="7626" cy="3911"/>
            </a:xfrm>
            <a:prstGeom prst="roundRect">
              <a:avLst>
                <a:gd name="adj" fmla="val 0"/>
              </a:avLst>
            </a:prstGeom>
            <a:solidFill>
              <a:schemeClr val="bg1"/>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FF0000"/>
                  </a:solidFill>
                  <a:latin typeface="+mj-ea"/>
                  <a:ea typeface="+mj-ea"/>
                  <a:sym typeface="+mn-ea"/>
                </a:rPr>
                <a:t>数据变化较大：</a:t>
              </a:r>
              <a:endParaRPr lang="zh-CN" altLang="en-US" b="1">
                <a:solidFill>
                  <a:srgbClr val="44546A"/>
                </a:solidFill>
                <a:latin typeface="+mj-ea"/>
                <a:ea typeface="+mj-ea"/>
                <a:sym typeface="+mn-ea"/>
              </a:endParaRPr>
            </a:p>
            <a:p>
              <a:pPr algn="l"/>
              <a:r>
                <a:rPr lang="zh-CN" altLang="en-US">
                  <a:solidFill>
                    <a:srgbClr val="044AFA"/>
                  </a:solidFill>
                  <a:latin typeface="+mj-ea"/>
                  <a:ea typeface="+mj-ea"/>
                  <a:sym typeface="+mn-ea"/>
                </a:rPr>
                <a:t>XX大学YY学院（独立学院）：</a:t>
              </a:r>
              <a:endParaRPr lang="zh-CN" altLang="en-US">
                <a:solidFill>
                  <a:srgbClr val="044AFA"/>
                </a:solidFill>
                <a:latin typeface="+mj-ea"/>
                <a:ea typeface="+mj-ea"/>
                <a:sym typeface="+mn-ea"/>
              </a:endParaRPr>
            </a:p>
            <a:p>
              <a:pPr algn="l"/>
              <a:r>
                <a:rPr lang="zh-CN" altLang="en-US">
                  <a:solidFill>
                    <a:srgbClr val="44546A"/>
                  </a:solidFill>
                  <a:latin typeface="+mj-ea"/>
                  <a:ea typeface="+mj-ea"/>
                  <a:sym typeface="+mn-ea"/>
                </a:rPr>
                <a:t>录取表中2023年生源类别“其他”栏为0，2022年28人，202</a:t>
              </a:r>
              <a:r>
                <a:rPr lang="en-US" altLang="zh-CN">
                  <a:solidFill>
                    <a:srgbClr val="44546A"/>
                  </a:solidFill>
                  <a:latin typeface="+mj-ea"/>
                  <a:ea typeface="+mj-ea"/>
                  <a:sym typeface="+mn-ea"/>
                </a:rPr>
                <a:t>1</a:t>
              </a:r>
              <a:r>
                <a:rPr lang="zh-CN" altLang="en-US">
                  <a:solidFill>
                    <a:srgbClr val="44546A"/>
                  </a:solidFill>
                  <a:latin typeface="+mj-ea"/>
                  <a:ea typeface="+mj-ea"/>
                  <a:sym typeface="+mn-ea"/>
                </a:rPr>
                <a:t>年27人；</a:t>
              </a:r>
              <a:endParaRPr lang="zh-CN" altLang="en-US">
                <a:solidFill>
                  <a:srgbClr val="44546A"/>
                </a:solidFill>
                <a:latin typeface="+mj-ea"/>
                <a:ea typeface="+mj-ea"/>
                <a:sym typeface="+mn-ea"/>
              </a:endParaRPr>
            </a:p>
            <a:p>
              <a:pPr algn="l"/>
              <a:r>
                <a:rPr lang="zh-CN" altLang="en-US">
                  <a:solidFill>
                    <a:srgbClr val="44546A"/>
                  </a:solidFill>
                  <a:latin typeface="+mj-ea"/>
                  <a:ea typeface="+mj-ea"/>
                  <a:sym typeface="+mn-ea"/>
                </a:rPr>
                <a:t>招生表中</a:t>
              </a:r>
              <a:r>
                <a:rPr lang="zh-CN" altLang="en-US">
                  <a:solidFill>
                    <a:srgbClr val="44546A"/>
                  </a:solidFill>
                  <a:latin typeface="+mj-ea"/>
                  <a:ea typeface="+mj-ea"/>
                  <a:sym typeface="+mn-ea"/>
                </a:rPr>
                <a:t>2023年生源类别“其他”栏为0，2022年0，2021年314人</a:t>
              </a:r>
              <a:endParaRPr lang="zh-CN" altLang="en-US">
                <a:solidFill>
                  <a:srgbClr val="44546A"/>
                </a:solidFill>
                <a:latin typeface="+mj-ea"/>
                <a:ea typeface="+mj-ea"/>
                <a:sym typeface="+mn-ea"/>
              </a:endParaRPr>
            </a:p>
          </p:txBody>
        </p:sp>
      </p:grpSp>
      <p:pic>
        <p:nvPicPr>
          <p:cNvPr id="3" name="图片 2"/>
          <p:cNvPicPr>
            <a:picLocks noChangeAspect="1"/>
          </p:cNvPicPr>
          <p:nvPr/>
        </p:nvPicPr>
        <p:blipFill>
          <a:blip r:embed="rId9"/>
          <a:stretch>
            <a:fillRect/>
          </a:stretch>
        </p:blipFill>
        <p:spPr>
          <a:xfrm>
            <a:off x="344170" y="1242695"/>
            <a:ext cx="6307455" cy="5166360"/>
          </a:xfrm>
          <a:prstGeom prst="rect">
            <a:avLst/>
          </a:prstGeom>
        </p:spPr>
      </p:pic>
      <p:sp>
        <p:nvSpPr>
          <p:cNvPr id="6" name="矩形 5"/>
          <p:cNvSpPr/>
          <p:nvPr/>
        </p:nvSpPr>
        <p:spPr>
          <a:xfrm>
            <a:off x="344170" y="3947160"/>
            <a:ext cx="3949065" cy="229870"/>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par>
                                <p:cTn id="19" presetID="1" presetClass="exit" presetSubtype="0" fill="hold" grpId="4"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6" grpId="2" animBg="1"/>
      <p:bldP spid="6" grpId="4"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基本概况</a:t>
            </a:r>
            <a:endParaRPr lang="zh-CN" altLang="en-US" sz="3200" b="1" dirty="0">
              <a:solidFill>
                <a:schemeClr val="tx2"/>
              </a:solidFill>
              <a:latin typeface="+mj-lt"/>
              <a:ea typeface="+mj-ea"/>
            </a:endParaRPr>
          </a:p>
        </p:txBody>
      </p:sp>
      <p:sp>
        <p:nvSpPr>
          <p:cNvPr id="6" name="矩形 5"/>
          <p:cNvSpPr/>
          <p:nvPr/>
        </p:nvSpPr>
        <p:spPr>
          <a:xfrm>
            <a:off x="1743485" y="1390496"/>
            <a:ext cx="9562452" cy="323916"/>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培养研究生的科研机构</a:t>
            </a:r>
            <a:endParaRPr lang="zh-CN" altLang="en-US" sz="1600" b="1" dirty="0">
              <a:solidFill>
                <a:srgbClr val="1978A7"/>
              </a:solidFill>
              <a:latin typeface="微软雅黑" panose="020B0503020204020204" charset="-122"/>
              <a:ea typeface="微软雅黑" panose="020B0503020204020204" charset="-122"/>
            </a:endParaRPr>
          </a:p>
        </p:txBody>
      </p:sp>
      <p:sp>
        <p:nvSpPr>
          <p:cNvPr id="7" name="矩形 6"/>
          <p:cNvSpPr/>
          <p:nvPr/>
        </p:nvSpPr>
        <p:spPr>
          <a:xfrm>
            <a:off x="1743485" y="2529171"/>
            <a:ext cx="9562452" cy="323916"/>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民办其他高等教育机构</a:t>
            </a:r>
            <a:endParaRPr lang="zh-CN" altLang="en-US" sz="1600" b="1" dirty="0">
              <a:solidFill>
                <a:srgbClr val="1978A7"/>
              </a:solidFill>
              <a:latin typeface="微软雅黑" panose="020B0503020204020204" charset="-122"/>
              <a:ea typeface="微软雅黑" panose="020B0503020204020204" charset="-122"/>
            </a:endParaRPr>
          </a:p>
        </p:txBody>
      </p:sp>
      <p:sp>
        <p:nvSpPr>
          <p:cNvPr id="8" name="矩形 7"/>
          <p:cNvSpPr/>
          <p:nvPr/>
        </p:nvSpPr>
        <p:spPr>
          <a:xfrm>
            <a:off x="605503" y="1390495"/>
            <a:ext cx="1043647" cy="1462591"/>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1978A7"/>
                </a:solidFill>
                <a:latin typeface="微软雅黑" panose="020B0503020204020204" charset="-122"/>
                <a:ea typeface="微软雅黑" panose="020B0503020204020204" charset="-122"/>
              </a:rPr>
              <a:t>高等教育</a:t>
            </a:r>
            <a:endParaRPr lang="zh-CN" altLang="en-US" sz="1600" b="1" dirty="0">
              <a:solidFill>
                <a:srgbClr val="1978A7"/>
              </a:solidFill>
              <a:latin typeface="微软雅黑" panose="020B0503020204020204" charset="-122"/>
              <a:ea typeface="微软雅黑" panose="020B0503020204020204" charset="-122"/>
            </a:endParaRPr>
          </a:p>
        </p:txBody>
      </p:sp>
      <p:sp>
        <p:nvSpPr>
          <p:cNvPr id="10" name="矩形 9"/>
          <p:cNvSpPr/>
          <p:nvPr/>
        </p:nvSpPr>
        <p:spPr>
          <a:xfrm>
            <a:off x="1743485" y="4486033"/>
            <a:ext cx="9562452" cy="323916"/>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微软雅黑" panose="020B0503020204020204" charset="-122"/>
                <a:ea typeface="微软雅黑" panose="020B0503020204020204" charset="-122"/>
              </a:rPr>
              <a:t>小学</a:t>
            </a:r>
            <a:endParaRPr lang="zh-CN" altLang="en-US" sz="1600" b="1" dirty="0">
              <a:solidFill>
                <a:srgbClr val="99190B"/>
              </a:solidFill>
              <a:latin typeface="微软雅黑" panose="020B0503020204020204" charset="-122"/>
              <a:ea typeface="微软雅黑" panose="020B0503020204020204" charset="-122"/>
            </a:endParaRPr>
          </a:p>
        </p:txBody>
      </p:sp>
      <p:sp>
        <p:nvSpPr>
          <p:cNvPr id="11" name="矩形 10"/>
          <p:cNvSpPr/>
          <p:nvPr/>
        </p:nvSpPr>
        <p:spPr>
          <a:xfrm>
            <a:off x="1743485" y="4865592"/>
            <a:ext cx="9562452" cy="323916"/>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微软雅黑" panose="020B0503020204020204" charset="-122"/>
                <a:ea typeface="微软雅黑" panose="020B0503020204020204" charset="-122"/>
              </a:rPr>
              <a:t>初中</a:t>
            </a:r>
            <a:endParaRPr lang="zh-CN" altLang="en-US" sz="1600" b="1" dirty="0">
              <a:solidFill>
                <a:srgbClr val="99190B"/>
              </a:solidFill>
              <a:latin typeface="微软雅黑" panose="020B0503020204020204" charset="-122"/>
              <a:ea typeface="微软雅黑" panose="020B0503020204020204" charset="-122"/>
            </a:endParaRPr>
          </a:p>
        </p:txBody>
      </p:sp>
      <p:sp>
        <p:nvSpPr>
          <p:cNvPr id="12" name="矩形 11"/>
          <p:cNvSpPr/>
          <p:nvPr/>
        </p:nvSpPr>
        <p:spPr>
          <a:xfrm>
            <a:off x="1743485" y="5624708"/>
            <a:ext cx="9562452" cy="323916"/>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微软雅黑" panose="020B0503020204020204" charset="-122"/>
                <a:ea typeface="微软雅黑" panose="020B0503020204020204" charset="-122"/>
              </a:rPr>
              <a:t>专门学校</a:t>
            </a:r>
            <a:endParaRPr lang="zh-CN" altLang="en-US" sz="1600" b="1" dirty="0">
              <a:solidFill>
                <a:srgbClr val="99190B"/>
              </a:solidFill>
              <a:latin typeface="微软雅黑" panose="020B0503020204020204" charset="-122"/>
              <a:ea typeface="微软雅黑" panose="020B0503020204020204" charset="-122"/>
            </a:endParaRPr>
          </a:p>
        </p:txBody>
      </p:sp>
      <p:sp>
        <p:nvSpPr>
          <p:cNvPr id="13" name="矩形 12"/>
          <p:cNvSpPr/>
          <p:nvPr/>
        </p:nvSpPr>
        <p:spPr>
          <a:xfrm>
            <a:off x="605503" y="2991696"/>
            <a:ext cx="1043647" cy="1373165"/>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2A645E"/>
                </a:solidFill>
                <a:latin typeface="微软雅黑" panose="020B0503020204020204" charset="-122"/>
                <a:ea typeface="微软雅黑" panose="020B0503020204020204" charset="-122"/>
              </a:rPr>
              <a:t>高中阶段教育</a:t>
            </a:r>
            <a:endParaRPr lang="zh-CN" altLang="en-US" sz="1600" b="1" dirty="0">
              <a:solidFill>
                <a:srgbClr val="2A645E"/>
              </a:solidFill>
              <a:latin typeface="微软雅黑" panose="020B0503020204020204" charset="-122"/>
              <a:ea typeface="微软雅黑" panose="020B0503020204020204" charset="-122"/>
            </a:endParaRPr>
          </a:p>
        </p:txBody>
      </p:sp>
      <p:sp>
        <p:nvSpPr>
          <p:cNvPr id="14" name="矩形 13"/>
          <p:cNvSpPr/>
          <p:nvPr/>
        </p:nvSpPr>
        <p:spPr>
          <a:xfrm>
            <a:off x="605503" y="4499652"/>
            <a:ext cx="1043647" cy="1448972"/>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99190B"/>
                </a:solidFill>
                <a:latin typeface="微软雅黑" panose="020B0503020204020204" charset="-122"/>
                <a:ea typeface="微软雅黑" panose="020B0503020204020204" charset="-122"/>
              </a:rPr>
              <a:t>义务教育及其他</a:t>
            </a:r>
            <a:endParaRPr lang="zh-CN" altLang="en-US" sz="1600" b="1" dirty="0">
              <a:solidFill>
                <a:srgbClr val="99190B"/>
              </a:solidFill>
              <a:latin typeface="微软雅黑" panose="020B0503020204020204" charset="-122"/>
              <a:ea typeface="微软雅黑" panose="020B0503020204020204" charset="-122"/>
            </a:endParaRPr>
          </a:p>
        </p:txBody>
      </p:sp>
      <p:sp>
        <p:nvSpPr>
          <p:cNvPr id="15" name="矩形 14"/>
          <p:cNvSpPr/>
          <p:nvPr/>
        </p:nvSpPr>
        <p:spPr>
          <a:xfrm>
            <a:off x="605503" y="6040068"/>
            <a:ext cx="1043647" cy="336251"/>
          </a:xfrm>
          <a:prstGeom prst="rect">
            <a:avLst/>
          </a:prstGeom>
          <a:solidFill>
            <a:srgbClr val="FAE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solidFill>
                  <a:srgbClr val="8A6E08"/>
                </a:solidFill>
                <a:latin typeface="微软雅黑" panose="020B0503020204020204" charset="-122"/>
                <a:ea typeface="微软雅黑" panose="020B0503020204020204" charset="-122"/>
              </a:rPr>
              <a:t>学前教育</a:t>
            </a:r>
            <a:endParaRPr lang="zh-CN" altLang="en-US" sz="1465" b="1" dirty="0">
              <a:solidFill>
                <a:srgbClr val="8A6E08"/>
              </a:solidFill>
              <a:latin typeface="微软雅黑" panose="020B0503020204020204" charset="-122"/>
              <a:ea typeface="微软雅黑" panose="020B0503020204020204" charset="-122"/>
            </a:endParaRPr>
          </a:p>
        </p:txBody>
      </p:sp>
      <p:grpSp>
        <p:nvGrpSpPr>
          <p:cNvPr id="16" name="组合 15"/>
          <p:cNvGrpSpPr/>
          <p:nvPr/>
        </p:nvGrpSpPr>
        <p:grpSpPr>
          <a:xfrm>
            <a:off x="1743487" y="1770054"/>
            <a:ext cx="9562450" cy="323916"/>
            <a:chOff x="1908087" y="1648291"/>
            <a:chExt cx="9153614" cy="324000"/>
          </a:xfrm>
        </p:grpSpPr>
        <p:sp>
          <p:nvSpPr>
            <p:cNvPr id="17" name="矩形 16"/>
            <p:cNvSpPr/>
            <p:nvPr/>
          </p:nvSpPr>
          <p:spPr>
            <a:xfrm>
              <a:off x="1908087" y="1648291"/>
              <a:ext cx="9153614" cy="324000"/>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普通高校</a:t>
              </a:r>
              <a:endParaRPr lang="zh-CN" altLang="en-US" sz="1600" b="1" dirty="0">
                <a:solidFill>
                  <a:srgbClr val="1978A7"/>
                </a:solidFill>
                <a:latin typeface="微软雅黑" panose="020B0503020204020204" charset="-122"/>
                <a:ea typeface="微软雅黑" panose="020B0503020204020204" charset="-122"/>
              </a:endParaRPr>
            </a:p>
          </p:txBody>
        </p:sp>
        <p:sp>
          <p:nvSpPr>
            <p:cNvPr id="18" name="文本框 17"/>
            <p:cNvSpPr txBox="1"/>
            <p:nvPr/>
          </p:nvSpPr>
          <p:spPr>
            <a:xfrm>
              <a:off x="3068541" y="1650194"/>
              <a:ext cx="7469273" cy="322028"/>
            </a:xfrm>
            <a:prstGeom prst="rect">
              <a:avLst/>
            </a:prstGeom>
            <a:noFill/>
          </p:spPr>
          <p:txBody>
            <a:bodyPr wrap="none" rtlCol="0">
              <a:spAutoFit/>
            </a:bodyPr>
            <a:lstStyle>
              <a:defPPr>
                <a:defRPr lang="zh-CN"/>
              </a:defPPr>
              <a:lvl1pPr lvl="0">
                <a:defRPr sz="1500" b="1">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大学，学院，独立学院，职业本科学校，高等专科院校，高等职业学校，其他普通高教机构</a:t>
              </a:r>
              <a:endParaRPr lang="zh-CN" altLang="en-US" b="0" dirty="0">
                <a:latin typeface="微软雅黑" panose="020B0503020204020204" charset="-122"/>
                <a:ea typeface="微软雅黑" panose="020B0503020204020204" charset="-122"/>
              </a:endParaRPr>
            </a:p>
          </p:txBody>
        </p:sp>
      </p:grpSp>
      <p:grpSp>
        <p:nvGrpSpPr>
          <p:cNvPr id="19" name="组合 18"/>
          <p:cNvGrpSpPr/>
          <p:nvPr/>
        </p:nvGrpSpPr>
        <p:grpSpPr>
          <a:xfrm>
            <a:off x="1743487" y="2149617"/>
            <a:ext cx="9562450" cy="324433"/>
            <a:chOff x="1908087" y="2027948"/>
            <a:chExt cx="9153614" cy="324517"/>
          </a:xfrm>
        </p:grpSpPr>
        <p:sp>
          <p:nvSpPr>
            <p:cNvPr id="20" name="矩形 19"/>
            <p:cNvSpPr/>
            <p:nvPr/>
          </p:nvSpPr>
          <p:spPr>
            <a:xfrm>
              <a:off x="1908087" y="2027948"/>
              <a:ext cx="9153614" cy="324000"/>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成人高校</a:t>
              </a:r>
              <a:endParaRPr lang="zh-CN" altLang="en-US" sz="1600" b="1" dirty="0">
                <a:solidFill>
                  <a:srgbClr val="1978A7"/>
                </a:solidFill>
                <a:latin typeface="微软雅黑" panose="020B0503020204020204" charset="-122"/>
                <a:ea typeface="微软雅黑" panose="020B0503020204020204" charset="-122"/>
              </a:endParaRPr>
            </a:p>
          </p:txBody>
        </p:sp>
        <p:sp>
          <p:nvSpPr>
            <p:cNvPr id="21" name="文本框 20"/>
            <p:cNvSpPr txBox="1"/>
            <p:nvPr/>
          </p:nvSpPr>
          <p:spPr>
            <a:xfrm>
              <a:off x="3068541" y="2030437"/>
              <a:ext cx="7272330" cy="322028"/>
            </a:xfrm>
            <a:prstGeom prst="rect">
              <a:avLst/>
            </a:prstGeom>
            <a:noFill/>
          </p:spPr>
          <p:txBody>
            <a:bodyPr wrap="none" rtlCol="0">
              <a:spAutoFit/>
            </a:bodyPr>
            <a:lstStyle>
              <a:defPPr>
                <a:defRPr lang="zh-CN"/>
              </a:defPPr>
              <a:lvl1pPr lvl="0">
                <a:defRPr sz="1500" b="1">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spc="-112" dirty="0">
                  <a:latin typeface="微软雅黑" panose="020B0503020204020204" charset="-122"/>
                  <a:ea typeface="微软雅黑" panose="020B0503020204020204" charset="-122"/>
                </a:rPr>
                <a:t>职工高校，农民高校，管理干部学院，教育学院，独立函授学院、开放大学，其他成人高校机构</a:t>
              </a:r>
              <a:endParaRPr lang="zh-CN" altLang="en-US" b="0" spc="-112" dirty="0">
                <a:latin typeface="微软雅黑" panose="020B0503020204020204" charset="-122"/>
                <a:ea typeface="微软雅黑" panose="020B0503020204020204" charset="-122"/>
              </a:endParaRPr>
            </a:p>
          </p:txBody>
        </p:sp>
      </p:grpSp>
      <p:grpSp>
        <p:nvGrpSpPr>
          <p:cNvPr id="22" name="组合 21"/>
          <p:cNvGrpSpPr/>
          <p:nvPr/>
        </p:nvGrpSpPr>
        <p:grpSpPr>
          <a:xfrm>
            <a:off x="1743485" y="2991702"/>
            <a:ext cx="9562452" cy="327282"/>
            <a:chOff x="1908087" y="2889557"/>
            <a:chExt cx="9153614" cy="327366"/>
          </a:xfrm>
        </p:grpSpPr>
        <p:sp>
          <p:nvSpPr>
            <p:cNvPr id="23" name="矩形 22"/>
            <p:cNvSpPr/>
            <p:nvPr/>
          </p:nvSpPr>
          <p:spPr>
            <a:xfrm>
              <a:off x="1908087" y="2889557"/>
              <a:ext cx="9153614" cy="324000"/>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2A645E"/>
                  </a:solidFill>
                  <a:latin typeface="微软雅黑" panose="020B0503020204020204" charset="-122"/>
                  <a:ea typeface="微软雅黑" panose="020B0503020204020204" charset="-122"/>
                </a:rPr>
                <a:t>高级中学</a:t>
              </a:r>
              <a:endParaRPr lang="zh-CN" altLang="en-US" sz="1600" b="1" dirty="0">
                <a:solidFill>
                  <a:srgbClr val="2A645E"/>
                </a:solidFill>
                <a:latin typeface="微软雅黑" panose="020B0503020204020204" charset="-122"/>
                <a:ea typeface="微软雅黑" panose="020B0503020204020204" charset="-122"/>
              </a:endParaRPr>
            </a:p>
          </p:txBody>
        </p:sp>
        <p:sp>
          <p:nvSpPr>
            <p:cNvPr id="24" name="文本框 23"/>
            <p:cNvSpPr txBox="1"/>
            <p:nvPr/>
          </p:nvSpPr>
          <p:spPr>
            <a:xfrm>
              <a:off x="3601800" y="2894896"/>
              <a:ext cx="6739851" cy="322027"/>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完全中学，高级中学，十二年一贯制学校，附设普通高中班、成人职工高中，成人农民高中</a:t>
              </a:r>
              <a:endParaRPr lang="zh-CN" altLang="en-US" b="0" dirty="0">
                <a:latin typeface="微软雅黑" panose="020B0503020204020204" charset="-122"/>
                <a:ea typeface="微软雅黑" panose="020B0503020204020204" charset="-122"/>
              </a:endParaRPr>
            </a:p>
          </p:txBody>
        </p:sp>
      </p:grpSp>
      <p:grpSp>
        <p:nvGrpSpPr>
          <p:cNvPr id="25" name="组合 24"/>
          <p:cNvGrpSpPr/>
          <p:nvPr/>
        </p:nvGrpSpPr>
        <p:grpSpPr>
          <a:xfrm>
            <a:off x="1743485" y="3371251"/>
            <a:ext cx="9562452" cy="614049"/>
            <a:chOff x="1908087" y="3269213"/>
            <a:chExt cx="9153614" cy="614209"/>
          </a:xfrm>
        </p:grpSpPr>
        <p:sp>
          <p:nvSpPr>
            <p:cNvPr id="26" name="矩形 25"/>
            <p:cNvSpPr/>
            <p:nvPr/>
          </p:nvSpPr>
          <p:spPr>
            <a:xfrm>
              <a:off x="1908087" y="3269213"/>
              <a:ext cx="9153614" cy="614209"/>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2A645E"/>
                  </a:solidFill>
                  <a:latin typeface="微软雅黑" panose="020B0503020204020204" charset="-122"/>
                  <a:ea typeface="微软雅黑" panose="020B0503020204020204" charset="-122"/>
                </a:rPr>
                <a:t>中等职业学校</a:t>
              </a:r>
              <a:endParaRPr lang="zh-CN" altLang="en-US" sz="1600" b="1" dirty="0">
                <a:solidFill>
                  <a:srgbClr val="2A645E"/>
                </a:solidFill>
                <a:latin typeface="微软雅黑" panose="020B0503020204020204" charset="-122"/>
                <a:ea typeface="微软雅黑" panose="020B0503020204020204" charset="-122"/>
              </a:endParaRPr>
            </a:p>
          </p:txBody>
        </p:sp>
        <p:sp>
          <p:nvSpPr>
            <p:cNvPr id="27" name="文本框 26"/>
            <p:cNvSpPr txBox="1"/>
            <p:nvPr/>
          </p:nvSpPr>
          <p:spPr>
            <a:xfrm>
              <a:off x="3601800" y="3285604"/>
              <a:ext cx="6616693" cy="553229"/>
            </a:xfrm>
            <a:prstGeom prst="rect">
              <a:avLst/>
            </a:prstGeom>
            <a:noFill/>
          </p:spPr>
          <p:txBody>
            <a:bodyPr wrap="square" rtlCol="0">
              <a:no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pPr algn="l"/>
              <a:r>
                <a:rPr lang="zh-CN" altLang="en-US" b="0" dirty="0">
                  <a:latin typeface="微软雅黑" panose="020B0503020204020204" charset="-122"/>
                  <a:ea typeface="微软雅黑" panose="020B0503020204020204" charset="-122"/>
                </a:rPr>
                <a:t>调整后中等职业学校，中等技术学校，中等师范学校，成人中等专业学校，职业高中学校，</a:t>
              </a:r>
              <a:endParaRPr lang="zh-CN" altLang="en-US" b="0" dirty="0">
                <a:latin typeface="微软雅黑" panose="020B0503020204020204" charset="-122"/>
                <a:ea typeface="微软雅黑" panose="020B0503020204020204" charset="-122"/>
              </a:endParaRPr>
            </a:p>
            <a:p>
              <a:pPr algn="l"/>
              <a:r>
                <a:rPr lang="zh-CN" altLang="en-US" b="0" dirty="0">
                  <a:latin typeface="微软雅黑" panose="020B0503020204020204" charset="-122"/>
                  <a:ea typeface="微软雅黑" panose="020B0503020204020204" charset="-122"/>
                </a:rPr>
                <a:t>残疾人中等职业学校，技工学校，附设中职班，其他中职机构</a:t>
              </a:r>
              <a:endParaRPr lang="zh-CN" altLang="en-US" b="0" dirty="0">
                <a:latin typeface="微软雅黑" panose="020B0503020204020204" charset="-122"/>
                <a:ea typeface="微软雅黑" panose="020B0503020204020204" charset="-122"/>
              </a:endParaRPr>
            </a:p>
          </p:txBody>
        </p:sp>
      </p:grpSp>
      <p:grpSp>
        <p:nvGrpSpPr>
          <p:cNvPr id="50" name="组合 49"/>
          <p:cNvGrpSpPr/>
          <p:nvPr userDrawn="1"/>
        </p:nvGrpSpPr>
        <p:grpSpPr>
          <a:xfrm>
            <a:off x="1743485" y="4035364"/>
            <a:ext cx="9562452" cy="323916"/>
            <a:chOff x="2746" y="6295"/>
            <a:chExt cx="15059" cy="510"/>
          </a:xfrm>
        </p:grpSpPr>
        <p:sp>
          <p:nvSpPr>
            <p:cNvPr id="9" name="矩形 8"/>
            <p:cNvSpPr/>
            <p:nvPr/>
          </p:nvSpPr>
          <p:spPr>
            <a:xfrm>
              <a:off x="2746" y="6295"/>
              <a:ext cx="15059" cy="510"/>
            </a:xfrm>
            <a:prstGeom prst="rect">
              <a:avLst/>
            </a:prstGeom>
            <a:solidFill>
              <a:srgbClr val="BE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2A645E"/>
                  </a:solidFill>
                  <a:latin typeface="微软雅黑" panose="020B0503020204020204" charset="-122"/>
                  <a:ea typeface="微软雅黑" panose="020B0503020204020204" charset="-122"/>
                </a:rPr>
                <a:t>中等职业培训机构</a:t>
              </a:r>
              <a:endParaRPr lang="zh-CN" altLang="en-US" sz="1600" b="1" dirty="0">
                <a:solidFill>
                  <a:srgbClr val="2A645E"/>
                </a:solidFill>
                <a:latin typeface="微软雅黑" panose="020B0503020204020204" charset="-122"/>
                <a:ea typeface="微软雅黑" panose="020B0503020204020204" charset="-122"/>
              </a:endParaRPr>
            </a:p>
          </p:txBody>
        </p:sp>
        <p:sp>
          <p:nvSpPr>
            <p:cNvPr id="28" name="文本框 27"/>
            <p:cNvSpPr txBox="1"/>
            <p:nvPr/>
          </p:nvSpPr>
          <p:spPr>
            <a:xfrm>
              <a:off x="5532" y="6295"/>
              <a:ext cx="8389" cy="507"/>
            </a:xfrm>
            <a:prstGeom prst="rect">
              <a:avLst/>
            </a:prstGeom>
            <a:noFill/>
          </p:spPr>
          <p:txBody>
            <a:bodyPr wrap="squar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职业技术培训学校，农村成人文化技术培训学校，其他培训机构</a:t>
              </a:r>
              <a:endParaRPr lang="zh-CN" altLang="en-US" b="0" dirty="0">
                <a:latin typeface="微软雅黑" panose="020B0503020204020204" charset="-122"/>
                <a:ea typeface="微软雅黑" panose="020B0503020204020204" charset="-122"/>
              </a:endParaRPr>
            </a:p>
          </p:txBody>
        </p:sp>
      </p:grpSp>
      <p:sp>
        <p:nvSpPr>
          <p:cNvPr id="29" name="文本框 28"/>
          <p:cNvSpPr txBox="1"/>
          <p:nvPr/>
        </p:nvSpPr>
        <p:spPr>
          <a:xfrm>
            <a:off x="3060759" y="4486025"/>
            <a:ext cx="6398825" cy="321945"/>
          </a:xfrm>
          <a:prstGeom prst="rect">
            <a:avLst/>
          </a:prstGeom>
          <a:noFill/>
        </p:spPr>
        <p:txBody>
          <a:bodyPr wrap="squar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小学，小学教学点，附设小学班，职工小学，农民小学，成人小学班，扫盲班</a:t>
            </a:r>
            <a:endParaRPr lang="zh-CN" altLang="en-US" b="0" dirty="0">
              <a:latin typeface="微软雅黑" panose="020B0503020204020204" charset="-122"/>
              <a:ea typeface="微软雅黑" panose="020B0503020204020204" charset="-122"/>
            </a:endParaRPr>
          </a:p>
        </p:txBody>
      </p:sp>
      <p:sp>
        <p:nvSpPr>
          <p:cNvPr id="30" name="文本框 29"/>
          <p:cNvSpPr txBox="1"/>
          <p:nvPr/>
        </p:nvSpPr>
        <p:spPr>
          <a:xfrm>
            <a:off x="3060759" y="4865585"/>
            <a:ext cx="8720093" cy="321945"/>
          </a:xfrm>
          <a:prstGeom prst="rect">
            <a:avLst/>
          </a:prstGeom>
          <a:noFill/>
        </p:spPr>
        <p:txBody>
          <a:bodyPr wrap="squar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初级中学，九年一贯制学校，附设普通初中班，职业初中，附设职业初中班，成人职工初中，成人农民初中</a:t>
            </a:r>
            <a:endParaRPr lang="zh-CN" altLang="en-US" b="0" dirty="0">
              <a:latin typeface="微软雅黑" panose="020B0503020204020204" charset="-122"/>
              <a:ea typeface="微软雅黑" panose="020B0503020204020204" charset="-122"/>
            </a:endParaRPr>
          </a:p>
        </p:txBody>
      </p:sp>
      <p:grpSp>
        <p:nvGrpSpPr>
          <p:cNvPr id="31" name="组合 30"/>
          <p:cNvGrpSpPr/>
          <p:nvPr/>
        </p:nvGrpSpPr>
        <p:grpSpPr>
          <a:xfrm>
            <a:off x="1743485" y="5245144"/>
            <a:ext cx="9562452" cy="323915"/>
            <a:chOff x="1908087" y="5186822"/>
            <a:chExt cx="9153614" cy="324000"/>
          </a:xfrm>
        </p:grpSpPr>
        <p:sp>
          <p:nvSpPr>
            <p:cNvPr id="32" name="矩形 31"/>
            <p:cNvSpPr/>
            <p:nvPr/>
          </p:nvSpPr>
          <p:spPr>
            <a:xfrm>
              <a:off x="1908087" y="5186822"/>
              <a:ext cx="9153614" cy="324000"/>
            </a:xfrm>
            <a:prstGeom prst="rect">
              <a:avLst/>
            </a:prstGeom>
            <a:solidFill>
              <a:srgbClr val="FBC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99190B"/>
                  </a:solidFill>
                  <a:latin typeface="微软雅黑" panose="020B0503020204020204" charset="-122"/>
                  <a:ea typeface="微软雅黑" panose="020B0503020204020204" charset="-122"/>
                </a:rPr>
                <a:t>特殊教育</a:t>
              </a:r>
              <a:endParaRPr lang="zh-CN" altLang="en-US" sz="1600" b="1" dirty="0">
                <a:solidFill>
                  <a:srgbClr val="99190B"/>
                </a:solidFill>
                <a:latin typeface="微软雅黑" panose="020B0503020204020204" charset="-122"/>
                <a:ea typeface="微软雅黑" panose="020B0503020204020204" charset="-122"/>
              </a:endParaRPr>
            </a:p>
          </p:txBody>
        </p:sp>
        <p:sp>
          <p:nvSpPr>
            <p:cNvPr id="33" name="文本框 32"/>
            <p:cNvSpPr txBox="1"/>
            <p:nvPr/>
          </p:nvSpPr>
          <p:spPr>
            <a:xfrm>
              <a:off x="3169042" y="5186823"/>
              <a:ext cx="4606294" cy="322029"/>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盲人学校，聋人学校，弱智学校，其他特教学校，附设特教班</a:t>
              </a:r>
              <a:endParaRPr lang="zh-CN" altLang="en-US" b="0" dirty="0">
                <a:latin typeface="微软雅黑" panose="020B0503020204020204" charset="-122"/>
                <a:ea typeface="微软雅黑" panose="020B0503020204020204" charset="-122"/>
              </a:endParaRPr>
            </a:p>
          </p:txBody>
        </p:sp>
      </p:grpSp>
      <p:grpSp>
        <p:nvGrpSpPr>
          <p:cNvPr id="2" name="组合 1"/>
          <p:cNvGrpSpPr/>
          <p:nvPr/>
        </p:nvGrpSpPr>
        <p:grpSpPr>
          <a:xfrm>
            <a:off x="1743485" y="6061998"/>
            <a:ext cx="9562452" cy="323916"/>
            <a:chOff x="1908087" y="6062685"/>
            <a:chExt cx="9153614" cy="324000"/>
          </a:xfrm>
        </p:grpSpPr>
        <p:sp>
          <p:nvSpPr>
            <p:cNvPr id="35" name="矩形 34"/>
            <p:cNvSpPr/>
            <p:nvPr/>
          </p:nvSpPr>
          <p:spPr>
            <a:xfrm>
              <a:off x="1908087" y="6062685"/>
              <a:ext cx="9153614" cy="324000"/>
            </a:xfrm>
            <a:prstGeom prst="rect">
              <a:avLst/>
            </a:prstGeom>
            <a:solidFill>
              <a:srgbClr val="FAE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8A6E08"/>
                  </a:solidFill>
                  <a:latin typeface="微软雅黑" panose="020B0503020204020204" charset="-122"/>
                  <a:ea typeface="微软雅黑" panose="020B0503020204020204" charset="-122"/>
                </a:rPr>
                <a:t>幼儿园</a:t>
              </a:r>
              <a:endParaRPr lang="zh-CN" altLang="en-US" sz="1600" b="1" dirty="0">
                <a:solidFill>
                  <a:srgbClr val="8A6E08"/>
                </a:solidFill>
                <a:latin typeface="微软雅黑" panose="020B0503020204020204" charset="-122"/>
                <a:ea typeface="微软雅黑" panose="020B0503020204020204" charset="-122"/>
              </a:endParaRPr>
            </a:p>
          </p:txBody>
        </p:sp>
        <p:sp>
          <p:nvSpPr>
            <p:cNvPr id="5" name="文本框 4"/>
            <p:cNvSpPr txBox="1"/>
            <p:nvPr/>
          </p:nvSpPr>
          <p:spPr>
            <a:xfrm>
              <a:off x="3169042" y="6062698"/>
              <a:ext cx="1652139" cy="322029"/>
            </a:xfrm>
            <a:prstGeom prst="rect">
              <a:avLst/>
            </a:prstGeom>
            <a:noFill/>
          </p:spPr>
          <p:txBody>
            <a:bodyPr wrap="none" rtlCol="0">
              <a:spAutoFit/>
            </a:bodyPr>
            <a:lstStyle>
              <a:defPPr>
                <a:defRPr lang="zh-CN"/>
              </a:defPPr>
              <a:lvl1pPr lvl="0">
                <a:defRPr sz="1500" b="1" spc="-150">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幼儿园，附设幼儿班</a:t>
              </a:r>
              <a:endParaRPr lang="zh-CN" altLang="en-US" b="0" dirty="0">
                <a:latin typeface="微软雅黑" panose="020B0503020204020204" charset="-122"/>
                <a:ea typeface="微软雅黑" panose="020B0503020204020204" charset="-122"/>
              </a:endParaRPr>
            </a:p>
          </p:txBody>
        </p:sp>
      </p:grpSp>
      <p:grpSp>
        <p:nvGrpSpPr>
          <p:cNvPr id="37" name="组合 36"/>
          <p:cNvGrpSpPr/>
          <p:nvPr/>
        </p:nvGrpSpPr>
        <p:grpSpPr>
          <a:xfrm>
            <a:off x="11340012" y="1390495"/>
            <a:ext cx="893616" cy="1462591"/>
            <a:chOff x="11146583" y="1268633"/>
            <a:chExt cx="893849" cy="1462972"/>
          </a:xfrm>
        </p:grpSpPr>
        <p:sp>
          <p:nvSpPr>
            <p:cNvPr id="38" name="右大括号 37"/>
            <p:cNvSpPr/>
            <p:nvPr/>
          </p:nvSpPr>
          <p:spPr>
            <a:xfrm>
              <a:off x="11146583" y="1268633"/>
              <a:ext cx="158750" cy="1462972"/>
            </a:xfrm>
            <a:prstGeom prst="rightBrace">
              <a:avLst>
                <a:gd name="adj1" fmla="val 36798"/>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endParaRPr>
            </a:p>
          </p:txBody>
        </p:sp>
        <p:sp>
          <p:nvSpPr>
            <p:cNvPr id="39" name="文本框 38"/>
            <p:cNvSpPr txBox="1"/>
            <p:nvPr/>
          </p:nvSpPr>
          <p:spPr>
            <a:xfrm>
              <a:off x="11339416" y="1800325"/>
              <a:ext cx="701016" cy="369428"/>
            </a:xfrm>
            <a:prstGeom prst="rect">
              <a:avLst/>
            </a:prstGeom>
            <a:noFill/>
          </p:spPr>
          <p:txBody>
            <a:bodyPr wrap="none" rtlCol="0">
              <a:spAutoFit/>
            </a:bodyPr>
            <a:lstStyle/>
            <a:p>
              <a:r>
                <a:rPr lang="en-US" altLang="zh-CN" b="1" dirty="0">
                  <a:solidFill>
                    <a:srgbClr val="1978A7"/>
                  </a:solidFill>
                  <a:latin typeface="+mn-ea"/>
                </a:rPr>
                <a:t>16</a:t>
              </a:r>
              <a:r>
                <a:rPr lang="zh-CN" altLang="en-US" b="1" dirty="0">
                  <a:solidFill>
                    <a:srgbClr val="1978A7"/>
                  </a:solidFill>
                  <a:latin typeface="+mn-ea"/>
                </a:rPr>
                <a:t>类</a:t>
              </a:r>
              <a:endParaRPr lang="zh-CN" altLang="en-US" b="1" dirty="0">
                <a:solidFill>
                  <a:srgbClr val="1978A7"/>
                </a:solidFill>
                <a:latin typeface="+mn-ea"/>
              </a:endParaRPr>
            </a:p>
          </p:txBody>
        </p:sp>
      </p:grpSp>
      <p:grpSp>
        <p:nvGrpSpPr>
          <p:cNvPr id="40" name="组合 39"/>
          <p:cNvGrpSpPr/>
          <p:nvPr/>
        </p:nvGrpSpPr>
        <p:grpSpPr>
          <a:xfrm>
            <a:off x="11340012" y="2997069"/>
            <a:ext cx="893616" cy="1367789"/>
            <a:chOff x="11146583" y="2894933"/>
            <a:chExt cx="893849" cy="1368146"/>
          </a:xfrm>
        </p:grpSpPr>
        <p:sp>
          <p:nvSpPr>
            <p:cNvPr id="41" name="右大括号 40"/>
            <p:cNvSpPr/>
            <p:nvPr/>
          </p:nvSpPr>
          <p:spPr>
            <a:xfrm>
              <a:off x="11146583" y="2894933"/>
              <a:ext cx="158750" cy="1368146"/>
            </a:xfrm>
            <a:prstGeom prst="rightBrace">
              <a:avLst>
                <a:gd name="adj1" fmla="val 36798"/>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endParaRPr>
            </a:p>
          </p:txBody>
        </p:sp>
        <p:sp>
          <p:nvSpPr>
            <p:cNvPr id="42" name="文本框 41"/>
            <p:cNvSpPr txBox="1"/>
            <p:nvPr/>
          </p:nvSpPr>
          <p:spPr>
            <a:xfrm>
              <a:off x="11339416" y="3377361"/>
              <a:ext cx="701016" cy="369428"/>
            </a:xfrm>
            <a:prstGeom prst="rect">
              <a:avLst/>
            </a:prstGeom>
            <a:noFill/>
          </p:spPr>
          <p:txBody>
            <a:bodyPr wrap="none" rtlCol="0">
              <a:spAutoFit/>
            </a:bodyPr>
            <a:lstStyle/>
            <a:p>
              <a:r>
                <a:rPr lang="en-US" altLang="zh-CN" b="1" dirty="0">
                  <a:solidFill>
                    <a:srgbClr val="1978A7"/>
                  </a:solidFill>
                  <a:latin typeface="+mn-ea"/>
                </a:rPr>
                <a:t>18</a:t>
              </a:r>
              <a:r>
                <a:rPr lang="zh-CN" altLang="en-US" b="1" dirty="0">
                  <a:solidFill>
                    <a:srgbClr val="1978A7"/>
                  </a:solidFill>
                  <a:latin typeface="+mn-ea"/>
                </a:rPr>
                <a:t>类</a:t>
              </a:r>
              <a:endParaRPr lang="zh-CN" altLang="en-US" b="1" dirty="0">
                <a:solidFill>
                  <a:srgbClr val="1978A7"/>
                </a:solidFill>
                <a:latin typeface="+mn-ea"/>
              </a:endParaRPr>
            </a:p>
          </p:txBody>
        </p:sp>
      </p:grpSp>
      <p:grpSp>
        <p:nvGrpSpPr>
          <p:cNvPr id="43" name="组合 42"/>
          <p:cNvGrpSpPr/>
          <p:nvPr/>
        </p:nvGrpSpPr>
        <p:grpSpPr>
          <a:xfrm>
            <a:off x="11340012" y="4484933"/>
            <a:ext cx="893616" cy="1463689"/>
            <a:chOff x="11146583" y="4426406"/>
            <a:chExt cx="893849" cy="1464071"/>
          </a:xfrm>
        </p:grpSpPr>
        <p:sp>
          <p:nvSpPr>
            <p:cNvPr id="44" name="右大括号 43"/>
            <p:cNvSpPr/>
            <p:nvPr/>
          </p:nvSpPr>
          <p:spPr>
            <a:xfrm>
              <a:off x="11146583" y="4426406"/>
              <a:ext cx="158750" cy="1464071"/>
            </a:xfrm>
            <a:prstGeom prst="rightBrace">
              <a:avLst>
                <a:gd name="adj1" fmla="val 36798"/>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endParaRPr>
            </a:p>
          </p:txBody>
        </p:sp>
        <p:sp>
          <p:nvSpPr>
            <p:cNvPr id="45" name="文本框 44"/>
            <p:cNvSpPr txBox="1"/>
            <p:nvPr/>
          </p:nvSpPr>
          <p:spPr>
            <a:xfrm>
              <a:off x="11339416" y="4952857"/>
              <a:ext cx="701016" cy="369428"/>
            </a:xfrm>
            <a:prstGeom prst="rect">
              <a:avLst/>
            </a:prstGeom>
            <a:noFill/>
          </p:spPr>
          <p:txBody>
            <a:bodyPr wrap="none" rtlCol="0">
              <a:spAutoFit/>
            </a:bodyPr>
            <a:lstStyle/>
            <a:p>
              <a:r>
                <a:rPr lang="en-US" altLang="zh-CN" b="1" dirty="0">
                  <a:solidFill>
                    <a:srgbClr val="1978A7"/>
                  </a:solidFill>
                  <a:latin typeface="+mn-ea"/>
                </a:rPr>
                <a:t>20</a:t>
              </a:r>
              <a:r>
                <a:rPr lang="zh-CN" altLang="en-US" b="1" dirty="0">
                  <a:solidFill>
                    <a:srgbClr val="1978A7"/>
                  </a:solidFill>
                  <a:latin typeface="+mn-ea"/>
                </a:rPr>
                <a:t>类</a:t>
              </a:r>
              <a:endParaRPr lang="zh-CN" altLang="en-US" b="1" dirty="0">
                <a:solidFill>
                  <a:srgbClr val="1978A7"/>
                </a:solidFill>
                <a:latin typeface="+mn-ea"/>
              </a:endParaRPr>
            </a:p>
          </p:txBody>
        </p:sp>
      </p:grpSp>
      <p:grpSp>
        <p:nvGrpSpPr>
          <p:cNvPr id="46" name="组合 45"/>
          <p:cNvGrpSpPr/>
          <p:nvPr/>
        </p:nvGrpSpPr>
        <p:grpSpPr>
          <a:xfrm>
            <a:off x="11340026" y="6019785"/>
            <a:ext cx="808085" cy="369332"/>
            <a:chOff x="11146583" y="6020454"/>
            <a:chExt cx="808295" cy="369428"/>
          </a:xfrm>
        </p:grpSpPr>
        <p:sp>
          <p:nvSpPr>
            <p:cNvPr id="47" name="右大括号 46"/>
            <p:cNvSpPr/>
            <p:nvPr/>
          </p:nvSpPr>
          <p:spPr>
            <a:xfrm>
              <a:off x="11146583" y="6073482"/>
              <a:ext cx="158750" cy="303604"/>
            </a:xfrm>
            <a:prstGeom prst="rightBrace">
              <a:avLst>
                <a:gd name="adj1" fmla="val 36798"/>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endParaRPr>
            </a:p>
          </p:txBody>
        </p:sp>
        <p:sp>
          <p:nvSpPr>
            <p:cNvPr id="48" name="文本框 47"/>
            <p:cNvSpPr txBox="1"/>
            <p:nvPr/>
          </p:nvSpPr>
          <p:spPr>
            <a:xfrm>
              <a:off x="11396567" y="6020454"/>
              <a:ext cx="558311" cy="369428"/>
            </a:xfrm>
            <a:prstGeom prst="rect">
              <a:avLst/>
            </a:prstGeom>
            <a:noFill/>
          </p:spPr>
          <p:txBody>
            <a:bodyPr wrap="none" rtlCol="0">
              <a:spAutoFit/>
            </a:bodyPr>
            <a:lstStyle/>
            <a:p>
              <a:r>
                <a:rPr lang="en-US" altLang="zh-CN" b="1" dirty="0">
                  <a:solidFill>
                    <a:srgbClr val="1978A7"/>
                  </a:solidFill>
                  <a:latin typeface="+mn-ea"/>
                </a:rPr>
                <a:t>2</a:t>
              </a:r>
              <a:r>
                <a:rPr lang="zh-CN" altLang="en-US" b="1" dirty="0">
                  <a:solidFill>
                    <a:srgbClr val="1978A7"/>
                  </a:solidFill>
                  <a:latin typeface="+mn-ea"/>
                </a:rPr>
                <a:t>类</a:t>
              </a:r>
              <a:endParaRPr lang="zh-CN" altLang="en-US" b="1" dirty="0">
                <a:solidFill>
                  <a:srgbClr val="1978A7"/>
                </a:solidFill>
                <a:latin typeface="+mn-ea"/>
              </a:endParaRPr>
            </a:p>
          </p:txBody>
        </p: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3040 </a:t>
            </a:r>
            <a:r>
              <a:rPr lang="zh-CN" altLang="en-US" sz="2400" b="1" dirty="0">
                <a:solidFill>
                  <a:srgbClr val="44546A"/>
                </a:solidFill>
                <a:latin typeface="+mj-ea"/>
                <a:ea typeface="+mj-ea"/>
                <a:cs typeface="+mj-ea"/>
                <a:sym typeface="+mn-ea"/>
              </a:rPr>
              <a:t>学生变动情况</a:t>
            </a:r>
            <a:endParaRPr lang="zh-CN" altLang="en-US" sz="2400" b="1" dirty="0">
              <a:solidFill>
                <a:srgbClr val="44546A"/>
              </a:solidFill>
              <a:latin typeface="+mj-ea"/>
              <a:ea typeface="+mj-ea"/>
              <a:cs typeface="+mj-ea"/>
              <a:sym typeface="+mn-ea"/>
            </a:endParaRPr>
          </a:p>
        </p:txBody>
      </p:sp>
      <p:pic>
        <p:nvPicPr>
          <p:cNvPr id="14" name="图片 13"/>
          <p:cNvPicPr>
            <a:picLocks noChangeAspect="1"/>
          </p:cNvPicPr>
          <p:nvPr/>
        </p:nvPicPr>
        <p:blipFill>
          <a:blip r:embed="rId4"/>
          <a:srcRect b="62837"/>
          <a:stretch>
            <a:fillRect/>
          </a:stretch>
        </p:blipFill>
        <p:spPr>
          <a:xfrm>
            <a:off x="690245" y="1317625"/>
            <a:ext cx="6109970" cy="3682365"/>
          </a:xfrm>
          <a:prstGeom prst="rect">
            <a:avLst/>
          </a:prstGeom>
          <a:ln>
            <a:solidFill>
              <a:srgbClr val="44546A"/>
            </a:solidFill>
          </a:ln>
          <a:effectLst>
            <a:outerShdw blurRad="50800" dist="38100" dir="2700000" algn="tl" rotWithShape="0">
              <a:prstClr val="black">
                <a:alpha val="40000"/>
              </a:prstClr>
            </a:outerShdw>
          </a:effectLst>
        </p:spPr>
      </p:pic>
      <p:pic>
        <p:nvPicPr>
          <p:cNvPr id="15" name="图片 14"/>
          <p:cNvPicPr>
            <a:picLocks noChangeAspect="1"/>
          </p:cNvPicPr>
          <p:nvPr/>
        </p:nvPicPr>
        <p:blipFill>
          <a:blip r:embed="rId4"/>
          <a:srcRect t="81982"/>
          <a:stretch>
            <a:fillRect/>
          </a:stretch>
        </p:blipFill>
        <p:spPr>
          <a:xfrm>
            <a:off x="690245" y="4752975"/>
            <a:ext cx="6121400" cy="1788795"/>
          </a:xfrm>
          <a:prstGeom prst="rect">
            <a:avLst/>
          </a:prstGeom>
          <a:ln>
            <a:solidFill>
              <a:srgbClr val="44546A"/>
            </a:solidFill>
          </a:ln>
          <a:effectLst>
            <a:outerShdw blurRad="50800" dist="38100" dir="2700000" algn="tl" rotWithShape="0">
              <a:prstClr val="black">
                <a:alpha val="40000"/>
              </a:prstClr>
            </a:outerShdw>
          </a:effectLst>
        </p:spPr>
      </p:pic>
      <p:sp>
        <p:nvSpPr>
          <p:cNvPr id="13" name="线形标注 2(带边框和强调线) 12"/>
          <p:cNvSpPr/>
          <p:nvPr/>
        </p:nvSpPr>
        <p:spPr>
          <a:xfrm>
            <a:off x="4583430" y="1287145"/>
            <a:ext cx="7122795" cy="468630"/>
          </a:xfrm>
          <a:prstGeom prst="accentBorderCallout2">
            <a:avLst>
              <a:gd name="adj1" fmla="val 23441"/>
              <a:gd name="adj2" fmla="val -1977"/>
              <a:gd name="adj3" fmla="val 110569"/>
              <a:gd name="adj4" fmla="val -2719"/>
              <a:gd name="adj5" fmla="val 395257"/>
              <a:gd name="adj6" fmla="val -400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复学：</a:t>
            </a:r>
            <a:r>
              <a:rPr lang="zh-CN" altLang="en-US">
                <a:solidFill>
                  <a:srgbClr val="44546A"/>
                </a:solidFill>
                <a:latin typeface="+mj-ea"/>
                <a:ea typeface="+mj-ea"/>
                <a:sym typeface="+mn-ea"/>
              </a:rPr>
              <a:t>指因故休学的学生，休学期满后回到学校继续学习的学生</a:t>
            </a:r>
            <a:endParaRPr lang="zh-CN" altLang="en-US">
              <a:solidFill>
                <a:srgbClr val="44546A"/>
              </a:solidFill>
              <a:latin typeface="+mj-ea"/>
              <a:ea typeface="+mj-ea"/>
              <a:sym typeface="+mn-ea"/>
            </a:endParaRPr>
          </a:p>
        </p:txBody>
      </p:sp>
      <p:sp>
        <p:nvSpPr>
          <p:cNvPr id="7" name="线形标注 2(带边框和强调线) 6"/>
          <p:cNvSpPr/>
          <p:nvPr/>
        </p:nvSpPr>
        <p:spPr>
          <a:xfrm>
            <a:off x="4583430" y="2996565"/>
            <a:ext cx="7124065" cy="515620"/>
          </a:xfrm>
          <a:prstGeom prst="accentBorderCallout2">
            <a:avLst>
              <a:gd name="adj1" fmla="val 18750"/>
              <a:gd name="adj2" fmla="val -8333"/>
              <a:gd name="adj3" fmla="val 18760"/>
              <a:gd name="adj4" fmla="val -14463"/>
              <a:gd name="adj5" fmla="val 568349"/>
              <a:gd name="adj6" fmla="val -2605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休学：</a:t>
            </a:r>
            <a:r>
              <a:rPr lang="zh-CN" altLang="en-US">
                <a:solidFill>
                  <a:srgbClr val="44546A"/>
                </a:solidFill>
                <a:latin typeface="+mj-ea"/>
                <a:ea typeface="+mj-ea"/>
                <a:sym typeface="+mn-ea"/>
              </a:rPr>
              <a:t>由学校批准，</a:t>
            </a:r>
            <a:r>
              <a:rPr lang="zh-CN" altLang="en-US" u="sng">
                <a:solidFill>
                  <a:srgbClr val="44546A"/>
                </a:solidFill>
                <a:latin typeface="+mj-ea"/>
                <a:ea typeface="+mj-ea"/>
                <a:sym typeface="+mn-ea"/>
              </a:rPr>
              <a:t>正式办理休学手续</a:t>
            </a:r>
            <a:r>
              <a:rPr lang="zh-CN" altLang="en-US">
                <a:solidFill>
                  <a:srgbClr val="44546A"/>
                </a:solidFill>
                <a:latin typeface="+mj-ea"/>
                <a:ea typeface="+mj-ea"/>
                <a:sym typeface="+mn-ea"/>
              </a:rPr>
              <a:t>，经学校同意暂时离开学校</a:t>
            </a:r>
            <a:endParaRPr lang="zh-CN" altLang="en-US">
              <a:solidFill>
                <a:srgbClr val="44546A"/>
              </a:solidFill>
              <a:latin typeface="+mj-ea"/>
              <a:ea typeface="+mj-ea"/>
              <a:sym typeface="+mn-ea"/>
            </a:endParaRPr>
          </a:p>
        </p:txBody>
      </p:sp>
      <p:sp>
        <p:nvSpPr>
          <p:cNvPr id="9" name="线形标注 2(带边框和强调线) 8"/>
          <p:cNvSpPr/>
          <p:nvPr/>
        </p:nvSpPr>
        <p:spPr>
          <a:xfrm>
            <a:off x="4583430" y="3663950"/>
            <a:ext cx="7124065" cy="746125"/>
          </a:xfrm>
          <a:prstGeom prst="accentBorderCallout2">
            <a:avLst>
              <a:gd name="adj1" fmla="val 18750"/>
              <a:gd name="adj2" fmla="val -8333"/>
              <a:gd name="adj3" fmla="val 18760"/>
              <a:gd name="adj4" fmla="val -14463"/>
              <a:gd name="adj5" fmla="val 299659"/>
              <a:gd name="adj6" fmla="val -1755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退学：</a:t>
            </a:r>
            <a:r>
              <a:rPr lang="zh-CN" altLang="en-US">
                <a:solidFill>
                  <a:srgbClr val="44546A"/>
                </a:solidFill>
                <a:latin typeface="+mj-ea"/>
                <a:ea typeface="+mj-ea"/>
                <a:sym typeface="+mn-ea"/>
              </a:rPr>
              <a:t>因故中断学业、放弃学籍的学生（</a:t>
            </a:r>
            <a:r>
              <a:rPr lang="zh-CN" altLang="en-US" u="sng">
                <a:solidFill>
                  <a:srgbClr val="44546A"/>
                </a:solidFill>
                <a:latin typeface="+mj-ea"/>
                <a:ea typeface="+mj-ea"/>
                <a:sym typeface="+mn-ea"/>
              </a:rPr>
              <a:t>包括办理退学手续和不办理退学手续的学生</a:t>
            </a:r>
            <a:r>
              <a:rPr lang="zh-CN" altLang="en-US">
                <a:solidFill>
                  <a:srgbClr val="44546A"/>
                </a:solidFill>
                <a:latin typeface="+mj-ea"/>
                <a:ea typeface="+mj-ea"/>
                <a:sym typeface="+mn-ea"/>
              </a:rPr>
              <a:t>）</a:t>
            </a:r>
            <a:endParaRPr lang="zh-CN" altLang="en-US">
              <a:solidFill>
                <a:srgbClr val="44546A"/>
              </a:solidFill>
              <a:latin typeface="+mj-ea"/>
              <a:ea typeface="+mj-ea"/>
              <a:sym typeface="+mn-ea"/>
            </a:endParaRPr>
          </a:p>
        </p:txBody>
      </p:sp>
      <p:sp>
        <p:nvSpPr>
          <p:cNvPr id="2" name="线形标注 2(带边框和强调线) 1"/>
          <p:cNvSpPr/>
          <p:nvPr/>
        </p:nvSpPr>
        <p:spPr>
          <a:xfrm>
            <a:off x="4581525" y="1830070"/>
            <a:ext cx="7124065" cy="1089660"/>
          </a:xfrm>
          <a:prstGeom prst="accentBorderCallout2">
            <a:avLst>
              <a:gd name="adj1" fmla="val 18750"/>
              <a:gd name="adj2" fmla="val -8333"/>
              <a:gd name="adj3" fmla="val 18760"/>
              <a:gd name="adj4" fmla="val -14463"/>
              <a:gd name="adj5" fmla="val 381002"/>
              <a:gd name="adj6" fmla="val -3409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结业：</a:t>
            </a:r>
            <a:r>
              <a:rPr lang="zh-CN" altLang="en-US">
                <a:solidFill>
                  <a:srgbClr val="44546A"/>
                </a:solidFill>
                <a:latin typeface="+mj-ea"/>
                <a:ea typeface="+mj-ea"/>
                <a:sym typeface="+mn-ea"/>
              </a:rPr>
              <a:t>在规定的学习年限内，修完教学计划规定课程和实践环节，但因个别课程或者实践环节考核不合格而未达到毕业要求，未取得毕业证书，取得结业证书的学生。</a:t>
            </a:r>
            <a:endParaRPr lang="zh-CN" altLang="en-US">
              <a:solidFill>
                <a:srgbClr val="44546A"/>
              </a:solidFill>
              <a:latin typeface="+mj-ea"/>
              <a:ea typeface="+mj-ea"/>
              <a:sym typeface="+mn-ea"/>
            </a:endParaRPr>
          </a:p>
        </p:txBody>
      </p:sp>
      <p:sp>
        <p:nvSpPr>
          <p:cNvPr id="3" name="线形标注 2(带边框和强调线) 2"/>
          <p:cNvSpPr/>
          <p:nvPr/>
        </p:nvSpPr>
        <p:spPr>
          <a:xfrm>
            <a:off x="4583430" y="4561840"/>
            <a:ext cx="7124065" cy="855980"/>
          </a:xfrm>
          <a:prstGeom prst="accentBorderCallout2">
            <a:avLst>
              <a:gd name="adj1" fmla="val 18750"/>
              <a:gd name="adj2" fmla="val -8333"/>
              <a:gd name="adj3" fmla="val 18760"/>
              <a:gd name="adj4" fmla="val -14463"/>
              <a:gd name="adj5" fmla="val 163353"/>
              <a:gd name="adj6" fmla="val -432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转学：</a:t>
            </a:r>
            <a:r>
              <a:rPr lang="zh-CN" altLang="en-US">
                <a:solidFill>
                  <a:srgbClr val="44546A"/>
                </a:solidFill>
                <a:latin typeface="+mj-ea"/>
                <a:ea typeface="+mj-ea"/>
                <a:sym typeface="+mn-ea"/>
              </a:rPr>
              <a:t>经学校同意，因故由一所学校转到另一所学校继续学习的学生，包括转入和转出。</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7" grpId="0" bldLvl="0" animBg="1"/>
      <p:bldP spid="7" grpId="1" animBg="1"/>
      <p:bldP spid="9" grpId="0" bldLvl="0" animBg="1"/>
      <p:bldP spid="9" grpId="1" animBg="1"/>
      <p:bldP spid="2" grpId="0" bldLvl="0" animBg="1"/>
      <p:bldP spid="2" grpId="1" animBg="1"/>
      <p:bldP spid="3" grpId="0" bldLvl="0" animBg="1"/>
      <p:bldP spid="3" grpId="1"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教基3040 学生变动情况（一校一报告）</a:t>
            </a:r>
            <a:endParaRPr lang="zh-CN" altLang="en-US" sz="2400" b="1" dirty="0">
              <a:solidFill>
                <a:schemeClr val="tx2"/>
              </a:solidFill>
              <a:latin typeface="+mj-ea"/>
              <a:ea typeface="+mj-ea"/>
              <a:cs typeface="+mj-ea"/>
              <a:sym typeface="+mn-ea"/>
            </a:endParaRPr>
          </a:p>
        </p:txBody>
      </p:sp>
      <p:sp>
        <p:nvSpPr>
          <p:cNvPr id="8" name="矩形 7"/>
          <p:cNvSpPr/>
          <p:nvPr/>
        </p:nvSpPr>
        <p:spPr>
          <a:xfrm>
            <a:off x="554355" y="1376680"/>
            <a:ext cx="10996295" cy="772795"/>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fontAlgn="auto">
              <a:lnSpc>
                <a:spcPct val="120000"/>
              </a:lnSpc>
              <a:spcBef>
                <a:spcPts val="0"/>
              </a:spcBef>
              <a:buClrTx/>
              <a:buSzTx/>
              <a:buFont typeface="Arial" panose="020B0604020202020204" pitchFamily="34" charset="0"/>
              <a:buChar char="•"/>
            </a:pPr>
            <a:r>
              <a:rPr lang="zh-CN" altLang="en-US">
                <a:solidFill>
                  <a:srgbClr val="044AFA"/>
                </a:solidFill>
                <a:latin typeface="+mj-ea"/>
                <a:ea typeface="+mj-ea"/>
                <a:cs typeface="+mj-ea"/>
                <a:sym typeface="+mn-ea"/>
              </a:rPr>
              <a:t>XX中等专业学校：</a:t>
            </a:r>
            <a:r>
              <a:rPr b="1">
                <a:solidFill>
                  <a:srgbClr val="44546A"/>
                </a:solidFill>
                <a:latin typeface="+mj-ea"/>
                <a:ea typeface="+mj-ea"/>
                <a:cs typeface="+mj-ea"/>
                <a:sym typeface="+mn-ea"/>
              </a:rPr>
              <a:t>在校生</a:t>
            </a:r>
            <a:r>
              <a:rPr lang="zh-CN">
                <a:solidFill>
                  <a:srgbClr val="44546A"/>
                </a:solidFill>
                <a:latin typeface="+mj-ea"/>
                <a:ea typeface="+mj-ea"/>
                <a:cs typeface="+mj-ea"/>
                <a:sym typeface="+mn-ea"/>
              </a:rPr>
              <a:t>与</a:t>
            </a:r>
            <a:r>
              <a:rPr lang="zh-CN" b="1">
                <a:solidFill>
                  <a:srgbClr val="44546A"/>
                </a:solidFill>
                <a:latin typeface="+mj-ea"/>
                <a:ea typeface="+mj-ea"/>
                <a:cs typeface="+mj-ea"/>
                <a:sym typeface="+mn-ea"/>
              </a:rPr>
              <a:t>教师数</a:t>
            </a:r>
            <a:r>
              <a:rPr lang="zh-CN">
                <a:solidFill>
                  <a:srgbClr val="44546A"/>
                </a:solidFill>
                <a:latin typeface="+mj-ea"/>
                <a:ea typeface="+mj-ea"/>
                <a:cs typeface="+mj-ea"/>
                <a:sym typeface="+mn-ea"/>
              </a:rPr>
              <a:t>变化不匹配</a:t>
            </a:r>
            <a:r>
              <a:rPr lang="zh-CN" altLang="en-US">
                <a:solidFill>
                  <a:srgbClr val="44546A"/>
                </a:solidFill>
                <a:latin typeface="+mj-ea"/>
                <a:ea typeface="+mj-ea"/>
                <a:cs typeface="+mj-ea"/>
                <a:sym typeface="+mn-ea"/>
              </a:rPr>
              <a:t>：在校生</a:t>
            </a:r>
            <a:r>
              <a:rPr lang="en-US" altLang="zh-CN">
                <a:solidFill>
                  <a:srgbClr val="44546A"/>
                </a:solidFill>
                <a:latin typeface="+mj-ea"/>
                <a:ea typeface="+mj-ea"/>
                <a:cs typeface="+mj-ea"/>
                <a:sym typeface="+mn-ea"/>
              </a:rPr>
              <a:t>2022</a:t>
            </a:r>
            <a:r>
              <a:rPr lang="zh-CN" altLang="en-US">
                <a:solidFill>
                  <a:srgbClr val="44546A"/>
                </a:solidFill>
                <a:latin typeface="+mj-ea"/>
                <a:ea typeface="+mj-ea"/>
                <a:cs typeface="+mj-ea"/>
                <a:sym typeface="+mn-ea"/>
              </a:rPr>
              <a:t>年的</a:t>
            </a:r>
            <a:r>
              <a:rPr>
                <a:solidFill>
                  <a:srgbClr val="44546A"/>
                </a:solidFill>
                <a:latin typeface="+mj-ea"/>
                <a:ea typeface="+mj-ea"/>
                <a:cs typeface="+mj-ea"/>
                <a:sym typeface="+mn-ea"/>
              </a:rPr>
              <a:t>366人</a:t>
            </a:r>
            <a:r>
              <a:rPr b="1">
                <a:solidFill>
                  <a:srgbClr val="44546A"/>
                </a:solidFill>
                <a:latin typeface="+mj-ea"/>
                <a:ea typeface="+mj-ea"/>
                <a:cs typeface="+mj-ea"/>
                <a:sym typeface="+mn-ea"/>
              </a:rPr>
              <a:t>减少</a:t>
            </a:r>
            <a:r>
              <a:rPr>
                <a:solidFill>
                  <a:srgbClr val="44546A"/>
                </a:solidFill>
                <a:latin typeface="+mj-ea"/>
                <a:ea typeface="+mj-ea"/>
                <a:cs typeface="+mj-ea"/>
                <a:sym typeface="+mn-ea"/>
              </a:rPr>
              <a:t>到248人</a:t>
            </a:r>
            <a:r>
              <a:rPr lang="zh-CN">
                <a:solidFill>
                  <a:srgbClr val="44546A"/>
                </a:solidFill>
                <a:latin typeface="+mj-ea"/>
                <a:ea typeface="+mj-ea"/>
                <a:cs typeface="+mj-ea"/>
                <a:sym typeface="+mn-ea"/>
              </a:rPr>
              <a:t>，但</a:t>
            </a:r>
            <a:r>
              <a:rPr>
                <a:solidFill>
                  <a:srgbClr val="44546A"/>
                </a:solidFill>
                <a:latin typeface="+mj-ea"/>
                <a:ea typeface="+mj-ea"/>
                <a:cs typeface="+mj-ea"/>
                <a:sym typeface="+mn-ea"/>
              </a:rPr>
              <a:t>专任教师数从2022年的14人</a:t>
            </a:r>
            <a:r>
              <a:rPr lang="zh-CN" altLang="en-US" b="1">
                <a:solidFill>
                  <a:srgbClr val="44546A"/>
                </a:solidFill>
                <a:latin typeface="+mj-ea"/>
                <a:ea typeface="+mj-ea"/>
                <a:cs typeface="+mj-ea"/>
                <a:sym typeface="+mn-ea"/>
              </a:rPr>
              <a:t>增加</a:t>
            </a:r>
            <a:r>
              <a:rPr>
                <a:solidFill>
                  <a:srgbClr val="44546A"/>
                </a:solidFill>
                <a:latin typeface="+mj-ea"/>
                <a:ea typeface="+mj-ea"/>
                <a:cs typeface="+mj-ea"/>
                <a:sym typeface="+mn-ea"/>
              </a:rPr>
              <a:t>至2023年的84人</a:t>
            </a:r>
            <a:r>
              <a:rPr lang="zh-CN">
                <a:solidFill>
                  <a:srgbClr val="44546A"/>
                </a:solidFill>
                <a:latin typeface="+mj-ea"/>
                <a:ea typeface="+mj-ea"/>
                <a:cs typeface="+mj-ea"/>
                <a:sym typeface="+mn-ea"/>
              </a:rPr>
              <a:t>，</a:t>
            </a:r>
            <a:r>
              <a:rPr lang="zh-CN" altLang="en-US" b="1">
                <a:solidFill>
                  <a:srgbClr val="FF0000"/>
                </a:solidFill>
                <a:latin typeface="微软雅黑" panose="020B0503020204020204" charset="-122"/>
                <a:ea typeface="微软雅黑" panose="020B0503020204020204" charset="-122"/>
                <a:cs typeface="+mj-ea"/>
                <a:sym typeface="+mn-ea"/>
              </a:rPr>
              <a:t>关联数据变化不匹配：</a:t>
            </a:r>
            <a:endParaRPr lang="zh-CN">
              <a:solidFill>
                <a:srgbClr val="44546A"/>
              </a:solidFill>
              <a:latin typeface="+mj-ea"/>
              <a:ea typeface="+mj-ea"/>
              <a:cs typeface="+mj-ea"/>
              <a:sym typeface="+mn-ea"/>
            </a:endParaRPr>
          </a:p>
        </p:txBody>
      </p:sp>
      <p:pic>
        <p:nvPicPr>
          <p:cNvPr id="3" name="图片 2" descr="upload_post_object_v2_1655196817"/>
          <p:cNvPicPr>
            <a:picLocks noChangeAspect="1"/>
          </p:cNvPicPr>
          <p:nvPr/>
        </p:nvPicPr>
        <p:blipFill>
          <a:blip r:embed="rId4"/>
          <a:stretch>
            <a:fillRect/>
          </a:stretch>
        </p:blipFill>
        <p:spPr>
          <a:xfrm>
            <a:off x="595380" y="2312919"/>
            <a:ext cx="5591175" cy="2857500"/>
          </a:xfrm>
          <a:prstGeom prst="rect">
            <a:avLst/>
          </a:prstGeom>
          <a:ln>
            <a:solidFill>
              <a:srgbClr val="44546A"/>
            </a:solidFill>
          </a:ln>
        </p:spPr>
      </p:pic>
      <p:sp>
        <p:nvSpPr>
          <p:cNvPr id="7" name="矩形 6"/>
          <p:cNvSpPr/>
          <p:nvPr/>
        </p:nvSpPr>
        <p:spPr>
          <a:xfrm>
            <a:off x="2871052" y="3703191"/>
            <a:ext cx="770358" cy="1101136"/>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4224858" y="3703230"/>
            <a:ext cx="770358" cy="1101136"/>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2" name="图片 1" descr="upload_post_object_v2_3789016020"/>
          <p:cNvPicPr>
            <a:picLocks noChangeAspect="1"/>
          </p:cNvPicPr>
          <p:nvPr/>
        </p:nvPicPr>
        <p:blipFill>
          <a:blip r:embed="rId5"/>
          <a:stretch>
            <a:fillRect/>
          </a:stretch>
        </p:blipFill>
        <p:spPr>
          <a:xfrm>
            <a:off x="5155894" y="3428821"/>
            <a:ext cx="6591300" cy="2638425"/>
          </a:xfrm>
          <a:prstGeom prst="rect">
            <a:avLst/>
          </a:prstGeom>
          <a:ln>
            <a:solidFill>
              <a:srgbClr val="44546A"/>
            </a:solidFill>
          </a:ln>
        </p:spPr>
      </p:pic>
      <p:sp>
        <p:nvSpPr>
          <p:cNvPr id="6" name="矩形 5"/>
          <p:cNvSpPr/>
          <p:nvPr/>
        </p:nvSpPr>
        <p:spPr>
          <a:xfrm>
            <a:off x="7061848" y="4932400"/>
            <a:ext cx="770358" cy="1254487"/>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矩形 8"/>
          <p:cNvSpPr/>
          <p:nvPr/>
        </p:nvSpPr>
        <p:spPr>
          <a:xfrm>
            <a:off x="10523160" y="4932432"/>
            <a:ext cx="770358" cy="1254487"/>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矩形 9"/>
          <p:cNvSpPr/>
          <p:nvPr/>
        </p:nvSpPr>
        <p:spPr>
          <a:xfrm>
            <a:off x="595630" y="2244725"/>
            <a:ext cx="10996295" cy="543560"/>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fontAlgn="auto">
              <a:lnSpc>
                <a:spcPct val="120000"/>
              </a:lnSpc>
              <a:buFont typeface="Arial" panose="020B0604020202020204" pitchFamily="34" charset="0"/>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rPr>
              <a:t>XX中学（高级中学）</a:t>
            </a: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a:t>
            </a:r>
            <a:r>
              <a:rPr lang="zh-CN" altLang="en-US">
                <a:solidFill>
                  <a:srgbClr val="44546A"/>
                </a:solidFill>
                <a:latin typeface="微软雅黑" panose="020B0503020204020204" charset="-122"/>
                <a:ea typeface="微软雅黑" panose="020B0503020204020204" charset="-122"/>
                <a:cs typeface="微软雅黑" panose="020B0503020204020204" charset="-122"/>
              </a:rPr>
              <a:t>学生</a:t>
            </a:r>
            <a:r>
              <a:rPr lang="zh-CN" altLang="en-US" b="1">
                <a:solidFill>
                  <a:srgbClr val="44546A"/>
                </a:solidFill>
                <a:latin typeface="微软雅黑" panose="020B0503020204020204" charset="-122"/>
                <a:ea typeface="微软雅黑" panose="020B0503020204020204" charset="-122"/>
                <a:cs typeface="微软雅黑" panose="020B0503020204020204" charset="-122"/>
              </a:rPr>
              <a:t>转出</a:t>
            </a:r>
            <a:r>
              <a:rPr lang="en-US" altLang="zh-CN">
                <a:solidFill>
                  <a:srgbClr val="44546A"/>
                </a:solidFill>
                <a:latin typeface="微软雅黑" panose="020B0503020204020204" charset="-122"/>
                <a:ea typeface="微软雅黑" panose="020B0503020204020204" charset="-122"/>
                <a:cs typeface="微软雅黑" panose="020B0503020204020204" charset="-122"/>
              </a:rPr>
              <a:t>141</a:t>
            </a:r>
            <a:r>
              <a:rPr lang="zh-CN" altLang="en-US">
                <a:solidFill>
                  <a:srgbClr val="44546A"/>
                </a:solidFill>
                <a:latin typeface="微软雅黑" panose="020B0503020204020204" charset="-122"/>
                <a:ea typeface="微软雅黑" panose="020B0503020204020204" charset="-122"/>
                <a:cs typeface="微软雅黑" panose="020B0503020204020204" charset="-122"/>
              </a:rPr>
              <a:t>人，占</a:t>
            </a:r>
            <a:r>
              <a:rPr lang="en-US" altLang="zh-CN">
                <a:solidFill>
                  <a:srgbClr val="44546A"/>
                </a:solidFill>
                <a:latin typeface="微软雅黑" panose="020B0503020204020204" charset="-122"/>
                <a:ea typeface="微软雅黑" panose="020B0503020204020204" charset="-122"/>
                <a:cs typeface="微软雅黑" panose="020B0503020204020204" charset="-122"/>
              </a:rPr>
              <a:t>2022</a:t>
            </a:r>
            <a:r>
              <a:rPr lang="zh-CN" altLang="en-US">
                <a:solidFill>
                  <a:srgbClr val="44546A"/>
                </a:solidFill>
                <a:latin typeface="微软雅黑" panose="020B0503020204020204" charset="-122"/>
                <a:ea typeface="微软雅黑" panose="020B0503020204020204" charset="-122"/>
                <a:cs typeface="微软雅黑" panose="020B0503020204020204" charset="-122"/>
              </a:rPr>
              <a:t>年在校生比例</a:t>
            </a:r>
            <a:r>
              <a:rPr lang="en-US" altLang="zh-CN">
                <a:solidFill>
                  <a:srgbClr val="44546A"/>
                </a:solidFill>
                <a:latin typeface="微软雅黑" panose="020B0503020204020204" charset="-122"/>
                <a:ea typeface="微软雅黑" panose="020B0503020204020204" charset="-122"/>
                <a:cs typeface="微软雅黑" panose="020B0503020204020204" charset="-122"/>
              </a:rPr>
              <a:t>18.63%</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r>
              <a:rPr lang="zh-CN" altLang="en-US" b="1">
                <a:solidFill>
                  <a:srgbClr val="FF0000"/>
                </a:solidFill>
                <a:latin typeface="微软雅黑" panose="020B0503020204020204" charset="-122"/>
                <a:ea typeface="微软雅黑" panose="020B0503020204020204" charset="-122"/>
                <a:cs typeface="微软雅黑" panose="020B0503020204020204" charset="-122"/>
                <a:sym typeface="+mn-ea"/>
              </a:rPr>
              <a:t>疑似错报</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p:txBody>
      </p:sp>
      <p:pic>
        <p:nvPicPr>
          <p:cNvPr id="11" name="图片 10" descr="upload_post_object_v2_3249435919"/>
          <p:cNvPicPr>
            <a:picLocks noChangeAspect="1"/>
          </p:cNvPicPr>
          <p:nvPr/>
        </p:nvPicPr>
        <p:blipFill>
          <a:blip r:embed="rId6"/>
          <a:stretch>
            <a:fillRect/>
          </a:stretch>
        </p:blipFill>
        <p:spPr>
          <a:xfrm>
            <a:off x="2435266" y="3390610"/>
            <a:ext cx="7029450" cy="26765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xit" presetSubtype="0" fill="hold" grpId="2" nodeType="withEffect">
                                  <p:stCondLst>
                                    <p:cond delay="0"/>
                                  </p:stCondLst>
                                  <p:childTnLst>
                                    <p:set>
                                      <p:cBhvr>
                                        <p:cTn id="32" dur="1" fill="hold">
                                          <p:stCondLst>
                                            <p:cond delay="0"/>
                                          </p:stCondLst>
                                        </p:cTn>
                                        <p:tgtEl>
                                          <p:spTgt spid="7"/>
                                        </p:tgtEl>
                                        <p:attrNameLst>
                                          <p:attrName>style.visibility</p:attrName>
                                        </p:attrNameLst>
                                      </p:cBhvr>
                                      <p:to>
                                        <p:strVal val="hidden"/>
                                      </p:to>
                                    </p:set>
                                  </p:childTnLst>
                                </p:cTn>
                              </p:par>
                              <p:par>
                                <p:cTn id="33" presetID="1" presetClass="exit" presetSubtype="0" fill="hold" grpId="2" nodeType="withEffect">
                                  <p:stCondLst>
                                    <p:cond delay="0"/>
                                  </p:stCondLst>
                                  <p:childTnLst>
                                    <p:set>
                                      <p:cBhvr>
                                        <p:cTn id="34" dur="1" fill="hold">
                                          <p:stCondLst>
                                            <p:cond delay="0"/>
                                          </p:stCondLst>
                                        </p:cTn>
                                        <p:tgtEl>
                                          <p:spTgt spid="5"/>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2"/>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9"/>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6"/>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7" grpId="0" bldLvl="0" animBg="1"/>
      <p:bldP spid="5" grpId="0" bldLvl="0" animBg="1"/>
      <p:bldP spid="6" grpId="0" bldLvl="0" animBg="1"/>
      <p:bldP spid="9" grpId="0" bldLvl="0" animBg="1"/>
      <p:bldP spid="10" grpId="0" animBg="1"/>
      <p:bldP spid="10" grpId="1" animBg="1"/>
      <p:bldP spid="7" grpId="2" animBg="1"/>
      <p:bldP spid="5" grpId="2" animBg="1"/>
      <p:bldP spid="9" grpId="1" animBg="1"/>
      <p:bldP spid="6"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3041 </a:t>
            </a:r>
            <a:r>
              <a:rPr lang="zh-CN" altLang="en-US" sz="2400" b="1" dirty="0">
                <a:solidFill>
                  <a:schemeClr val="tx2"/>
                </a:solidFill>
                <a:latin typeface="+mj-ea"/>
                <a:ea typeface="+mj-ea"/>
                <a:cs typeface="+mj-ea"/>
                <a:sym typeface="+mn-ea"/>
              </a:rPr>
              <a:t>在校生中死亡的主要原因</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b="51952"/>
          <a:stretch>
            <a:fillRect/>
          </a:stretch>
        </p:blipFill>
        <p:spPr>
          <a:xfrm>
            <a:off x="476250" y="1452880"/>
            <a:ext cx="6322695" cy="329882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t="60726"/>
          <a:stretch>
            <a:fillRect/>
          </a:stretch>
        </p:blipFill>
        <p:spPr>
          <a:xfrm>
            <a:off x="476250" y="4649470"/>
            <a:ext cx="6337935" cy="1548765"/>
          </a:xfrm>
          <a:prstGeom prst="rect">
            <a:avLst/>
          </a:prstGeom>
          <a:ln>
            <a:solidFill>
              <a:srgbClr val="44546A"/>
            </a:solidFill>
          </a:ln>
          <a:effectLst>
            <a:outerShdw blurRad="50800" dist="38100" dir="2700000" algn="tl" rotWithShape="0">
              <a:prstClr val="black">
                <a:alpha val="40000"/>
              </a:prstClr>
            </a:outerShdw>
          </a:effectLst>
        </p:spPr>
      </p:pic>
      <p:sp>
        <p:nvSpPr>
          <p:cNvPr id="13" name="线形标注 2(带边框和强调线) 12"/>
          <p:cNvSpPr/>
          <p:nvPr/>
        </p:nvSpPr>
        <p:spPr>
          <a:xfrm>
            <a:off x="5501640" y="1811020"/>
            <a:ext cx="5791835" cy="504190"/>
          </a:xfrm>
          <a:prstGeom prst="accentBorderCallout2">
            <a:avLst>
              <a:gd name="adj1" fmla="val 18750"/>
              <a:gd name="adj2" fmla="val -8333"/>
              <a:gd name="adj3" fmla="val 182997"/>
              <a:gd name="adj4" fmla="val -15151"/>
              <a:gd name="adj5" fmla="val 229471"/>
              <a:gd name="adj6" fmla="val 2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打架斗殴：</a:t>
            </a:r>
            <a:r>
              <a:rPr lang="zh-CN" altLang="en-US" u="sng">
                <a:solidFill>
                  <a:srgbClr val="44546A"/>
                </a:solidFill>
                <a:latin typeface="+mj-ea"/>
                <a:ea typeface="+mj-ea"/>
                <a:sym typeface="+mn-ea"/>
              </a:rPr>
              <a:t>学生之间</a:t>
            </a:r>
            <a:r>
              <a:rPr lang="zh-CN" altLang="en-US">
                <a:solidFill>
                  <a:srgbClr val="44546A"/>
                </a:solidFill>
                <a:latin typeface="+mj-ea"/>
                <a:ea typeface="+mj-ea"/>
                <a:sym typeface="+mn-ea"/>
              </a:rPr>
              <a:t>发生矛盾造成的死亡</a:t>
            </a:r>
            <a:endParaRPr lang="zh-CN" altLang="en-US">
              <a:solidFill>
                <a:srgbClr val="44546A"/>
              </a:solidFill>
              <a:latin typeface="+mj-ea"/>
              <a:ea typeface="+mj-ea"/>
              <a:sym typeface="+mn-ea"/>
            </a:endParaRPr>
          </a:p>
        </p:txBody>
      </p:sp>
      <p:sp>
        <p:nvSpPr>
          <p:cNvPr id="7" name="线形标注 2(带边框和强调线) 6"/>
          <p:cNvSpPr/>
          <p:nvPr/>
        </p:nvSpPr>
        <p:spPr>
          <a:xfrm>
            <a:off x="5501640" y="3644265"/>
            <a:ext cx="5791835" cy="495935"/>
          </a:xfrm>
          <a:prstGeom prst="accentBorderCallout2">
            <a:avLst>
              <a:gd name="adj1" fmla="val 18750"/>
              <a:gd name="adj2" fmla="val -8333"/>
              <a:gd name="adj3" fmla="val -87067"/>
              <a:gd name="adj4" fmla="val -15151"/>
              <a:gd name="adj5" fmla="val -75288"/>
              <a:gd name="adj6" fmla="val 764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校园伤害：</a:t>
            </a:r>
            <a:r>
              <a:rPr lang="zh-CN" altLang="en-US" u="sng">
                <a:solidFill>
                  <a:srgbClr val="44546A"/>
                </a:solidFill>
                <a:latin typeface="+mj-ea"/>
                <a:ea typeface="+mj-ea"/>
                <a:sym typeface="+mn-ea"/>
              </a:rPr>
              <a:t>学校教职工</a:t>
            </a:r>
            <a:r>
              <a:rPr lang="zh-CN" altLang="en-US">
                <a:solidFill>
                  <a:srgbClr val="44546A"/>
                </a:solidFill>
                <a:latin typeface="+mj-ea"/>
                <a:ea typeface="+mj-ea"/>
                <a:sym typeface="+mn-ea"/>
              </a:rPr>
              <a:t>对学生伤害造成的死亡</a:t>
            </a:r>
            <a:endParaRPr lang="zh-CN" altLang="en-US">
              <a:solidFill>
                <a:srgbClr val="44546A"/>
              </a:solidFill>
              <a:latin typeface="+mj-ea"/>
              <a:ea typeface="+mj-ea"/>
              <a:sym typeface="+mn-ea"/>
            </a:endParaRPr>
          </a:p>
        </p:txBody>
      </p:sp>
      <p:sp>
        <p:nvSpPr>
          <p:cNvPr id="9" name="线形标注 2(带边框和强调线) 8"/>
          <p:cNvSpPr/>
          <p:nvPr/>
        </p:nvSpPr>
        <p:spPr>
          <a:xfrm>
            <a:off x="5501640" y="4480560"/>
            <a:ext cx="5791835" cy="673100"/>
          </a:xfrm>
          <a:prstGeom prst="accentBorderCallout2">
            <a:avLst>
              <a:gd name="adj1" fmla="val 18750"/>
              <a:gd name="adj2" fmla="val -8333"/>
              <a:gd name="adj3" fmla="val -146320"/>
              <a:gd name="adj4" fmla="val -13233"/>
              <a:gd name="adj5" fmla="val -164245"/>
              <a:gd name="adj6" fmla="val 1540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刑事案件：</a:t>
            </a:r>
            <a:r>
              <a:rPr lang="zh-CN" altLang="en-US" u="sng">
                <a:solidFill>
                  <a:srgbClr val="44546A"/>
                </a:solidFill>
                <a:latin typeface="+mj-ea"/>
                <a:ea typeface="+mj-ea"/>
                <a:sym typeface="+mn-ea"/>
              </a:rPr>
              <a:t>外来人员入侵，</a:t>
            </a:r>
            <a:r>
              <a:rPr lang="zh-CN" altLang="en-US">
                <a:solidFill>
                  <a:srgbClr val="44546A"/>
                </a:solidFill>
                <a:latin typeface="+mj-ea"/>
                <a:ea typeface="+mj-ea"/>
                <a:sym typeface="+mn-ea"/>
              </a:rPr>
              <a:t>在校园及校园周边实施犯罪造成的死亡。</a:t>
            </a:r>
            <a:endParaRPr lang="zh-CN" altLang="en-US">
              <a:solidFill>
                <a:srgbClr val="44546A"/>
              </a:solidFill>
              <a:latin typeface="+mj-ea"/>
              <a:ea typeface="+mj-ea"/>
              <a:sym typeface="+mn-ea"/>
            </a:endParaRPr>
          </a:p>
        </p:txBody>
      </p:sp>
      <p:sp>
        <p:nvSpPr>
          <p:cNvPr id="11" name="圆角矩形 10"/>
          <p:cNvSpPr/>
          <p:nvPr/>
        </p:nvSpPr>
        <p:spPr>
          <a:xfrm>
            <a:off x="5501640" y="5334635"/>
            <a:ext cx="5840730" cy="7493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学生死亡原因以公安、司法、医院等有关部门提供的认定结果为依据。</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7" grpId="0" bldLvl="0" animBg="1"/>
      <p:bldP spid="7" grpId="1" animBg="1"/>
      <p:bldP spid="9" grpId="0" bldLvl="0" animBg="1"/>
      <p:bldP spid="9" grpId="1" animBg="1"/>
      <p:bldP spid="11" grpId="0" bldLvl="0" animBg="1"/>
      <p:bldP spid="11"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3142</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3343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基础、职业和高等教育学生</a:t>
            </a:r>
            <a:r>
              <a:rPr lang="zh-CN" altLang="en-US" sz="2400" b="1" dirty="0">
                <a:solidFill>
                  <a:srgbClr val="044AFA"/>
                </a:solidFill>
                <a:latin typeface="微软雅黑" panose="020B0503020204020204" charset="-122"/>
                <a:ea typeface="微软雅黑" panose="020B0503020204020204" charset="-122"/>
                <a:cs typeface="微软雅黑" panose="020B0503020204020204" charset="-122"/>
                <a:sym typeface="+mn-ea"/>
              </a:rPr>
              <a:t>休学退学</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的主要原因</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4"/>
          <a:stretch>
            <a:fillRect/>
          </a:stretch>
        </p:blipFill>
        <p:spPr>
          <a:xfrm>
            <a:off x="612775" y="1246505"/>
            <a:ext cx="6842760" cy="5387975"/>
          </a:xfrm>
          <a:prstGeom prst="rect">
            <a:avLst/>
          </a:prstGeom>
          <a:ln>
            <a:solidFill>
              <a:srgbClr val="44546A"/>
            </a:solidFill>
          </a:ln>
          <a:effectLst>
            <a:outerShdw blurRad="50800" dist="38100" dir="2700000" algn="tl" rotWithShape="0">
              <a:prstClr val="black">
                <a:alpha val="40000"/>
              </a:prstClr>
            </a:outerShdw>
          </a:effectLst>
        </p:spPr>
      </p:pic>
      <p:sp>
        <p:nvSpPr>
          <p:cNvPr id="8" name="线形标注 2(带边框和强调线) 7"/>
          <p:cNvSpPr/>
          <p:nvPr/>
        </p:nvSpPr>
        <p:spPr>
          <a:xfrm>
            <a:off x="4652010" y="2029460"/>
            <a:ext cx="7064375" cy="628650"/>
          </a:xfrm>
          <a:prstGeom prst="accentBorderCallout2">
            <a:avLst>
              <a:gd name="adj1" fmla="val 18750"/>
              <a:gd name="adj2" fmla="val -8333"/>
              <a:gd name="adj3" fmla="val 18760"/>
              <a:gd name="adj4" fmla="val -14463"/>
              <a:gd name="adj5" fmla="val 168181"/>
              <a:gd name="adj6" fmla="val -1887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失能：</a:t>
            </a:r>
            <a:r>
              <a:rPr lang="zh-CN" altLang="en-US">
                <a:solidFill>
                  <a:srgbClr val="44546A"/>
                </a:solidFill>
                <a:latin typeface="+mj-ea"/>
                <a:ea typeface="+mj-ea"/>
                <a:sym typeface="+mn-ea"/>
              </a:rPr>
              <a:t>因身体或其他原因造成学生丧失学习能力，中断学业、放弃学籍的学生</a:t>
            </a:r>
            <a:endParaRPr lang="zh-CN" altLang="en-US">
              <a:solidFill>
                <a:srgbClr val="44546A"/>
              </a:solidFill>
              <a:latin typeface="+mj-ea"/>
              <a:ea typeface="+mj-ea"/>
              <a:sym typeface="+mn-ea"/>
            </a:endParaRPr>
          </a:p>
        </p:txBody>
      </p:sp>
      <p:sp>
        <p:nvSpPr>
          <p:cNvPr id="9" name="线形标注 2(带边框和强调线) 8"/>
          <p:cNvSpPr/>
          <p:nvPr/>
        </p:nvSpPr>
        <p:spPr>
          <a:xfrm>
            <a:off x="4652010" y="3988435"/>
            <a:ext cx="7064375" cy="628650"/>
          </a:xfrm>
          <a:prstGeom prst="accentBorderCallout2">
            <a:avLst>
              <a:gd name="adj1" fmla="val 18750"/>
              <a:gd name="adj2" fmla="val -8333"/>
              <a:gd name="adj3" fmla="val 18760"/>
              <a:gd name="adj4" fmla="val -14463"/>
              <a:gd name="adj5" fmla="val -76565"/>
              <a:gd name="adj6" fmla="val -1002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家庭：</a:t>
            </a:r>
            <a:r>
              <a:rPr lang="zh-CN" altLang="en-US">
                <a:solidFill>
                  <a:srgbClr val="44546A"/>
                </a:solidFill>
                <a:latin typeface="+mj-ea"/>
                <a:ea typeface="+mj-ea"/>
                <a:sym typeface="+mn-ea"/>
              </a:rPr>
              <a:t>家庭原因造成的中断学业、放弃学籍的学生</a:t>
            </a:r>
            <a:endParaRPr lang="zh-CN" altLang="en-US">
              <a:solidFill>
                <a:srgbClr val="44546A"/>
              </a:solidFill>
              <a:latin typeface="+mj-ea"/>
              <a:ea typeface="+mj-ea"/>
              <a:sym typeface="+mn-ea"/>
            </a:endParaRPr>
          </a:p>
        </p:txBody>
      </p:sp>
      <p:sp>
        <p:nvSpPr>
          <p:cNvPr id="10" name="线形标注 2(带边框和强调线) 9"/>
          <p:cNvSpPr/>
          <p:nvPr/>
        </p:nvSpPr>
        <p:spPr>
          <a:xfrm>
            <a:off x="4652010" y="4836160"/>
            <a:ext cx="7064375" cy="628650"/>
          </a:xfrm>
          <a:prstGeom prst="accentBorderCallout2">
            <a:avLst>
              <a:gd name="adj1" fmla="val 18750"/>
              <a:gd name="adj2" fmla="val -8333"/>
              <a:gd name="adj3" fmla="val 18760"/>
              <a:gd name="adj4" fmla="val -14463"/>
              <a:gd name="adj5" fmla="val -212323"/>
              <a:gd name="adj6" fmla="val 143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厌学：</a:t>
            </a:r>
            <a:r>
              <a:rPr lang="zh-CN" altLang="en-US">
                <a:solidFill>
                  <a:srgbClr val="44546A"/>
                </a:solidFill>
                <a:latin typeface="+mj-ea"/>
                <a:ea typeface="+mj-ea"/>
                <a:sym typeface="+mn-ea"/>
              </a:rPr>
              <a:t>受社会、学校、家庭和学生自身等方面因素影响消极对待学习活动造成中断学业、放弃学籍的学生</a:t>
            </a:r>
            <a:endParaRPr lang="zh-CN" altLang="en-US">
              <a:solidFill>
                <a:srgbClr val="44546A"/>
              </a:solidFill>
              <a:latin typeface="+mj-ea"/>
              <a:ea typeface="+mj-ea"/>
              <a:sym typeface="+mn-ea"/>
            </a:endParaRPr>
          </a:p>
        </p:txBody>
      </p:sp>
      <p:sp>
        <p:nvSpPr>
          <p:cNvPr id="11" name="线形标注 2(带边框和强调线) 10"/>
          <p:cNvSpPr/>
          <p:nvPr/>
        </p:nvSpPr>
        <p:spPr>
          <a:xfrm>
            <a:off x="4652010" y="5683885"/>
            <a:ext cx="7064375" cy="628650"/>
          </a:xfrm>
          <a:prstGeom prst="accentBorderCallout2">
            <a:avLst>
              <a:gd name="adj1" fmla="val 18750"/>
              <a:gd name="adj2" fmla="val -8333"/>
              <a:gd name="adj3" fmla="val 18760"/>
              <a:gd name="adj4" fmla="val -14463"/>
              <a:gd name="adj5" fmla="val -346868"/>
              <a:gd name="adj6" fmla="val 134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路途遥远：</a:t>
            </a:r>
            <a:r>
              <a:rPr lang="zh-CN" altLang="en-US">
                <a:solidFill>
                  <a:srgbClr val="44546A"/>
                </a:solidFill>
                <a:latin typeface="+mj-ea"/>
                <a:ea typeface="+mj-ea"/>
                <a:sym typeface="+mn-ea"/>
              </a:rPr>
              <a:t>指因居住地距学校路程太远或途中存在安全隐患造成的中断学业、放弃学籍的学生</a:t>
            </a:r>
            <a:endParaRPr lang="zh-CN" altLang="en-US">
              <a:solidFill>
                <a:srgbClr val="44546A"/>
              </a:solidFill>
              <a:latin typeface="+mj-ea"/>
              <a:ea typeface="+mj-ea"/>
              <a:sym typeface="+mn-ea"/>
            </a:endParaRPr>
          </a:p>
        </p:txBody>
      </p:sp>
      <p:pic>
        <p:nvPicPr>
          <p:cNvPr id="5" name="图片 4"/>
          <p:cNvPicPr>
            <a:picLocks noChangeAspect="1"/>
          </p:cNvPicPr>
          <p:nvPr/>
        </p:nvPicPr>
        <p:blipFill>
          <a:blip r:embed="rId5"/>
          <a:stretch>
            <a:fillRect/>
          </a:stretch>
        </p:blipFill>
        <p:spPr>
          <a:xfrm>
            <a:off x="4947285" y="1246505"/>
            <a:ext cx="6769100" cy="5388610"/>
          </a:xfrm>
          <a:prstGeom prst="rect">
            <a:avLst/>
          </a:prstGeom>
          <a:ln>
            <a:solidFill>
              <a:srgbClr val="44546A"/>
            </a:solidFill>
          </a:ln>
          <a:effectLst>
            <a:outerShdw blurRad="50800" dist="38100" dir="2700000" algn="tl" rotWithShape="0">
              <a:prstClr val="black">
                <a:alpha val="40000"/>
              </a:prstClr>
            </a:outerShdw>
          </a:effectLst>
        </p:spPr>
      </p:pic>
      <p:sp>
        <p:nvSpPr>
          <p:cNvPr id="2" name="文本框 1"/>
          <p:cNvSpPr txBox="1"/>
          <p:nvPr/>
        </p:nvSpPr>
        <p:spPr>
          <a:xfrm>
            <a:off x="2587625" y="4126865"/>
            <a:ext cx="7315200" cy="1337945"/>
          </a:xfrm>
          <a:prstGeom prst="rect">
            <a:avLst/>
          </a:prstGeom>
          <a:solidFill>
            <a:srgbClr val="FFFFFF">
              <a:alpha val="100000"/>
            </a:srgbClr>
          </a:solidFill>
          <a:ln>
            <a:solidFill>
              <a:srgbClr val="44546A"/>
            </a:solidFill>
          </a:ln>
        </p:spPr>
        <p:txBody>
          <a:bodyPr wrap="square" rtlCol="0" anchor="t">
            <a:spAutoFit/>
          </a:bodyPr>
          <a:p>
            <a:pPr marL="285750" indent="-285750" algn="l">
              <a:lnSpc>
                <a:spcPct val="150000"/>
              </a:lnSpc>
              <a:buChar char="•"/>
            </a:pPr>
            <a:r>
              <a:rPr lang="zh-CN" altLang="en-US">
                <a:solidFill>
                  <a:srgbClr val="044AFA"/>
                </a:solidFill>
                <a:latin typeface="+mj-ea"/>
                <a:ea typeface="+mj-ea"/>
                <a:cs typeface="+mj-ea"/>
                <a:sym typeface="+mn-ea"/>
              </a:rPr>
              <a:t>XX学校（十二年一贯制）、XX工业学校（中职）、XX学校（中职）、XX学校（中职）：</a:t>
            </a:r>
            <a:r>
              <a:rPr b="1">
                <a:solidFill>
                  <a:srgbClr val="44546A"/>
                </a:solidFill>
                <a:latin typeface="+mj-ea"/>
                <a:ea typeface="+mj-ea"/>
                <a:cs typeface="+mj-ea"/>
                <a:sym typeface="+mn-ea"/>
              </a:rPr>
              <a:t>退学原因</a:t>
            </a:r>
            <a:r>
              <a:rPr>
                <a:solidFill>
                  <a:srgbClr val="44546A"/>
                </a:solidFill>
                <a:latin typeface="+mj-ea"/>
                <a:ea typeface="+mj-ea"/>
                <a:cs typeface="+mj-ea"/>
                <a:sym typeface="+mn-ea"/>
              </a:rPr>
              <a:t>为“其他”的</a:t>
            </a:r>
            <a:r>
              <a:rPr lang="zh-CN" altLang="en-US">
                <a:solidFill>
                  <a:srgbClr val="44546A"/>
                </a:solidFill>
                <a:latin typeface="+mj-ea"/>
                <a:ea typeface="+mj-ea"/>
                <a:cs typeface="+mj-ea"/>
                <a:sym typeface="+mn-ea"/>
              </a:rPr>
              <a:t>比例较大，基本均在</a:t>
            </a:r>
            <a:r>
              <a:rPr lang="en-US" altLang="zh-CN">
                <a:solidFill>
                  <a:srgbClr val="44546A"/>
                </a:solidFill>
                <a:latin typeface="+mj-ea"/>
                <a:ea typeface="+mj-ea"/>
                <a:cs typeface="+mj-ea"/>
                <a:sym typeface="+mn-ea"/>
              </a:rPr>
              <a:t>90%</a:t>
            </a:r>
            <a:r>
              <a:rPr lang="zh-CN" altLang="en-US">
                <a:solidFill>
                  <a:srgbClr val="44546A"/>
                </a:solidFill>
                <a:latin typeface="+mj-ea"/>
                <a:ea typeface="+mj-ea"/>
                <a:cs typeface="+mj-ea"/>
                <a:sym typeface="+mn-ea"/>
              </a:rPr>
              <a:t>左右，个别学校退学原因均为“其他”</a:t>
            </a:r>
            <a:r>
              <a:rPr lang="zh-CN">
                <a:solidFill>
                  <a:srgbClr val="44546A"/>
                </a:solidFill>
                <a:latin typeface="+mj-ea"/>
                <a:ea typeface="+mj-ea"/>
                <a:cs typeface="+mj-ea"/>
                <a:sym typeface="+mn-ea"/>
              </a:rPr>
              <a:t>，</a:t>
            </a:r>
            <a:r>
              <a:rPr lang="zh-CN" altLang="en-US" b="1">
                <a:solidFill>
                  <a:srgbClr val="FF0000"/>
                </a:solidFill>
                <a:latin typeface="微软雅黑" panose="020B0503020204020204" charset="-122"/>
                <a:ea typeface="微软雅黑" panose="020B0503020204020204" charset="-122"/>
                <a:cs typeface="+mj-ea"/>
                <a:sym typeface="+mn-ea"/>
              </a:rPr>
              <a:t>疑似错报</a:t>
            </a:r>
            <a:endParaRPr lang="zh-CN" altLang="en-US">
              <a:latin typeface="+mj-ea"/>
              <a:ea typeface="+mj-ea"/>
              <a:cs typeface="+mj-ea"/>
              <a:sym typeface="+mn-ea"/>
            </a:endParaRPr>
          </a:p>
        </p:txBody>
      </p:sp>
      <p:sp>
        <p:nvSpPr>
          <p:cNvPr id="6" name="文本框 5"/>
          <p:cNvSpPr txBox="1"/>
          <p:nvPr/>
        </p:nvSpPr>
        <p:spPr>
          <a:xfrm>
            <a:off x="2587625" y="5751195"/>
            <a:ext cx="6050915" cy="369570"/>
          </a:xfrm>
          <a:prstGeom prst="rect">
            <a:avLst/>
          </a:prstGeom>
          <a:solidFill>
            <a:srgbClr val="FFFFFF">
              <a:alpha val="100000"/>
            </a:srgbClr>
          </a:solidFill>
          <a:ln>
            <a:solidFill>
              <a:srgbClr val="44546A"/>
            </a:solidFill>
          </a:ln>
        </p:spPr>
        <p:txBody>
          <a:bodyPr wrap="square" rtlCol="0" anchor="t">
            <a:noAutofit/>
          </a:bodyPr>
          <a:p>
            <a:pPr marL="285750" indent="-285750">
              <a:buFont typeface="Arial" panose="020B0604020202020204" pitchFamily="34" charset="0"/>
              <a:buChar char="•"/>
            </a:pPr>
            <a:r>
              <a:rPr lang="zh-CN" altLang="en-US">
                <a:solidFill>
                  <a:srgbClr val="044AFA"/>
                </a:solidFill>
                <a:latin typeface="+mj-ea"/>
                <a:ea typeface="+mj-ea"/>
                <a:cs typeface="+mj-ea"/>
                <a:sym typeface="+mn-ea"/>
              </a:rPr>
              <a:t>XX大学：</a:t>
            </a:r>
            <a:r>
              <a:rPr>
                <a:solidFill>
                  <a:srgbClr val="44546A"/>
                </a:solidFill>
                <a:latin typeface="+mj-ea"/>
                <a:ea typeface="+mj-ea"/>
                <a:cs typeface="+mj-ea"/>
                <a:sym typeface="+mn-ea"/>
              </a:rPr>
              <a:t>2023年因贫困退学学生1人</a:t>
            </a:r>
            <a:r>
              <a:rPr lang="zh-CN">
                <a:solidFill>
                  <a:srgbClr val="44546A"/>
                </a:solidFill>
                <a:latin typeface="+mj-ea"/>
                <a:ea typeface="+mj-ea"/>
                <a:cs typeface="+mj-ea"/>
                <a:sym typeface="+mn-ea"/>
              </a:rPr>
              <a:t>，</a:t>
            </a:r>
            <a:r>
              <a:rPr lang="zh-CN" altLang="en-US" b="1">
                <a:solidFill>
                  <a:srgbClr val="FF0000"/>
                </a:solidFill>
                <a:latin typeface="微软雅黑" panose="020B0503020204020204" charset="-122"/>
                <a:ea typeface="微软雅黑" panose="020B0503020204020204" charset="-122"/>
                <a:cs typeface="+mj-ea"/>
                <a:sym typeface="+mn-ea"/>
              </a:rPr>
              <a:t>疑似错报</a:t>
            </a:r>
            <a:endParaRPr lang="zh-CN">
              <a:solidFill>
                <a:srgbClr val="44546A"/>
              </a:solidFill>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1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par>
                                <p:cTn id="39" presetID="1" presetClass="exit" presetSubtype="0" fill="hold" grpId="1" nodeType="withEffect">
                                  <p:stCondLst>
                                    <p:cond delay="0"/>
                                  </p:stCondLst>
                                  <p:childTnLst>
                                    <p:set>
                                      <p:cBhvr>
                                        <p:cTn id="40"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9" grpId="0" bldLvl="0" animBg="1"/>
      <p:bldP spid="9" grpId="1" animBg="1"/>
      <p:bldP spid="10" grpId="0" bldLvl="0" animBg="1"/>
      <p:bldP spid="10" grpId="1" animBg="1"/>
      <p:bldP spid="11" grpId="0" bldLvl="0" animBg="1"/>
      <p:bldP spid="11" grpId="1" animBg="1"/>
      <p:bldP spid="8" grpId="2" bldLvl="0" animBg="1"/>
      <p:bldP spid="9" grpId="2" bldLvl="0" animBg="1"/>
      <p:bldP spid="10" grpId="2" bldLvl="0" animBg="1"/>
      <p:bldP spid="11" grpId="2" bldLvl="0" animBg="1"/>
      <p:bldP spid="2" grpId="0" animBg="1"/>
      <p:bldP spid="6" grpId="0" bldLvl="0" animBg="1"/>
      <p:bldP spid="2"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8890"/>
            <a:ext cx="12205970" cy="6866255"/>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3244 </a:t>
            </a:r>
            <a:r>
              <a:rPr lang="zh-CN" altLang="en-US" sz="2400" b="1" dirty="0">
                <a:solidFill>
                  <a:schemeClr val="tx2"/>
                </a:solidFill>
                <a:latin typeface="+mj-ea"/>
                <a:ea typeface="+mj-ea"/>
                <a:cs typeface="+mj-ea"/>
                <a:sym typeface="+mn-ea"/>
              </a:rPr>
              <a:t>职业教育招生中</a:t>
            </a:r>
            <a:r>
              <a:rPr lang="zh-CN" altLang="en-US" sz="2400" b="1" dirty="0">
                <a:solidFill>
                  <a:srgbClr val="044AFA"/>
                </a:solidFill>
                <a:latin typeface="+mj-ea"/>
                <a:ea typeface="+mj-ea"/>
                <a:cs typeface="+mj-ea"/>
                <a:sym typeface="+mn-ea"/>
              </a:rPr>
              <a:t>其他</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386080" y="1317625"/>
            <a:ext cx="8187690" cy="3656330"/>
          </a:xfrm>
          <a:prstGeom prst="rect">
            <a:avLst/>
          </a:prstGeom>
          <a:ln>
            <a:solidFill>
              <a:srgbClr val="44546A"/>
            </a:solidFill>
          </a:ln>
          <a:effectLst>
            <a:outerShdw blurRad="50800" dist="38100" dir="2700000" algn="tl" rotWithShape="0">
              <a:prstClr val="black">
                <a:alpha val="40000"/>
              </a:prstClr>
            </a:outerShdw>
          </a:effectLst>
        </p:spPr>
      </p:pic>
      <p:sp>
        <p:nvSpPr>
          <p:cNvPr id="9" name="线形标注 2(带边框和强调线) 8"/>
          <p:cNvSpPr/>
          <p:nvPr/>
        </p:nvSpPr>
        <p:spPr>
          <a:xfrm>
            <a:off x="4638040" y="1790065"/>
            <a:ext cx="7203440" cy="1045210"/>
          </a:xfrm>
          <a:prstGeom prst="accentBorderCallout2">
            <a:avLst>
              <a:gd name="adj1" fmla="val 18750"/>
              <a:gd name="adj2" fmla="val -8333"/>
              <a:gd name="adj3" fmla="val 107897"/>
              <a:gd name="adj4" fmla="val -13875"/>
              <a:gd name="adj5" fmla="val 142223"/>
              <a:gd name="adj6" fmla="val 272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下岗失业人员：</a:t>
            </a:r>
            <a:r>
              <a:rPr lang="zh-CN" altLang="en-US">
                <a:solidFill>
                  <a:srgbClr val="44546A"/>
                </a:solidFill>
                <a:latin typeface="+mj-ea"/>
                <a:ea typeface="+mj-ea"/>
                <a:sym typeface="+mn-ea"/>
              </a:rPr>
              <a:t>一是在人力资源社会保障部门公共就业服务机构登记失业的人员；二是因企业生产经营困难停工停产的下岗待岗职工。具体以人力资源社会保障部门审核为准。</a:t>
            </a:r>
            <a:endParaRPr lang="zh-CN" altLang="en-US">
              <a:solidFill>
                <a:srgbClr val="44546A"/>
              </a:solidFill>
              <a:latin typeface="+mj-ea"/>
              <a:ea typeface="+mj-ea"/>
              <a:sym typeface="+mn-ea"/>
            </a:endParaRPr>
          </a:p>
        </p:txBody>
      </p:sp>
      <p:sp>
        <p:nvSpPr>
          <p:cNvPr id="8" name="线形标注 2(带边框和强调线) 7"/>
          <p:cNvSpPr/>
          <p:nvPr/>
        </p:nvSpPr>
        <p:spPr>
          <a:xfrm>
            <a:off x="4638040" y="1779270"/>
            <a:ext cx="7203440" cy="1056005"/>
          </a:xfrm>
          <a:prstGeom prst="accentBorderCallout2">
            <a:avLst>
              <a:gd name="adj1" fmla="val 18750"/>
              <a:gd name="adj2" fmla="val -8333"/>
              <a:gd name="adj3" fmla="val 39807"/>
              <a:gd name="adj4" fmla="val -15303"/>
              <a:gd name="adj5" fmla="val 152194"/>
              <a:gd name="adj6" fmla="val -1721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退役军人：</a:t>
            </a:r>
            <a:r>
              <a:rPr lang="zh-CN" altLang="en-US">
                <a:solidFill>
                  <a:srgbClr val="44546A"/>
                </a:solidFill>
                <a:latin typeface="+mj-ea"/>
                <a:ea typeface="+mj-ea"/>
                <a:sym typeface="+mn-ea"/>
              </a:rPr>
              <a:t>根据 </a:t>
            </a:r>
            <a:r>
              <a:rPr lang="zh-CN" altLang="en-US">
                <a:solidFill>
                  <a:srgbClr val="0563C1"/>
                </a:solidFill>
                <a:latin typeface="华文新魏" panose="02010800040101010101" charset="-122"/>
                <a:ea typeface="华文新魏" panose="02010800040101010101" charset="-122"/>
                <a:sym typeface="+mn-ea"/>
              </a:rPr>
              <a:t>《军队转业干部安置暂行办法》</a:t>
            </a:r>
            <a:r>
              <a:rPr lang="zh-CN" altLang="en-US">
                <a:solidFill>
                  <a:srgbClr val="44546A"/>
                </a:solidFill>
                <a:latin typeface="+mj-ea"/>
                <a:ea typeface="+mj-ea"/>
                <a:sym typeface="+mn-ea"/>
              </a:rPr>
              <a:t>（中发〔2001〕3号）和</a:t>
            </a:r>
            <a:r>
              <a:rPr lang="zh-CN" altLang="en-US">
                <a:solidFill>
                  <a:srgbClr val="2A5CE3"/>
                </a:solidFill>
                <a:latin typeface="华文新魏" panose="02010800040101010101" charset="-122"/>
                <a:ea typeface="华文新魏" panose="02010800040101010101" charset="-122"/>
                <a:sym typeface="+mn-ea"/>
                <a:hlinkClick r:id="rId5" action="ppaction://hlinkfile"/>
              </a:rPr>
              <a:t>《退役士兵安置条例》</a:t>
            </a:r>
            <a:r>
              <a:rPr lang="zh-CN" altLang="en-US">
                <a:solidFill>
                  <a:srgbClr val="44546A"/>
                </a:solidFill>
                <a:latin typeface="+mj-ea"/>
                <a:ea typeface="+mj-ea"/>
                <a:sym typeface="+mn-ea"/>
              </a:rPr>
              <a:t>（国务院令〔2011〕608号），是指退出现役的军官、士官和义务兵。具体以退役军人事务部门审核为准。</a:t>
            </a:r>
            <a:endParaRPr lang="zh-CN" altLang="en-US">
              <a:solidFill>
                <a:srgbClr val="44546A"/>
              </a:solidFill>
              <a:latin typeface="+mj-ea"/>
              <a:ea typeface="+mj-ea"/>
              <a:sym typeface="+mn-ea"/>
            </a:endParaRPr>
          </a:p>
        </p:txBody>
      </p:sp>
      <p:pic>
        <p:nvPicPr>
          <p:cNvPr id="3" name="图片 2"/>
          <p:cNvPicPr>
            <a:picLocks noChangeAspect="1"/>
          </p:cNvPicPr>
          <p:nvPr/>
        </p:nvPicPr>
        <p:blipFill>
          <a:blip r:embed="rId6"/>
          <a:stretch>
            <a:fillRect/>
          </a:stretch>
        </p:blipFill>
        <p:spPr>
          <a:xfrm>
            <a:off x="6096000" y="3629660"/>
            <a:ext cx="5442585" cy="2881630"/>
          </a:xfrm>
          <a:prstGeom prst="rect">
            <a:avLst/>
          </a:prstGeom>
          <a:ln>
            <a:solidFill>
              <a:srgbClr val="44546A"/>
            </a:solidFill>
          </a:ln>
        </p:spPr>
      </p:pic>
      <p:pic>
        <p:nvPicPr>
          <p:cNvPr id="5" name="图片 4"/>
          <p:cNvPicPr>
            <a:picLocks noChangeAspect="1"/>
          </p:cNvPicPr>
          <p:nvPr/>
        </p:nvPicPr>
        <p:blipFill>
          <a:blip r:embed="rId7"/>
          <a:stretch>
            <a:fillRect/>
          </a:stretch>
        </p:blipFill>
        <p:spPr>
          <a:xfrm>
            <a:off x="5293360" y="3589655"/>
            <a:ext cx="6181725" cy="2974975"/>
          </a:xfrm>
          <a:prstGeom prst="rect">
            <a:avLst/>
          </a:prstGeom>
          <a:ln>
            <a:solidFill>
              <a:srgbClr val="44546A"/>
            </a:solidFill>
          </a:ln>
        </p:spPr>
      </p:pic>
      <p:sp>
        <p:nvSpPr>
          <p:cNvPr id="11" name="线形标注 2(带边框和强调线) 10"/>
          <p:cNvSpPr/>
          <p:nvPr/>
        </p:nvSpPr>
        <p:spPr>
          <a:xfrm>
            <a:off x="4638040" y="4455795"/>
            <a:ext cx="7203440" cy="1939290"/>
          </a:xfrm>
          <a:prstGeom prst="accentBorderCallout2">
            <a:avLst>
              <a:gd name="adj1" fmla="val 18750"/>
              <a:gd name="adj2" fmla="val -8333"/>
              <a:gd name="adj3" fmla="val -16502"/>
              <a:gd name="adj4" fmla="val -1904"/>
              <a:gd name="adj5" fmla="val -40209"/>
              <a:gd name="adj6" fmla="val 4325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高素质农民：</a:t>
            </a:r>
            <a:r>
              <a:rPr lang="zh-CN" altLang="en-US">
                <a:solidFill>
                  <a:srgbClr val="44546A"/>
                </a:solidFill>
                <a:latin typeface="+mj-ea"/>
                <a:ea typeface="+mj-ea"/>
                <a:sym typeface="+mn-ea"/>
              </a:rPr>
              <a:t>长期稳定以农业及关联产业为主要职业，具有一定规模化水平，具备较高科学文化素质和生产经营能力，农业生产经营收入是主要劳动收入的现代农业从业者。主要包括：专业大户、家庭农产经营者、农民合作社、农业企业的专业岗位从业人员，各类社会化服务组织从业人员以及涉农返乡下乡创业人员等。具体以农业农村部门审核为准。</a:t>
            </a:r>
            <a:endParaRPr lang="zh-CN" altLang="en-US">
              <a:solidFill>
                <a:srgbClr val="44546A"/>
              </a:solidFill>
              <a:latin typeface="+mj-ea"/>
              <a:ea typeface="+mj-ea"/>
              <a:sym typeface="+mn-ea"/>
            </a:endParaRPr>
          </a:p>
        </p:txBody>
      </p:sp>
      <p:sp>
        <p:nvSpPr>
          <p:cNvPr id="10" name="线形标注 2(带边框和强调线) 9"/>
          <p:cNvSpPr/>
          <p:nvPr/>
        </p:nvSpPr>
        <p:spPr>
          <a:xfrm>
            <a:off x="4638040" y="4973955"/>
            <a:ext cx="7203440" cy="930910"/>
          </a:xfrm>
          <a:prstGeom prst="accentBorderCallout2">
            <a:avLst>
              <a:gd name="adj1" fmla="val 18750"/>
              <a:gd name="adj2" fmla="val -8333"/>
              <a:gd name="adj3" fmla="val -79604"/>
              <a:gd name="adj4" fmla="val -13020"/>
              <a:gd name="adj5" fmla="val -168485"/>
              <a:gd name="adj6" fmla="val 2010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农民工：</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8" action="ppaction://hlinkfile"/>
              </a:rPr>
              <a:t>《国务院关于解决农民工问题的若干意见》</a:t>
            </a:r>
            <a:r>
              <a:rPr lang="zh-CN" altLang="en-US">
                <a:solidFill>
                  <a:srgbClr val="44546A"/>
                </a:solidFill>
                <a:latin typeface="+mj-ea"/>
                <a:ea typeface="+mj-ea"/>
                <a:sym typeface="+mn-ea"/>
              </a:rPr>
              <a:t>（国发〔2005〕5号），是指户籍仍在农村，在本地从事非农产业或外出从业的劳动者。具体以人力资源社会保障部门审核为准。</a:t>
            </a:r>
            <a:endParaRPr lang="zh-CN" altLang="en-US">
              <a:solidFill>
                <a:srgbClr val="44546A"/>
              </a:solidFill>
              <a:latin typeface="+mj-ea"/>
              <a:ea typeface="+mj-ea"/>
              <a:sym typeface="+mn-ea"/>
            </a:endParaRPr>
          </a:p>
        </p:txBody>
      </p:sp>
      <p:grpSp>
        <p:nvGrpSpPr>
          <p:cNvPr id="12" name="组合 11"/>
          <p:cNvGrpSpPr/>
          <p:nvPr userDrawn="1"/>
        </p:nvGrpSpPr>
        <p:grpSpPr>
          <a:xfrm>
            <a:off x="744220" y="5252085"/>
            <a:ext cx="7966710" cy="786130"/>
            <a:chOff x="1172" y="8271"/>
            <a:chExt cx="12546" cy="1238"/>
          </a:xfrm>
        </p:grpSpPr>
        <p:sp>
          <p:nvSpPr>
            <p:cNvPr id="6" name="矩形 5"/>
            <p:cNvSpPr/>
            <p:nvPr/>
          </p:nvSpPr>
          <p:spPr>
            <a:xfrm>
              <a:off x="2269" y="8271"/>
              <a:ext cx="11449" cy="1238"/>
            </a:xfrm>
            <a:prstGeom prst="rect">
              <a:avLst/>
            </a:prstGeom>
            <a:solidFill>
              <a:srgbClr val="FFFFFF">
                <a:alpha val="100000"/>
              </a:srgbClr>
            </a:solidFill>
            <a:ln w="9525">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spcBef>
                  <a:spcPts val="600"/>
                </a:spcBef>
                <a:buClrTx/>
                <a:buSzTx/>
                <a:buFontTx/>
              </a:pPr>
              <a:r>
                <a:rPr lang="zh-CN" altLang="en-US">
                  <a:solidFill>
                    <a:srgbClr val="044AFA"/>
                  </a:solidFill>
                  <a:latin typeface="+mj-ea"/>
                  <a:ea typeface="+mj-ea"/>
                  <a:cs typeface="+mj-ea"/>
                  <a:sym typeface="+mn-ea"/>
                </a:rPr>
                <a:t>XX学院（高职）：</a:t>
              </a:r>
              <a:r>
                <a:rPr>
                  <a:solidFill>
                    <a:srgbClr val="44546A"/>
                  </a:solidFill>
                  <a:latin typeface="+mj-ea"/>
                  <a:ea typeface="+mj-ea"/>
                  <a:cs typeface="+mj-ea"/>
                  <a:sym typeface="+mn-ea"/>
                </a:rPr>
                <a:t>招生中的退役军人2023年1741人，2022年为0，2021年658人</a:t>
              </a:r>
              <a:r>
                <a:rPr lang="zh-CN">
                  <a:solidFill>
                    <a:srgbClr val="44546A"/>
                  </a:solidFill>
                  <a:latin typeface="+mj-ea"/>
                  <a:ea typeface="+mj-ea"/>
                  <a:cs typeface="+mj-ea"/>
                  <a:sym typeface="+mn-ea"/>
                </a:rPr>
                <a:t>，</a:t>
              </a:r>
              <a:r>
                <a:rPr lang="zh-CN" b="1">
                  <a:solidFill>
                    <a:srgbClr val="FF0000"/>
                  </a:solidFill>
                  <a:latin typeface="+mj-ea"/>
                  <a:ea typeface="+mj-ea"/>
                  <a:cs typeface="+mj-ea"/>
                  <a:sym typeface="+mn-ea"/>
                </a:rPr>
                <a:t>数据变化较大</a:t>
              </a:r>
              <a:endParaRPr lang="zh-CN" b="1">
                <a:solidFill>
                  <a:srgbClr val="FF0000"/>
                </a:solidFill>
                <a:latin typeface="+mj-ea"/>
                <a:ea typeface="+mj-ea"/>
                <a:cs typeface="+mj-ea"/>
                <a:sym typeface="+mn-ea"/>
              </a:endParaRPr>
            </a:p>
          </p:txBody>
        </p:sp>
        <p:pic>
          <p:nvPicPr>
            <p:cNvPr id="7" name="图片 6" descr="疑问"/>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2" y="8489"/>
              <a:ext cx="800" cy="8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xit" presetSubtype="0" fill="hold" grpId="2"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3"/>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23" presetClass="entr" presetSubtype="16"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childTnLst>
                                </p:cTn>
                              </p:par>
                              <p:par>
                                <p:cTn id="33" presetID="1" presetClass="exit" presetSubtype="0" fill="hold" grpId="2" nodeType="withEffect">
                                  <p:stCondLst>
                                    <p:cond delay="0"/>
                                  </p:stCondLst>
                                  <p:childTnLst>
                                    <p:set>
                                      <p:cBhvr>
                                        <p:cTn id="34" dur="1" fill="hold">
                                          <p:stCondLst>
                                            <p:cond delay="0"/>
                                          </p:stCondLst>
                                        </p:cTn>
                                        <p:tgtEl>
                                          <p:spTgt spid="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xit" presetSubtype="0" fill="hold" nodeType="withEffect">
                                  <p:stCondLst>
                                    <p:cond delay="0"/>
                                  </p:stCondLst>
                                  <p:childTnLst>
                                    <p:set>
                                      <p:cBhvr>
                                        <p:cTn id="40" dur="1" fill="hold">
                                          <p:stCondLst>
                                            <p:cond delay="0"/>
                                          </p:stCondLst>
                                        </p:cTn>
                                        <p:tgtEl>
                                          <p:spTgt spid="5"/>
                                        </p:tgtEl>
                                        <p:attrNameLst>
                                          <p:attrName>style.visibility</p:attrName>
                                        </p:attrNameLst>
                                      </p:cBhvr>
                                      <p:to>
                                        <p:strVal val="hidden"/>
                                      </p:to>
                                    </p:set>
                                  </p:childTnLst>
                                </p:cTn>
                              </p:par>
                              <p:par>
                                <p:cTn id="41" presetID="1" presetClass="exit" presetSubtype="0" fill="hold" grpId="2" nodeType="withEffect">
                                  <p:stCondLst>
                                    <p:cond delay="0"/>
                                  </p:stCondLst>
                                  <p:childTnLst>
                                    <p:set>
                                      <p:cBhvr>
                                        <p:cTn id="42" dur="1" fill="hold">
                                          <p:stCondLst>
                                            <p:cond delay="0"/>
                                          </p:stCondLst>
                                        </p:cTn>
                                        <p:tgtEl>
                                          <p:spTgt spid="10"/>
                                        </p:tgtEl>
                                        <p:attrNameLst>
                                          <p:attrName>style.visibility</p:attrName>
                                        </p:attrNameLst>
                                      </p:cBhvr>
                                      <p:to>
                                        <p:strVal val="hidden"/>
                                      </p:to>
                                    </p:set>
                                  </p:childTnLst>
                                </p:cTn>
                              </p:par>
                              <p:par>
                                <p:cTn id="43" presetID="1" presetClass="exit" presetSubtype="0" fill="hold" grpId="2" nodeType="withEffect">
                                  <p:stCondLst>
                                    <p:cond delay="0"/>
                                  </p:stCondLst>
                                  <p:childTnLst>
                                    <p:set>
                                      <p:cBhvr>
                                        <p:cTn id="44"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9" grpId="0" bldLvl="0" animBg="1"/>
      <p:bldP spid="9" grpId="1" animBg="1"/>
      <p:bldP spid="10" grpId="0" bldLvl="0" animBg="1"/>
      <p:bldP spid="10" grpId="1" animBg="1"/>
      <p:bldP spid="11" grpId="0" bldLvl="0" animBg="1"/>
      <p:bldP spid="11" grpId="1" animBg="1"/>
      <p:bldP spid="8" grpId="2" bldLvl="0" animBg="1"/>
      <p:bldP spid="9" grpId="2" bldLvl="0" animBg="1"/>
      <p:bldP spid="10" grpId="2" bldLvl="0" animBg="1"/>
      <p:bldP spid="11" grpId="2"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3045 </a:t>
            </a:r>
            <a:r>
              <a:rPr lang="zh-CN" altLang="en-US" sz="2400" b="1" dirty="0">
                <a:solidFill>
                  <a:schemeClr val="tx2"/>
                </a:solidFill>
                <a:latin typeface="+mj-ea"/>
                <a:ea typeface="+mj-ea"/>
                <a:cs typeface="+mj-ea"/>
                <a:sym typeface="+mn-ea"/>
              </a:rPr>
              <a:t>在校生中</a:t>
            </a:r>
            <a:r>
              <a:rPr lang="zh-CN" altLang="en-US" sz="2400" b="1" dirty="0">
                <a:solidFill>
                  <a:srgbClr val="044AFA"/>
                </a:solidFill>
                <a:latin typeface="+mj-ea"/>
                <a:ea typeface="+mj-ea"/>
                <a:cs typeface="+mj-ea"/>
                <a:sym typeface="+mn-ea"/>
              </a:rPr>
              <a:t>其他</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b="51817"/>
          <a:stretch>
            <a:fillRect/>
          </a:stretch>
        </p:blipFill>
        <p:spPr>
          <a:xfrm>
            <a:off x="414020" y="1266190"/>
            <a:ext cx="7719060" cy="4369435"/>
          </a:xfrm>
          <a:prstGeom prst="rect">
            <a:avLst/>
          </a:prstGeom>
          <a:ln>
            <a:solidFill>
              <a:srgbClr val="44546A"/>
            </a:solidFill>
          </a:ln>
          <a:effectLst>
            <a:outerShdw blurRad="50800" dist="38100" dir="2700000" algn="tl" rotWithShape="0">
              <a:prstClr val="black">
                <a:alpha val="40000"/>
              </a:prstClr>
            </a:outerShdw>
          </a:effectLst>
        </p:spPr>
      </p:pic>
      <p:sp>
        <p:nvSpPr>
          <p:cNvPr id="5" name="圆角矩形 4"/>
          <p:cNvSpPr/>
          <p:nvPr/>
        </p:nvSpPr>
        <p:spPr>
          <a:xfrm>
            <a:off x="3166110" y="1376680"/>
            <a:ext cx="8252460" cy="49911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香港</a:t>
            </a:r>
            <a:r>
              <a:rPr lang="zh-CN" altLang="en-US">
                <a:solidFill>
                  <a:srgbClr val="44546A"/>
                </a:solidFill>
                <a:latin typeface="+mj-ea"/>
                <a:ea typeface="+mj-ea"/>
                <a:sym typeface="+mn-ea"/>
              </a:rPr>
              <a:t>是指具有香港居民身份证和《港澳居民来往内地通行证》的学生。</a:t>
            </a:r>
            <a:endParaRPr lang="zh-CN" altLang="en-US">
              <a:solidFill>
                <a:srgbClr val="44546A"/>
              </a:solidFill>
              <a:latin typeface="+mj-ea"/>
              <a:ea typeface="+mj-ea"/>
              <a:sym typeface="+mn-ea"/>
            </a:endParaRPr>
          </a:p>
        </p:txBody>
      </p:sp>
      <p:sp>
        <p:nvSpPr>
          <p:cNvPr id="6" name="圆角矩形 5"/>
          <p:cNvSpPr/>
          <p:nvPr/>
        </p:nvSpPr>
        <p:spPr>
          <a:xfrm>
            <a:off x="3166110" y="1929130"/>
            <a:ext cx="8252460" cy="49911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澳门</a:t>
            </a:r>
            <a:r>
              <a:rPr lang="zh-CN" altLang="en-US">
                <a:solidFill>
                  <a:srgbClr val="44546A"/>
                </a:solidFill>
                <a:latin typeface="+mj-ea"/>
                <a:ea typeface="+mj-ea"/>
                <a:sym typeface="+mn-ea"/>
              </a:rPr>
              <a:t>是指具有澳门居民身份证和《港澳居民来往内地通行证》的学生。</a:t>
            </a:r>
            <a:endParaRPr lang="zh-CN" altLang="en-US">
              <a:solidFill>
                <a:srgbClr val="44546A"/>
              </a:solidFill>
              <a:latin typeface="+mj-ea"/>
              <a:ea typeface="+mj-ea"/>
              <a:sym typeface="+mn-ea"/>
            </a:endParaRPr>
          </a:p>
        </p:txBody>
      </p:sp>
      <p:sp>
        <p:nvSpPr>
          <p:cNvPr id="7" name="圆角矩形 6"/>
          <p:cNvSpPr/>
          <p:nvPr/>
        </p:nvSpPr>
        <p:spPr>
          <a:xfrm>
            <a:off x="3166110" y="2481580"/>
            <a:ext cx="8252460" cy="49911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台湾</a:t>
            </a:r>
            <a:r>
              <a:rPr lang="zh-CN" altLang="en-US">
                <a:solidFill>
                  <a:srgbClr val="44546A"/>
                </a:solidFill>
                <a:latin typeface="+mj-ea"/>
                <a:ea typeface="+mj-ea"/>
                <a:sym typeface="+mn-ea"/>
              </a:rPr>
              <a:t>是指具有在台湾居住的有效身份证明和《台湾居民来往大陆通行证》的学生。</a:t>
            </a:r>
            <a:endParaRPr lang="zh-CN" altLang="en-US">
              <a:solidFill>
                <a:srgbClr val="44546A"/>
              </a:solidFill>
              <a:latin typeface="+mj-ea"/>
              <a:ea typeface="+mj-ea"/>
              <a:sym typeface="+mn-ea"/>
            </a:endParaRPr>
          </a:p>
        </p:txBody>
      </p:sp>
      <p:sp>
        <p:nvSpPr>
          <p:cNvPr id="12" name="圆角矩形 11"/>
          <p:cNvSpPr/>
          <p:nvPr/>
        </p:nvSpPr>
        <p:spPr>
          <a:xfrm>
            <a:off x="3166110" y="3931285"/>
            <a:ext cx="8252460" cy="954405"/>
          </a:xfrm>
          <a:prstGeom prst="roundRect">
            <a:avLst>
              <a:gd name="adj" fmla="val 151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华侨</a:t>
            </a:r>
            <a:r>
              <a:rPr lang="zh-CN" altLang="en-US">
                <a:solidFill>
                  <a:srgbClr val="44546A"/>
                </a:solidFill>
                <a:latin typeface="+mj-ea"/>
                <a:ea typeface="+mj-ea"/>
                <a:sym typeface="+mn-ea"/>
              </a:rPr>
              <a:t>是指取得外国长期或永久居留权，本人持中华人民共和国驻外使（领）馆出具的取得在外国长期或永久居留权的公证书或认证书（中文或英文）以及中华人民共和国护照的学生。</a:t>
            </a:r>
            <a:endParaRPr lang="zh-CN" altLang="en-US">
              <a:solidFill>
                <a:srgbClr val="44546A"/>
              </a:solidFill>
              <a:latin typeface="+mj-ea"/>
              <a:ea typeface="+mj-ea"/>
              <a:sym typeface="+mn-ea"/>
            </a:endParaRPr>
          </a:p>
        </p:txBody>
      </p:sp>
      <p:sp>
        <p:nvSpPr>
          <p:cNvPr id="13" name="圆角矩形 12"/>
          <p:cNvSpPr/>
          <p:nvPr/>
        </p:nvSpPr>
        <p:spPr>
          <a:xfrm>
            <a:off x="3166110" y="4653280"/>
            <a:ext cx="8252460" cy="1100455"/>
          </a:xfrm>
          <a:prstGeom prst="roundRect">
            <a:avLst>
              <a:gd name="adj" fmla="val 151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中华人民共和国残疾人证</a:t>
            </a:r>
            <a:r>
              <a:rPr lang="zh-CN" altLang="en-US">
                <a:solidFill>
                  <a:srgbClr val="44546A"/>
                </a:solidFill>
                <a:latin typeface="+mj-ea"/>
                <a:ea typeface="+mj-ea"/>
                <a:sym typeface="+mn-ea"/>
              </a:rPr>
              <a:t>是认定残疾人及其残疾类别、残疾等级的合法凭证，是残疾人依法享有国家和地方政府优惠政策的重要依据。</a:t>
            </a:r>
            <a:r>
              <a:rPr lang="zh-CN" altLang="en-US" u="sng">
                <a:solidFill>
                  <a:srgbClr val="44546A"/>
                </a:solidFill>
                <a:latin typeface="+mj-ea"/>
                <a:ea typeface="+mj-ea"/>
                <a:sym typeface="+mn-ea"/>
              </a:rPr>
              <a:t>不含特殊教育学校、义务教育随班就读和送教上门和残疾人中等职业学校中特殊教育学生。</a:t>
            </a:r>
            <a:endParaRPr lang="zh-CN" altLang="en-US" u="sng">
              <a:solidFill>
                <a:srgbClr val="44546A"/>
              </a:solidFill>
              <a:latin typeface="+mj-ea"/>
              <a:ea typeface="+mj-ea"/>
              <a:sym typeface="+mn-ea"/>
            </a:endParaRPr>
          </a:p>
        </p:txBody>
      </p:sp>
      <p:sp>
        <p:nvSpPr>
          <p:cNvPr id="14" name="圆角矩形 13"/>
          <p:cNvSpPr/>
          <p:nvPr/>
        </p:nvSpPr>
        <p:spPr>
          <a:xfrm>
            <a:off x="3166110" y="5080635"/>
            <a:ext cx="8252460" cy="82296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中共党员、共青团员</a:t>
            </a:r>
            <a:r>
              <a:rPr lang="zh-CN" altLang="en-US">
                <a:solidFill>
                  <a:srgbClr val="44546A"/>
                </a:solidFill>
                <a:latin typeface="+mj-ea"/>
                <a:ea typeface="+mj-ea"/>
                <a:sym typeface="+mn-ea"/>
              </a:rPr>
              <a:t>按照在校生中组织关系在学校进行填报。对于</a:t>
            </a:r>
            <a:r>
              <a:rPr lang="zh-CN" altLang="en-US" u="sng">
                <a:solidFill>
                  <a:srgbClr val="44546A"/>
                </a:solidFill>
                <a:latin typeface="+mj-ea"/>
                <a:ea typeface="+mj-ea"/>
                <a:sym typeface="+mn-ea"/>
              </a:rPr>
              <a:t>既有中共党员身份又有共青团员身份的学生按照实际要分别统计。</a:t>
            </a:r>
            <a:endParaRPr lang="zh-CN" altLang="en-US" u="sng">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xit" presetSubtype="0" fill="hold" grpId="2" nodeType="withEffect">
                                  <p:stCondLst>
                                    <p:cond delay="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12" grpId="0" bldLvl="0" animBg="1"/>
      <p:bldP spid="12" grpId="1" animBg="1"/>
      <p:bldP spid="13" grpId="0" bldLvl="0" animBg="1"/>
      <p:bldP spid="13" grpId="1" animBg="1"/>
      <p:bldP spid="14" grpId="0" bldLvl="0" animBg="1"/>
      <p:bldP spid="14" grpId="1" animBg="1"/>
      <p:bldP spid="5" grpId="2" bldLvl="0" animBg="1"/>
      <p:bldP spid="6" grpId="2" bldLvl="0" animBg="1"/>
      <p:bldP spid="7" grpId="2" bldLvl="0" animBg="1"/>
      <p:bldP spid="12" grpId="2" bldLvl="0" animBg="1"/>
      <p:bldP spid="13" grpId="2"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3" name="图片 2"/>
          <p:cNvPicPr>
            <a:picLocks noChangeAspect="1"/>
          </p:cNvPicPr>
          <p:nvPr/>
        </p:nvPicPr>
        <p:blipFill>
          <a:blip r:embed="rId3"/>
          <a:srcRect b="51817"/>
          <a:stretch>
            <a:fillRect/>
          </a:stretch>
        </p:blipFill>
        <p:spPr>
          <a:xfrm>
            <a:off x="414020" y="1266190"/>
            <a:ext cx="9179560" cy="5196163"/>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3045 </a:t>
            </a:r>
            <a:r>
              <a:rPr lang="zh-CN" altLang="en-US" sz="2400" b="1" dirty="0">
                <a:solidFill>
                  <a:schemeClr val="tx2"/>
                </a:solidFill>
                <a:latin typeface="+mj-ea"/>
                <a:ea typeface="+mj-ea"/>
                <a:cs typeface="+mj-ea"/>
                <a:sym typeface="+mn-ea"/>
              </a:rPr>
              <a:t>在校生中</a:t>
            </a:r>
            <a:r>
              <a:rPr lang="zh-CN" altLang="en-US" sz="2400" b="1" dirty="0">
                <a:solidFill>
                  <a:srgbClr val="044AFA"/>
                </a:solidFill>
                <a:latin typeface="+mj-ea"/>
                <a:ea typeface="+mj-ea"/>
                <a:cs typeface="+mj-ea"/>
                <a:sym typeface="+mn-ea"/>
              </a:rPr>
              <a:t>其他</a:t>
            </a:r>
            <a:r>
              <a:rPr lang="zh-CN" altLang="en-US" sz="2400" b="1" dirty="0">
                <a:solidFill>
                  <a:schemeClr val="tx2"/>
                </a:solidFill>
                <a:latin typeface="+mj-ea"/>
                <a:ea typeface="+mj-ea"/>
                <a:cs typeface="+mj-ea"/>
                <a:sym typeface="+mn-ea"/>
              </a:rPr>
              <a:t>情况（一校一报告）</a:t>
            </a:r>
            <a:endParaRPr lang="zh-CN" altLang="en-US" sz="2400" b="1" dirty="0">
              <a:solidFill>
                <a:schemeClr val="tx2"/>
              </a:solidFill>
              <a:latin typeface="+mj-ea"/>
              <a:ea typeface="+mj-ea"/>
              <a:cs typeface="+mj-ea"/>
              <a:sym typeface="+mn-ea"/>
            </a:endParaRPr>
          </a:p>
        </p:txBody>
      </p:sp>
      <p:sp>
        <p:nvSpPr>
          <p:cNvPr id="7" name="矩形 6"/>
          <p:cNvSpPr/>
          <p:nvPr/>
        </p:nvSpPr>
        <p:spPr>
          <a:xfrm>
            <a:off x="3786505" y="1151255"/>
            <a:ext cx="8098790" cy="839470"/>
          </a:xfrm>
          <a:prstGeom prst="rect">
            <a:avLst/>
          </a:prstGeom>
          <a:solidFill>
            <a:schemeClr val="bg1"/>
          </a:solidFill>
          <a:ln>
            <a:solidFill>
              <a:srgbClr val="44546A"/>
            </a:solidFill>
          </a:ln>
        </p:spPr>
        <p:style>
          <a:lnRef idx="2">
            <a:schemeClr val="accent1"/>
          </a:lnRef>
          <a:fillRef idx="0">
            <a:srgbClr val="FFFFFF"/>
          </a:fillRef>
          <a:effectRef idx="0">
            <a:srgbClr val="FFFFFF"/>
          </a:effectRef>
          <a:fontRef idx="minor">
            <a:schemeClr val="tx1"/>
          </a:fontRef>
        </p:style>
        <p:txBody>
          <a:bodyPr rtlCol="0" anchor="ctr"/>
          <a:p>
            <a:pPr marL="285750" indent="-285750" algn="just">
              <a:buChar char="•"/>
            </a:pPr>
            <a:r>
              <a:rPr lang="zh-CN" altLang="en-US">
                <a:solidFill>
                  <a:srgbClr val="044AFA"/>
                </a:solidFill>
                <a:latin typeface="+mj-ea"/>
                <a:ea typeface="+mj-ea"/>
                <a:cs typeface="+mj-ea"/>
                <a:sym typeface="+mn-ea"/>
              </a:rPr>
              <a:t>XX中学（高级中学）：</a:t>
            </a:r>
            <a:r>
              <a:rPr>
                <a:solidFill>
                  <a:srgbClr val="44546A"/>
                </a:solidFill>
                <a:latin typeface="+mj-ea"/>
                <a:ea typeface="+mj-ea"/>
                <a:cs typeface="+mj-ea"/>
                <a:sym typeface="+mn-ea"/>
              </a:rPr>
              <a:t>2021年、2022年和2023学校在校生中</a:t>
            </a:r>
            <a:r>
              <a:rPr b="1">
                <a:solidFill>
                  <a:srgbClr val="44546A"/>
                </a:solidFill>
                <a:latin typeface="+mj-ea"/>
                <a:ea typeface="+mj-ea"/>
                <a:cs typeface="+mj-ea"/>
                <a:sym typeface="+mn-ea"/>
              </a:rPr>
              <a:t>共青团员数</a:t>
            </a:r>
            <a:r>
              <a:rPr>
                <a:solidFill>
                  <a:srgbClr val="44546A"/>
                </a:solidFill>
                <a:latin typeface="+mj-ea"/>
                <a:ea typeface="+mj-ea"/>
                <a:cs typeface="+mj-ea"/>
                <a:sym typeface="+mn-ea"/>
              </a:rPr>
              <a:t>以及女性共青团员数年均相同</a:t>
            </a:r>
            <a:r>
              <a:rPr lang="zh-CN">
                <a:solidFill>
                  <a:srgbClr val="44546A"/>
                </a:solidFill>
                <a:latin typeface="+mj-ea"/>
                <a:ea typeface="+mj-ea"/>
                <a:cs typeface="+mj-ea"/>
                <a:sym typeface="+mn-ea"/>
              </a:rPr>
              <a:t>，</a:t>
            </a:r>
            <a:r>
              <a:rPr lang="zh-CN" altLang="en-US" b="1">
                <a:solidFill>
                  <a:srgbClr val="FF0000"/>
                </a:solidFill>
                <a:latin typeface="微软雅黑" panose="020B0503020204020204" charset="-122"/>
                <a:ea typeface="微软雅黑" panose="020B0503020204020204" charset="-122"/>
                <a:cs typeface="+mj-ea"/>
                <a:sym typeface="+mn-ea"/>
              </a:rPr>
              <a:t>疑似错报</a:t>
            </a:r>
            <a:endParaRPr lang="en-US" altLang="zh-CN">
              <a:solidFill>
                <a:srgbClr val="44546A"/>
              </a:solidFill>
              <a:latin typeface="+mj-ea"/>
              <a:ea typeface="+mj-ea"/>
              <a:cs typeface="+mj-ea"/>
              <a:sym typeface="+mn-ea"/>
            </a:endParaRPr>
          </a:p>
        </p:txBody>
      </p:sp>
      <p:sp>
        <p:nvSpPr>
          <p:cNvPr id="5" name="矩形 4"/>
          <p:cNvSpPr/>
          <p:nvPr/>
        </p:nvSpPr>
        <p:spPr>
          <a:xfrm>
            <a:off x="3786505" y="4636770"/>
            <a:ext cx="8098790" cy="1746885"/>
          </a:xfrm>
          <a:prstGeom prst="rect">
            <a:avLst/>
          </a:prstGeom>
          <a:solidFill>
            <a:schemeClr val="bg1"/>
          </a:solidFill>
          <a:ln>
            <a:solidFill>
              <a:srgbClr val="44546A"/>
            </a:solidFill>
          </a:ln>
        </p:spPr>
        <p:style>
          <a:lnRef idx="2">
            <a:schemeClr val="accent1"/>
          </a:lnRef>
          <a:fillRef idx="0">
            <a:srgbClr val="FFFFFF"/>
          </a:fillRef>
          <a:effectRef idx="0">
            <a:srgbClr val="FFFFFF"/>
          </a:effectRef>
          <a:fontRef idx="minor">
            <a:schemeClr val="tx1"/>
          </a:fontRef>
        </p:style>
        <p:txBody>
          <a:bodyPr rtlCol="0" anchor="ctr"/>
          <a:p>
            <a:pPr marL="285750" indent="-285750" algn="just" fontAlgn="auto">
              <a:spcBef>
                <a:spcPts val="0"/>
              </a:spcBef>
              <a:buClrTx/>
              <a:buSzTx/>
              <a:buFont typeface="Arial" panose="020B0604020202020204" pitchFamily="34" charset="0"/>
              <a:buChar char="•"/>
            </a:pPr>
            <a:r>
              <a:rPr lang="zh-CN" altLang="en-US">
                <a:solidFill>
                  <a:srgbClr val="044AFA"/>
                </a:solidFill>
                <a:latin typeface="+mj-ea"/>
                <a:ea typeface="+mj-ea"/>
                <a:cs typeface="+mj-ea"/>
                <a:sym typeface="+mn-ea"/>
              </a:rPr>
              <a:t>XX学院（高职）：</a:t>
            </a:r>
            <a:r>
              <a:rPr>
                <a:solidFill>
                  <a:srgbClr val="44546A"/>
                </a:solidFill>
                <a:latin typeface="+mj-ea"/>
                <a:ea typeface="+mj-ea"/>
                <a:cs typeface="+mj-ea"/>
                <a:sym typeface="+mn-ea"/>
              </a:rPr>
              <a:t>2023年在校生中的共青团员为6人，2022年为76人</a:t>
            </a:r>
            <a:r>
              <a:rPr lang="zh-CN">
                <a:solidFill>
                  <a:srgbClr val="44546A"/>
                </a:solidFill>
                <a:latin typeface="+mj-ea"/>
                <a:ea typeface="+mj-ea"/>
                <a:cs typeface="+mj-ea"/>
                <a:sym typeface="+mn-ea"/>
              </a:rPr>
              <a:t>，</a:t>
            </a:r>
            <a:r>
              <a:rPr lang="zh-CN" altLang="en-US" b="1">
                <a:solidFill>
                  <a:srgbClr val="FF0000"/>
                </a:solidFill>
                <a:latin typeface="微软雅黑" panose="020B0503020204020204" charset="-122"/>
                <a:ea typeface="微软雅黑" panose="020B0503020204020204" charset="-122"/>
                <a:cs typeface="+mj-ea"/>
                <a:sym typeface="+mn-ea"/>
              </a:rPr>
              <a:t>数据变化较大</a:t>
            </a:r>
            <a:endParaRPr>
              <a:solidFill>
                <a:srgbClr val="44546A"/>
              </a:solidFill>
              <a:latin typeface="+mj-ea"/>
              <a:ea typeface="+mj-ea"/>
              <a:cs typeface="+mj-ea"/>
              <a:sym typeface="+mn-ea"/>
            </a:endParaRPr>
          </a:p>
          <a:p>
            <a:pPr marL="285750" indent="-285750" algn="just">
              <a:buChar char="•"/>
            </a:pPr>
            <a:r>
              <a:rPr lang="zh-CN" altLang="en-US">
                <a:solidFill>
                  <a:srgbClr val="044AFA"/>
                </a:solidFill>
                <a:latin typeface="+mj-ea"/>
                <a:ea typeface="+mj-ea"/>
                <a:cs typeface="+mj-ea"/>
                <a:sym typeface="+mn-ea"/>
              </a:rPr>
              <a:t>XX职业教育中心（中职）：</a:t>
            </a:r>
            <a:r>
              <a:rPr>
                <a:solidFill>
                  <a:srgbClr val="44546A"/>
                </a:solidFill>
                <a:latin typeface="+mj-ea"/>
                <a:ea typeface="+mj-ea"/>
                <a:cs typeface="+mj-ea"/>
                <a:sym typeface="+mn-ea"/>
              </a:rPr>
              <a:t>2023年</a:t>
            </a:r>
            <a:r>
              <a:rPr b="1">
                <a:solidFill>
                  <a:srgbClr val="44546A"/>
                </a:solidFill>
                <a:latin typeface="+mj-ea"/>
                <a:ea typeface="+mj-ea"/>
                <a:cs typeface="+mj-ea"/>
                <a:sym typeface="+mn-ea"/>
              </a:rPr>
              <a:t>少数民族</a:t>
            </a:r>
            <a:r>
              <a:rPr>
                <a:solidFill>
                  <a:srgbClr val="44546A"/>
                </a:solidFill>
                <a:latin typeface="+mj-ea"/>
                <a:ea typeface="+mj-ea"/>
                <a:cs typeface="+mj-ea"/>
                <a:sym typeface="+mn-ea"/>
              </a:rPr>
              <a:t>在校生101人，其中女44人；</a:t>
            </a:r>
            <a:r>
              <a:rPr>
                <a:solidFill>
                  <a:srgbClr val="44546A"/>
                </a:solidFill>
                <a:latin typeface="+mj-ea"/>
                <a:ea typeface="+mj-ea"/>
                <a:cs typeface="+mj-ea"/>
                <a:sym typeface="+mn-ea"/>
              </a:rPr>
              <a:t>2022年少数民族在校生0人，其中女0人</a:t>
            </a:r>
            <a:r>
              <a:rPr lang="zh-CN">
                <a:solidFill>
                  <a:srgbClr val="44546A"/>
                </a:solidFill>
                <a:latin typeface="+mj-ea"/>
                <a:ea typeface="+mj-ea"/>
                <a:cs typeface="+mj-ea"/>
                <a:sym typeface="+mn-ea"/>
              </a:rPr>
              <a:t>；</a:t>
            </a:r>
            <a:r>
              <a:rPr>
                <a:solidFill>
                  <a:srgbClr val="44546A"/>
                </a:solidFill>
                <a:latin typeface="+mj-ea"/>
                <a:ea typeface="+mj-ea"/>
                <a:cs typeface="+mj-ea"/>
                <a:sym typeface="+mn-ea"/>
              </a:rPr>
              <a:t>2021年少数民族在校生130人，其中女42人；</a:t>
            </a:r>
            <a:r>
              <a:rPr lang="zh-CN" altLang="en-US" b="1">
                <a:solidFill>
                  <a:srgbClr val="FF0000"/>
                </a:solidFill>
                <a:latin typeface="微软雅黑" panose="020B0503020204020204" charset="-122"/>
                <a:ea typeface="微软雅黑" panose="020B0503020204020204" charset="-122"/>
                <a:cs typeface="+mj-ea"/>
                <a:sym typeface="+mn-ea"/>
              </a:rPr>
              <a:t>数据变化较大</a:t>
            </a:r>
            <a:endParaRPr lang="en-US" altLang="zh-CN">
              <a:solidFill>
                <a:srgbClr val="44546A"/>
              </a:solidFill>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3046 </a:t>
            </a:r>
            <a:r>
              <a:rPr lang="zh-CN" altLang="en-US" sz="2400" b="1" dirty="0">
                <a:solidFill>
                  <a:schemeClr val="tx2"/>
                </a:solidFill>
                <a:latin typeface="+mj-ea"/>
                <a:ea typeface="+mj-ea"/>
                <a:cs typeface="+mj-ea"/>
                <a:sym typeface="+mn-ea"/>
              </a:rPr>
              <a:t>国际学生</a:t>
            </a:r>
            <a:r>
              <a:rPr lang="zh-CN" altLang="en-US" sz="2400" b="1" dirty="0">
                <a:solidFill>
                  <a:srgbClr val="044AFA"/>
                </a:solidFill>
                <a:latin typeface="+mj-ea"/>
                <a:ea typeface="+mj-ea"/>
                <a:cs typeface="+mj-ea"/>
                <a:sym typeface="+mn-ea"/>
              </a:rPr>
              <a:t>基本</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14" name="圆角矩形 13"/>
          <p:cNvSpPr/>
          <p:nvPr/>
        </p:nvSpPr>
        <p:spPr>
          <a:xfrm>
            <a:off x="4961255" y="4907915"/>
            <a:ext cx="6593205" cy="49911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本表数据</a:t>
            </a:r>
            <a:r>
              <a:rPr lang="zh-CN" altLang="en-US" u="sng">
                <a:solidFill>
                  <a:srgbClr val="44546A"/>
                </a:solidFill>
                <a:latin typeface="+mj-ea"/>
                <a:ea typeface="+mj-ea"/>
                <a:sym typeface="+mn-ea"/>
              </a:rPr>
              <a:t>不是</a:t>
            </a:r>
            <a:r>
              <a:rPr lang="zh-CN" altLang="en-US">
                <a:solidFill>
                  <a:srgbClr val="44546A"/>
                </a:solidFill>
                <a:latin typeface="+mj-ea"/>
                <a:ea typeface="+mj-ea"/>
                <a:sym typeface="+mn-ea"/>
              </a:rPr>
              <a:t>在校生的其中数</a:t>
            </a:r>
            <a:endParaRPr lang="zh-CN" altLang="en-US">
              <a:solidFill>
                <a:srgbClr val="44546A"/>
              </a:solidFill>
              <a:latin typeface="+mj-ea"/>
              <a:ea typeface="+mj-ea"/>
              <a:sym typeface="+mn-ea"/>
            </a:endParaRPr>
          </a:p>
        </p:txBody>
      </p:sp>
      <p:pic>
        <p:nvPicPr>
          <p:cNvPr id="2" name="图片 1"/>
          <p:cNvPicPr>
            <a:picLocks noChangeAspect="1"/>
          </p:cNvPicPr>
          <p:nvPr/>
        </p:nvPicPr>
        <p:blipFill>
          <a:blip r:embed="rId4"/>
          <a:stretch>
            <a:fillRect/>
          </a:stretch>
        </p:blipFill>
        <p:spPr>
          <a:xfrm>
            <a:off x="747395" y="1317625"/>
            <a:ext cx="4004310" cy="4991735"/>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4961890" y="1317625"/>
            <a:ext cx="6593205" cy="628650"/>
          </a:xfrm>
          <a:prstGeom prst="accentBorderCallout2">
            <a:avLst>
              <a:gd name="adj1" fmla="val 18750"/>
              <a:gd name="adj2" fmla="val -8333"/>
              <a:gd name="adj3" fmla="val 18760"/>
              <a:gd name="adj4" fmla="val -14463"/>
              <a:gd name="adj5" fmla="val 31212"/>
              <a:gd name="adj6" fmla="val -331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国际学生：</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5"/>
              </a:rPr>
              <a:t>《学校招收和培养国际学生管理办法》</a:t>
            </a:r>
            <a:r>
              <a:rPr lang="zh-CN" altLang="en-US">
                <a:solidFill>
                  <a:srgbClr val="44546A"/>
                </a:solidFill>
                <a:latin typeface="+mj-ea"/>
                <a:ea typeface="+mj-ea"/>
                <a:sym typeface="+mn-ea"/>
              </a:rPr>
              <a:t>，不具有中国国籍在学校接受教育的外国学生。</a:t>
            </a:r>
            <a:endParaRPr lang="zh-CN" altLang="en-US">
              <a:solidFill>
                <a:srgbClr val="44546A"/>
              </a:solidFill>
              <a:latin typeface="+mj-ea"/>
              <a:ea typeface="+mj-ea"/>
              <a:sym typeface="+mn-ea"/>
            </a:endParaRPr>
          </a:p>
        </p:txBody>
      </p:sp>
      <p:sp>
        <p:nvSpPr>
          <p:cNvPr id="8" name="线形标注 2(带边框和强调线) 7"/>
          <p:cNvSpPr/>
          <p:nvPr/>
        </p:nvSpPr>
        <p:spPr>
          <a:xfrm>
            <a:off x="4961890" y="3017520"/>
            <a:ext cx="6593205" cy="440055"/>
          </a:xfrm>
          <a:prstGeom prst="accentBorderCallout2">
            <a:avLst>
              <a:gd name="adj1" fmla="val 18750"/>
              <a:gd name="adj2" fmla="val -8333"/>
              <a:gd name="adj3" fmla="val 18760"/>
              <a:gd name="adj4" fmla="val -14463"/>
              <a:gd name="adj5" fmla="val 281818"/>
              <a:gd name="adj6" fmla="val -5628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专科：</a:t>
            </a:r>
            <a:r>
              <a:rPr lang="zh-CN" altLang="en-US">
                <a:solidFill>
                  <a:srgbClr val="44546A"/>
                </a:solidFill>
                <a:latin typeface="+mj-ea"/>
                <a:ea typeface="+mj-ea"/>
                <a:sym typeface="+mn-ea"/>
              </a:rPr>
              <a:t>包括高职专科学生、成人专科学生、网络专科学生。</a:t>
            </a:r>
            <a:endParaRPr lang="zh-CN" altLang="en-US">
              <a:solidFill>
                <a:srgbClr val="44546A"/>
              </a:solidFill>
              <a:latin typeface="+mj-ea"/>
              <a:ea typeface="+mj-ea"/>
              <a:sym typeface="+mn-ea"/>
            </a:endParaRPr>
          </a:p>
        </p:txBody>
      </p:sp>
      <p:sp>
        <p:nvSpPr>
          <p:cNvPr id="9" name="线形标注 2(带边框和强调线) 8"/>
          <p:cNvSpPr/>
          <p:nvPr/>
        </p:nvSpPr>
        <p:spPr>
          <a:xfrm>
            <a:off x="4961255" y="3584575"/>
            <a:ext cx="6593205" cy="628650"/>
          </a:xfrm>
          <a:prstGeom prst="accentBorderCallout2">
            <a:avLst>
              <a:gd name="adj1" fmla="val 18750"/>
              <a:gd name="adj2" fmla="val -8333"/>
              <a:gd name="adj3" fmla="val 18760"/>
              <a:gd name="adj4" fmla="val -14463"/>
              <a:gd name="adj5" fmla="val 154848"/>
              <a:gd name="adj6" fmla="val -5523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本科：</a:t>
            </a:r>
            <a:r>
              <a:rPr lang="zh-CN" altLang="en-US">
                <a:solidFill>
                  <a:srgbClr val="44546A"/>
                </a:solidFill>
                <a:latin typeface="+mj-ea"/>
                <a:ea typeface="+mj-ea"/>
                <a:sym typeface="+mn-ea"/>
              </a:rPr>
              <a:t>高职本科学生、普通本科学生、成人本科学生、网络本科学生。</a:t>
            </a:r>
            <a:endParaRPr lang="zh-CN" altLang="en-US">
              <a:solidFill>
                <a:srgbClr val="44546A"/>
              </a:solidFill>
              <a:latin typeface="+mj-ea"/>
              <a:ea typeface="+mj-ea"/>
              <a:sym typeface="+mn-ea"/>
            </a:endParaRPr>
          </a:p>
        </p:txBody>
      </p:sp>
      <p:sp>
        <p:nvSpPr>
          <p:cNvPr id="10" name="线形标注 2(带边框和强调线) 9"/>
          <p:cNvSpPr/>
          <p:nvPr/>
        </p:nvSpPr>
        <p:spPr>
          <a:xfrm>
            <a:off x="4961890" y="4340225"/>
            <a:ext cx="6592570" cy="440690"/>
          </a:xfrm>
          <a:prstGeom prst="accentBorderCallout2">
            <a:avLst>
              <a:gd name="adj1" fmla="val 18750"/>
              <a:gd name="adj2" fmla="val -8333"/>
              <a:gd name="adj3" fmla="val 18760"/>
              <a:gd name="adj4" fmla="val -14463"/>
              <a:gd name="adj5" fmla="val 391930"/>
              <a:gd name="adj6" fmla="val -5554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非学历教育（培训）：</a:t>
            </a:r>
            <a:r>
              <a:rPr lang="zh-CN" altLang="en-US">
                <a:solidFill>
                  <a:srgbClr val="44546A"/>
                </a:solidFill>
                <a:latin typeface="+mj-ea"/>
                <a:ea typeface="+mj-ea"/>
                <a:sym typeface="+mn-ea"/>
              </a:rPr>
              <a:t>包括培训、预科生、进修生和研究学者等。</a:t>
            </a:r>
            <a:endParaRPr lang="zh-CN" altLang="en-US">
              <a:solidFill>
                <a:srgbClr val="44546A"/>
              </a:solidFill>
              <a:latin typeface="+mj-ea"/>
              <a:ea typeface="+mj-ea"/>
              <a:sym typeface="+mn-ea"/>
            </a:endParaRPr>
          </a:p>
        </p:txBody>
      </p:sp>
      <p:pic>
        <p:nvPicPr>
          <p:cNvPr id="6" name="图片 5"/>
          <p:cNvPicPr>
            <a:picLocks noChangeAspect="1"/>
          </p:cNvPicPr>
          <p:nvPr/>
        </p:nvPicPr>
        <p:blipFill>
          <a:blip r:embed="rId6"/>
          <a:stretch>
            <a:fillRect/>
          </a:stretch>
        </p:blipFill>
        <p:spPr>
          <a:xfrm>
            <a:off x="5862320" y="1713230"/>
            <a:ext cx="4791075" cy="4370705"/>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23" presetClass="entr" presetSubtype="16"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8" grpId="0" bldLvl="0" animBg="1"/>
      <p:bldP spid="8" grpId="1" animBg="1"/>
      <p:bldP spid="9" grpId="0" bldLvl="0" animBg="1"/>
      <p:bldP spid="9" grpId="1" animBg="1"/>
      <p:bldP spid="10" grpId="0" bldLvl="0" animBg="1"/>
      <p:bldP spid="10" grpId="1"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3347 </a:t>
            </a:r>
            <a:r>
              <a:rPr lang="zh-CN" altLang="en-US" sz="2400" b="1" dirty="0">
                <a:solidFill>
                  <a:schemeClr val="tx2"/>
                </a:solidFill>
                <a:latin typeface="+mj-ea"/>
                <a:ea typeface="+mj-ea"/>
                <a:cs typeface="+mj-ea"/>
                <a:sym typeface="+mn-ea"/>
              </a:rPr>
              <a:t>对外开展培训情况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tretch>
            <a:fillRect/>
          </a:stretch>
        </p:blipFill>
        <p:spPr>
          <a:xfrm>
            <a:off x="303530" y="1317625"/>
            <a:ext cx="5982970" cy="5281930"/>
          </a:xfrm>
          <a:prstGeom prst="rect">
            <a:avLst/>
          </a:prstGeom>
          <a:ln>
            <a:solidFill>
              <a:srgbClr val="44546A"/>
            </a:solidFill>
          </a:ln>
          <a:effectLst>
            <a:outerShdw blurRad="50800" dist="38100" dir="2700000" algn="tl" rotWithShape="0">
              <a:prstClr val="black">
                <a:alpha val="40000"/>
              </a:prstClr>
            </a:outerShdw>
          </a:effectLst>
        </p:spPr>
      </p:pic>
      <p:sp>
        <p:nvSpPr>
          <p:cNvPr id="14" name="圆角矩形 13"/>
          <p:cNvSpPr/>
          <p:nvPr/>
        </p:nvSpPr>
        <p:spPr>
          <a:xfrm>
            <a:off x="3085465" y="1317625"/>
            <a:ext cx="7938770" cy="940435"/>
          </a:xfrm>
          <a:prstGeom prst="roundRect">
            <a:avLst>
              <a:gd name="adj" fmla="val 113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培训项目</a:t>
            </a:r>
            <a:r>
              <a:rPr lang="zh-CN" altLang="en-US">
                <a:solidFill>
                  <a:srgbClr val="44546A"/>
                </a:solidFill>
                <a:latin typeface="+mj-ea"/>
                <a:ea typeface="+mj-ea"/>
                <a:sym typeface="+mn-ea"/>
              </a:rPr>
              <a:t>包括以远程在线（线上）、集中（线下）等开展的培训项目。同一个项目名称算一个项目。一个培训项目可以包括一个或若干个培训班，不能将培训班的个数计算为培训项目的个数。</a:t>
            </a:r>
            <a:endParaRPr lang="zh-CN" altLang="en-US">
              <a:solidFill>
                <a:srgbClr val="44546A"/>
              </a:solidFill>
              <a:latin typeface="+mj-ea"/>
              <a:ea typeface="+mj-ea"/>
              <a:sym typeface="+mn-ea"/>
            </a:endParaRPr>
          </a:p>
        </p:txBody>
      </p:sp>
      <p:sp>
        <p:nvSpPr>
          <p:cNvPr id="6" name="圆角矩形 5"/>
          <p:cNvSpPr/>
          <p:nvPr/>
        </p:nvSpPr>
        <p:spPr>
          <a:xfrm>
            <a:off x="3084830" y="2366010"/>
            <a:ext cx="7938770" cy="4191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培训时间</a:t>
            </a:r>
            <a:r>
              <a:rPr lang="zh-CN" altLang="en-US">
                <a:solidFill>
                  <a:srgbClr val="44546A"/>
                </a:solidFill>
                <a:latin typeface="+mj-ea"/>
                <a:ea typeface="+mj-ea"/>
                <a:sym typeface="+mn-ea"/>
              </a:rPr>
              <a:t>是指各项培训累计学时数。每学时按45分钟计算。</a:t>
            </a:r>
            <a:endParaRPr lang="zh-CN" altLang="en-US">
              <a:solidFill>
                <a:srgbClr val="44546A"/>
              </a:solidFill>
              <a:latin typeface="+mj-ea"/>
              <a:ea typeface="+mj-ea"/>
              <a:sym typeface="+mn-ea"/>
            </a:endParaRPr>
          </a:p>
        </p:txBody>
      </p:sp>
      <p:sp>
        <p:nvSpPr>
          <p:cNvPr id="7" name="圆角矩形 6"/>
          <p:cNvSpPr/>
          <p:nvPr/>
        </p:nvSpPr>
        <p:spPr>
          <a:xfrm>
            <a:off x="3084830" y="2876550"/>
            <a:ext cx="7938770" cy="68516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培训对象</a:t>
            </a:r>
            <a:r>
              <a:rPr lang="zh-CN" altLang="en-US">
                <a:solidFill>
                  <a:srgbClr val="44546A"/>
                </a:solidFill>
                <a:latin typeface="+mj-ea"/>
                <a:ea typeface="+mj-ea"/>
                <a:sym typeface="+mn-ea"/>
              </a:rPr>
              <a:t>是指培训项目所面向的培训对象累计参加人数，一个培训对象参加一个培训项目计为一人。</a:t>
            </a:r>
            <a:endParaRPr lang="zh-CN" altLang="en-US">
              <a:solidFill>
                <a:srgbClr val="44546A"/>
              </a:solidFill>
              <a:latin typeface="+mj-ea"/>
              <a:ea typeface="+mj-ea"/>
              <a:sym typeface="+mn-ea"/>
            </a:endParaRPr>
          </a:p>
        </p:txBody>
      </p:sp>
      <p:sp>
        <p:nvSpPr>
          <p:cNvPr id="12" name="圆角矩形 11"/>
          <p:cNvSpPr/>
          <p:nvPr/>
        </p:nvSpPr>
        <p:spPr>
          <a:xfrm>
            <a:off x="3084830" y="3604260"/>
            <a:ext cx="7938770" cy="67056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承担培训工作的校内教师</a:t>
            </a:r>
            <a:r>
              <a:rPr lang="zh-CN" altLang="en-US">
                <a:solidFill>
                  <a:srgbClr val="44546A"/>
                </a:solidFill>
                <a:latin typeface="+mj-ea"/>
                <a:ea typeface="+mj-ea"/>
                <a:sym typeface="+mn-ea"/>
              </a:rPr>
              <a:t>是指直接从事培训工作的本校教师，包括管理人员和专业教师。</a:t>
            </a:r>
            <a:endParaRPr lang="zh-CN" altLang="en-US">
              <a:solidFill>
                <a:srgbClr val="44546A"/>
              </a:solidFill>
              <a:latin typeface="+mj-ea"/>
              <a:ea typeface="+mj-ea"/>
              <a:sym typeface="+mn-ea"/>
            </a:endParaRPr>
          </a:p>
        </p:txBody>
      </p:sp>
      <p:grpSp>
        <p:nvGrpSpPr>
          <p:cNvPr id="16" name="组合 15"/>
          <p:cNvGrpSpPr/>
          <p:nvPr/>
        </p:nvGrpSpPr>
        <p:grpSpPr>
          <a:xfrm>
            <a:off x="5045710" y="4406265"/>
            <a:ext cx="5978525" cy="450850"/>
            <a:chOff x="8607" y="6030"/>
            <a:chExt cx="9415" cy="710"/>
          </a:xfrm>
        </p:grpSpPr>
        <p:sp>
          <p:nvSpPr>
            <p:cNvPr id="13" name="圆角矩形 12"/>
            <p:cNvSpPr/>
            <p:nvPr/>
          </p:nvSpPr>
          <p:spPr>
            <a:xfrm>
              <a:off x="9659" y="6035"/>
              <a:ext cx="8363" cy="648"/>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组织本校学生到外校接受培训是否填入本表？</a:t>
              </a:r>
              <a:endParaRPr lang="zh-CN" altLang="en-US">
                <a:solidFill>
                  <a:srgbClr val="44546A"/>
                </a:solidFill>
                <a:latin typeface="+mj-ea"/>
                <a:ea typeface="+mj-ea"/>
                <a:sym typeface="+mn-ea"/>
              </a:endParaRPr>
            </a:p>
          </p:txBody>
        </p:sp>
        <p:pic>
          <p:nvPicPr>
            <p:cNvPr id="15" name="图片 14" descr="问号"/>
            <p:cNvPicPr>
              <a:picLocks noChangeAspect="1"/>
            </p:cNvPicPr>
            <p:nvPr/>
          </p:nvPicPr>
          <p:blipFill>
            <a:blip r:embed="rId5"/>
            <a:stretch>
              <a:fillRect/>
            </a:stretch>
          </p:blipFill>
          <p:spPr>
            <a:xfrm>
              <a:off x="8607" y="6030"/>
              <a:ext cx="710" cy="71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6" grpId="0" bldLvl="0" animBg="1"/>
      <p:bldP spid="6" grpId="1" animBg="1"/>
      <p:bldP spid="7" grpId="0" bldLvl="0" animBg="1"/>
      <p:bldP spid="7" grpId="1" animBg="1"/>
      <p:bldP spid="12" grpId="0" bldLvl="0" animBg="1"/>
      <p:bldP spid="12" grpId="1"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3347 </a:t>
            </a:r>
            <a:r>
              <a:rPr lang="zh-CN" altLang="en-US" sz="2400" b="1" dirty="0">
                <a:solidFill>
                  <a:schemeClr val="tx2"/>
                </a:solidFill>
                <a:latin typeface="+mj-ea"/>
                <a:ea typeface="+mj-ea"/>
                <a:cs typeface="+mj-ea"/>
                <a:sym typeface="+mn-ea"/>
              </a:rPr>
              <a:t>对外开展培训情况（一校一报告）</a:t>
            </a:r>
            <a:endParaRPr lang="zh-CN" altLang="en-US" sz="2400" b="1" dirty="0">
              <a:solidFill>
                <a:schemeClr val="tx2"/>
              </a:solidFill>
              <a:latin typeface="+mj-ea"/>
              <a:ea typeface="+mj-ea"/>
              <a:cs typeface="+mj-ea"/>
              <a:sym typeface="+mn-ea"/>
            </a:endParaRPr>
          </a:p>
        </p:txBody>
      </p:sp>
      <p:pic>
        <p:nvPicPr>
          <p:cNvPr id="5" name="图片 4" descr="疑问"/>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09062" y="524555"/>
            <a:ext cx="450850" cy="450850"/>
          </a:xfrm>
          <a:prstGeom prst="rect">
            <a:avLst/>
          </a:prstGeom>
        </p:spPr>
      </p:pic>
      <p:sp>
        <p:nvSpPr>
          <p:cNvPr id="9" name="文本框 8"/>
          <p:cNvSpPr txBox="1"/>
          <p:nvPr/>
        </p:nvSpPr>
        <p:spPr>
          <a:xfrm>
            <a:off x="811513" y="1485586"/>
            <a:ext cx="10482005" cy="2560956"/>
          </a:xfrm>
          <a:prstGeom prst="rect">
            <a:avLst/>
          </a:prstGeom>
          <a:noFill/>
        </p:spPr>
        <p:txBody>
          <a:bodyPr wrap="square" rtlCol="0" anchor="t">
            <a:noAutofit/>
          </a:bodyPr>
          <a:p>
            <a:pPr algn="l">
              <a:lnSpc>
                <a:spcPct val="120000"/>
              </a:lnSpc>
            </a:pPr>
            <a:r>
              <a:rPr lang="zh-CN" altLang="en-US" b="1">
                <a:solidFill>
                  <a:srgbClr val="FF0000"/>
                </a:solidFill>
                <a:latin typeface="+mj-ea"/>
                <a:ea typeface="+mj-ea"/>
                <a:sym typeface="+mn-ea"/>
              </a:rPr>
              <a:t>数据变化较大：</a:t>
            </a:r>
            <a:endParaRPr lang="zh-CN" altLang="en-US" b="1">
              <a:solidFill>
                <a:srgbClr val="44546A"/>
              </a:solidFill>
              <a:latin typeface="+mj-ea"/>
              <a:ea typeface="+mj-ea"/>
              <a:sym typeface="+mn-ea"/>
            </a:endParaRPr>
          </a:p>
          <a:p>
            <a:pPr marL="285750" indent="-285750" algn="l">
              <a:lnSpc>
                <a:spcPct val="120000"/>
              </a:lnSpc>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XX学院（高职）：</a:t>
            </a:r>
            <a:endParaRPr lang="zh-CN" altLang="en-US">
              <a:solidFill>
                <a:srgbClr val="044AFA"/>
              </a:solidFill>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2023年培训项目10个，2022年5116000个，2021年42个，</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a:p>
            <a:pPr algn="l">
              <a:lnSpc>
                <a:spcPct val="120000"/>
              </a:lnSpc>
            </a:pP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2023</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年到账经费334.8万元，202</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2</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年5164624万元，202</a:t>
            </a:r>
            <a:r>
              <a:rPr lang="en-US" altLang="zh-CN">
                <a:solidFill>
                  <a:srgbClr val="44546A"/>
                </a:solidFill>
                <a:latin typeface="微软雅黑" panose="020B0503020204020204" charset="-122"/>
                <a:ea typeface="微软雅黑" panose="020B0503020204020204" charset="-122"/>
                <a:cs typeface="微软雅黑" panose="020B0503020204020204" charset="-122"/>
                <a:sym typeface="+mn-ea"/>
              </a:rPr>
              <a:t>1</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年93万元</a:t>
            </a:r>
            <a:endParaRPr lang="zh-CN" altLang="en-US">
              <a:solidFill>
                <a:srgbClr val="044AFA"/>
              </a:solidFill>
              <a:latin typeface="+mj-ea"/>
              <a:ea typeface="+mj-ea"/>
              <a:sym typeface="+mn-ea"/>
            </a:endParaRPr>
          </a:p>
          <a:p>
            <a:pPr marL="285750" indent="-285750" algn="l">
              <a:lnSpc>
                <a:spcPct val="120000"/>
              </a:lnSpc>
              <a:buChar char="•"/>
            </a:pPr>
            <a:r>
              <a:rPr lang="zh-CN" altLang="en-US">
                <a:solidFill>
                  <a:srgbClr val="044AFA"/>
                </a:solidFill>
                <a:latin typeface="+mj-ea"/>
                <a:ea typeface="+mj-ea"/>
                <a:sym typeface="+mn-ea"/>
              </a:rPr>
              <a:t>XX学院（普通高校）：</a:t>
            </a:r>
            <a:endParaRPr lang="zh-CN" altLang="en-US">
              <a:solidFill>
                <a:srgbClr val="044AFA"/>
              </a:solidFill>
              <a:latin typeface="+mj-ea"/>
              <a:ea typeface="+mj-ea"/>
              <a:sym typeface="+mn-ea"/>
            </a:endParaRPr>
          </a:p>
          <a:p>
            <a:pPr indent="0" algn="l">
              <a:lnSpc>
                <a:spcPct val="120000"/>
              </a:lnSpc>
              <a:buNone/>
            </a:pPr>
            <a:r>
              <a:rPr lang="zh-CN" altLang="en-US">
                <a:solidFill>
                  <a:srgbClr val="44546A"/>
                </a:solidFill>
                <a:latin typeface="+mj-ea"/>
                <a:ea typeface="+mj-ea"/>
                <a:sym typeface="+mn-ea"/>
              </a:rPr>
              <a:t>2023年培训项目19项，2021年2项</a:t>
            </a:r>
            <a:endParaRPr lang="zh-CN" altLang="en-US">
              <a:solidFill>
                <a:srgbClr val="44546A"/>
              </a:solidFill>
              <a:latin typeface="+mj-ea"/>
              <a:ea typeface="+mj-ea"/>
              <a:sym typeface="+mn-ea"/>
            </a:endParaRPr>
          </a:p>
          <a:p>
            <a:pPr indent="0" algn="l">
              <a:lnSpc>
                <a:spcPct val="120000"/>
              </a:lnSpc>
              <a:buNone/>
            </a:pPr>
            <a:r>
              <a:rPr lang="en-US" altLang="zh-CN">
                <a:solidFill>
                  <a:srgbClr val="44546A"/>
                </a:solidFill>
                <a:latin typeface="+mj-ea"/>
                <a:ea typeface="+mj-ea"/>
                <a:sym typeface="+mn-ea"/>
              </a:rPr>
              <a:t>2023</a:t>
            </a:r>
            <a:r>
              <a:rPr lang="zh-CN" altLang="en-US">
                <a:solidFill>
                  <a:srgbClr val="44546A"/>
                </a:solidFill>
                <a:latin typeface="+mj-ea"/>
                <a:ea typeface="+mj-ea"/>
                <a:sym typeface="+mn-ea"/>
              </a:rPr>
              <a:t>年培训学时6626学时，2021年992学时</a:t>
            </a:r>
            <a:endParaRPr lang="zh-CN" altLang="en-US">
              <a:solidFill>
                <a:srgbClr val="44546A"/>
              </a:solidFill>
              <a:latin typeface="+mj-ea"/>
              <a:ea typeface="+mj-ea"/>
              <a:sym typeface="+mn-ea"/>
            </a:endParaRPr>
          </a:p>
          <a:p>
            <a:pPr marL="285750" indent="-285750" algn="l">
              <a:lnSpc>
                <a:spcPct val="120000"/>
              </a:lnSpc>
              <a:buChar char="•"/>
            </a:pP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p:txBody>
      </p:sp>
      <p:pic>
        <p:nvPicPr>
          <p:cNvPr id="17" name="图片 16" descr="upload_post_object_v2_2450662505"/>
          <p:cNvPicPr>
            <a:picLocks noChangeAspect="1"/>
          </p:cNvPicPr>
          <p:nvPr/>
        </p:nvPicPr>
        <p:blipFill>
          <a:blip r:embed="rId6"/>
          <a:stretch>
            <a:fillRect/>
          </a:stretch>
        </p:blipFill>
        <p:spPr>
          <a:xfrm>
            <a:off x="5826473" y="3141034"/>
            <a:ext cx="5772150" cy="2933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基本概况</a:t>
            </a:r>
            <a:endParaRPr lang="zh-CN" altLang="en-US" sz="3200" b="1" dirty="0">
              <a:solidFill>
                <a:schemeClr val="tx2"/>
              </a:solidFill>
              <a:latin typeface="+mj-lt"/>
              <a:ea typeface="+mj-ea"/>
            </a:endParaRPr>
          </a:p>
        </p:txBody>
      </p:sp>
      <p:sp>
        <p:nvSpPr>
          <p:cNvPr id="2" name="文本框 1"/>
          <p:cNvSpPr txBox="1"/>
          <p:nvPr/>
        </p:nvSpPr>
        <p:spPr>
          <a:xfrm>
            <a:off x="1653117" y="1249102"/>
            <a:ext cx="8773415"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nSpc>
                <a:spcPct val="130000"/>
              </a:lnSpc>
              <a:spcAft>
                <a:spcPts val="600"/>
              </a:spcAft>
              <a:defRPr sz="2000">
                <a:solidFill>
                  <a:schemeClr val="tx1">
                    <a:lumMod val="65000"/>
                    <a:lumOff val="35000"/>
                  </a:schemeClr>
                </a:solidFill>
                <a:latin typeface="+mn-ea"/>
              </a:defRPr>
            </a:lvl1pPr>
          </a:lstStyle>
          <a:p>
            <a:pPr algn="ctr">
              <a:lnSpc>
                <a:spcPct val="100000"/>
              </a:lnSpc>
              <a:spcBef>
                <a:spcPts val="450"/>
              </a:spcBef>
            </a:pPr>
            <a:r>
              <a:rPr lang="zh-CN" altLang="en-US" b="1" dirty="0">
                <a:solidFill>
                  <a:srgbClr val="44546A"/>
                </a:solidFill>
                <a:latin typeface="微软雅黑" panose="020B0503020204020204" charset="-122"/>
                <a:ea typeface="微软雅黑" panose="020B0503020204020204" charset="-122"/>
                <a:cs typeface="微软雅黑" panose="020B0503020204020204" charset="-122"/>
              </a:rPr>
              <a:t>按指标类型划分</a:t>
            </a:r>
            <a:endParaRPr lang="en-US" altLang="zh-CN" b="1"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328121" y="2147357"/>
            <a:ext cx="2649989"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学   校</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nvSpPr>
        <p:spPr>
          <a:xfrm>
            <a:off x="755401" y="2834984"/>
            <a:ext cx="1739447" cy="3199765"/>
          </a:xfrm>
          <a:prstGeom prst="rect">
            <a:avLst/>
          </a:prstGeom>
        </p:spPr>
        <p:txBody>
          <a:bodyPr wrap="square">
            <a:spAutoFit/>
          </a:bodyPr>
          <a:lstStyle/>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学校校数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学校分类</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学校名称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举办者分类</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城乡分类</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学校通讯地址</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经纬度</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统一信用代码</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3248361" y="2147357"/>
            <a:ext cx="2649989"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学   生</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6168601" y="2147357"/>
            <a:ext cx="2649989"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教   师</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9088840" y="2147357"/>
            <a:ext cx="2649989"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办学条件</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nvSpPr>
        <p:spPr>
          <a:xfrm>
            <a:off x="3220369" y="2834984"/>
            <a:ext cx="2649989" cy="3753485"/>
          </a:xfrm>
          <a:prstGeom prst="rect">
            <a:avLst/>
          </a:prstGeom>
        </p:spPr>
        <p:txBody>
          <a:bodyPr wrap="square">
            <a:spAutoFit/>
          </a:bodyPr>
          <a:lstStyle/>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招生数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毕业生数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在校生数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分城乡</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分年龄 </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变动情况</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分专业 </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其他情况（党员、团员、民族、残疾人、留学、流动、寄宿等）</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 </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28" name="矩形 27"/>
          <p:cNvSpPr/>
          <p:nvPr/>
        </p:nvSpPr>
        <p:spPr>
          <a:xfrm>
            <a:off x="6140609" y="2834984"/>
            <a:ext cx="2649989" cy="3199765"/>
          </a:xfrm>
          <a:prstGeom prst="rect">
            <a:avLst/>
          </a:prstGeom>
        </p:spPr>
        <p:txBody>
          <a:bodyPr wrap="square">
            <a:spAutoFit/>
          </a:bodyPr>
          <a:lstStyle/>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教职工数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专任教师数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分学科</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分学历</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分职称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分年龄</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变动情况</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其他情况</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29" name="矩形 28"/>
          <p:cNvSpPr/>
          <p:nvPr/>
        </p:nvSpPr>
        <p:spPr>
          <a:xfrm>
            <a:off x="9022757" y="2834984"/>
            <a:ext cx="2941513" cy="3553460"/>
          </a:xfrm>
          <a:prstGeom prst="rect">
            <a:avLst/>
          </a:prstGeom>
        </p:spPr>
        <p:txBody>
          <a:bodyPr wrap="square">
            <a:spAutoFit/>
          </a:bodyPr>
          <a:lstStyle/>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学校占地面积</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建筑面积</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教学及辅助用房</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行政办公用房</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生活用房</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图书、固定资产</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计算机、网络建设</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办学条件达标情况</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教学实习仪器设备资产值</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 </a:t>
            </a: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p:txBody>
      </p:sp>
      <p:grpSp>
        <p:nvGrpSpPr>
          <p:cNvPr id="30" name="组合 29"/>
          <p:cNvGrpSpPr/>
          <p:nvPr/>
        </p:nvGrpSpPr>
        <p:grpSpPr>
          <a:xfrm>
            <a:off x="1642676" y="1643431"/>
            <a:ext cx="8744403" cy="523748"/>
            <a:chOff x="2838736" y="1608602"/>
            <a:chExt cx="8746680" cy="523884"/>
          </a:xfrm>
        </p:grpSpPr>
        <p:grpSp>
          <p:nvGrpSpPr>
            <p:cNvPr id="31" name="组合 30"/>
            <p:cNvGrpSpPr/>
            <p:nvPr/>
          </p:nvGrpSpPr>
          <p:grpSpPr>
            <a:xfrm>
              <a:off x="2847816" y="1608602"/>
              <a:ext cx="8737600" cy="523884"/>
              <a:chOff x="1727200" y="2192363"/>
              <a:chExt cx="8737600" cy="523884"/>
            </a:xfrm>
          </p:grpSpPr>
          <p:cxnSp>
            <p:nvCxnSpPr>
              <p:cNvPr id="32" name="直接连接符 31"/>
              <p:cNvCxnSpPr/>
              <p:nvPr/>
            </p:nvCxnSpPr>
            <p:spPr>
              <a:xfrm>
                <a:off x="6086920" y="2192363"/>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6482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5565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4648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7272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39" name="直接连接符 38"/>
            <p:cNvCxnSpPr/>
            <p:nvPr/>
          </p:nvCxnSpPr>
          <p:spPr>
            <a:xfrm>
              <a:off x="2838736" y="1867339"/>
              <a:ext cx="8737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500"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3000" fill="hold">
                                          <p:stCondLst>
                                            <p:cond delay="0"/>
                                          </p:stCondLst>
                                        </p:cTn>
                                        <p:tgtEl>
                                          <p:spTgt spid="24"/>
                                        </p:tgtEl>
                                        <p:attrNameLst>
                                          <p:attrName>style.visibility</p:attrName>
                                        </p:attrNameLst>
                                      </p:cBhvr>
                                      <p:to>
                                        <p:strVal val="visible"/>
                                      </p:to>
                                    </p:set>
                                    <p:anim calcmode="lin" valueType="num">
                                      <p:cBhvr additive="base">
                                        <p:cTn id="22" dur="3000" fill="hold"/>
                                        <p:tgtEl>
                                          <p:spTgt spid="24"/>
                                        </p:tgtEl>
                                        <p:attrNameLst>
                                          <p:attrName>ppt_x</p:attrName>
                                        </p:attrNameLst>
                                      </p:cBhvr>
                                      <p:tavLst>
                                        <p:tav tm="0">
                                          <p:val>
                                            <p:strVal val="0-#ppt_w/2"/>
                                          </p:val>
                                        </p:tav>
                                        <p:tav tm="100000">
                                          <p:val>
                                            <p:strVal val="#ppt_x"/>
                                          </p:val>
                                        </p:tav>
                                      </p:tavLst>
                                    </p:anim>
                                    <p:anim calcmode="lin" valueType="num">
                                      <p:cBhvr additive="base">
                                        <p:cTn id="23" dur="30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8" fill="hold" grpId="0" nodeType="afterEffect">
                                  <p:stCondLst>
                                    <p:cond delay="0"/>
                                  </p:stCondLst>
                                  <p:childTnLst>
                                    <p:set>
                                      <p:cBhvr>
                                        <p:cTn id="26" dur="3000" fill="hold">
                                          <p:stCondLst>
                                            <p:cond delay="0"/>
                                          </p:stCondLst>
                                        </p:cTn>
                                        <p:tgtEl>
                                          <p:spTgt spid="25"/>
                                        </p:tgtEl>
                                        <p:attrNameLst>
                                          <p:attrName>style.visibility</p:attrName>
                                        </p:attrNameLst>
                                      </p:cBhvr>
                                      <p:to>
                                        <p:strVal val="visible"/>
                                      </p:to>
                                    </p:set>
                                    <p:anim calcmode="lin" valueType="num">
                                      <p:cBhvr additive="base">
                                        <p:cTn id="27" dur="3000" fill="hold"/>
                                        <p:tgtEl>
                                          <p:spTgt spid="25"/>
                                        </p:tgtEl>
                                        <p:attrNameLst>
                                          <p:attrName>ppt_x</p:attrName>
                                        </p:attrNameLst>
                                      </p:cBhvr>
                                      <p:tavLst>
                                        <p:tav tm="0">
                                          <p:val>
                                            <p:strVal val="0-#ppt_w/2"/>
                                          </p:val>
                                        </p:tav>
                                        <p:tav tm="100000">
                                          <p:val>
                                            <p:strVal val="#ppt_x"/>
                                          </p:val>
                                        </p:tav>
                                      </p:tavLst>
                                    </p:anim>
                                    <p:anim calcmode="lin" valueType="num">
                                      <p:cBhvr additive="base">
                                        <p:cTn id="28" dur="3000" fill="hold"/>
                                        <p:tgtEl>
                                          <p:spTgt spid="25"/>
                                        </p:tgtEl>
                                        <p:attrNameLst>
                                          <p:attrName>ppt_y</p:attrName>
                                        </p:attrNameLst>
                                      </p:cBhvr>
                                      <p:tavLst>
                                        <p:tav tm="0">
                                          <p:val>
                                            <p:strVal val="#ppt_y"/>
                                          </p:val>
                                        </p:tav>
                                        <p:tav tm="100000">
                                          <p:val>
                                            <p:strVal val="#ppt_y"/>
                                          </p:val>
                                        </p:tav>
                                      </p:tavLst>
                                    </p:anim>
                                  </p:childTnLst>
                                </p:cTn>
                              </p:par>
                            </p:childTnLst>
                          </p:cTn>
                        </p:par>
                        <p:par>
                          <p:cTn id="29" fill="hold">
                            <p:stCondLst>
                              <p:cond delay="6500"/>
                            </p:stCondLst>
                            <p:childTnLst>
                              <p:par>
                                <p:cTn id="30" presetID="2" presetClass="entr" presetSubtype="8" fill="hold" grpId="0" nodeType="afterEffect">
                                  <p:stCondLst>
                                    <p:cond delay="0"/>
                                  </p:stCondLst>
                                  <p:childTnLst>
                                    <p:set>
                                      <p:cBhvr>
                                        <p:cTn id="31" dur="3000" fill="hold">
                                          <p:stCondLst>
                                            <p:cond delay="0"/>
                                          </p:stCondLst>
                                        </p:cTn>
                                        <p:tgtEl>
                                          <p:spTgt spid="26"/>
                                        </p:tgtEl>
                                        <p:attrNameLst>
                                          <p:attrName>style.visibility</p:attrName>
                                        </p:attrNameLst>
                                      </p:cBhvr>
                                      <p:to>
                                        <p:strVal val="visible"/>
                                      </p:to>
                                    </p:set>
                                    <p:anim calcmode="lin" valueType="num">
                                      <p:cBhvr additive="base">
                                        <p:cTn id="32" dur="3000" fill="hold"/>
                                        <p:tgtEl>
                                          <p:spTgt spid="26"/>
                                        </p:tgtEl>
                                        <p:attrNameLst>
                                          <p:attrName>ppt_x</p:attrName>
                                        </p:attrNameLst>
                                      </p:cBhvr>
                                      <p:tavLst>
                                        <p:tav tm="0">
                                          <p:val>
                                            <p:strVal val="0-#ppt_w/2"/>
                                          </p:val>
                                        </p:tav>
                                        <p:tav tm="100000">
                                          <p:val>
                                            <p:strVal val="#ppt_x"/>
                                          </p:val>
                                        </p:tav>
                                      </p:tavLst>
                                    </p:anim>
                                    <p:anim calcmode="lin" valueType="num">
                                      <p:cBhvr additive="base">
                                        <p:cTn id="33" dur="30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ppt_x"/>
                                          </p:val>
                                        </p:tav>
                                        <p:tav tm="100000">
                                          <p:val>
                                            <p:strVal val="#ppt_x"/>
                                          </p:val>
                                        </p:tav>
                                      </p:tavLst>
                                    </p:anim>
                                    <p:anim calcmode="lin" valueType="num">
                                      <p:cBhvr additive="base">
                                        <p:cTn id="3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ppt_x"/>
                                          </p:val>
                                        </p:tav>
                                        <p:tav tm="100000">
                                          <p:val>
                                            <p:strVal val="#ppt_x"/>
                                          </p:val>
                                        </p:tav>
                                      </p:tavLst>
                                    </p:anim>
                                    <p:anim calcmode="lin" valueType="num">
                                      <p:cBhvr additive="base">
                                        <p:cTn id="5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2" grpId="0" bldLvl="0" animBg="1"/>
      <p:bldP spid="23" grpId="0"/>
      <p:bldP spid="24" grpId="0" bldLvl="0" animBg="1"/>
      <p:bldP spid="25" grpId="0" bldLvl="0" animBg="1"/>
      <p:bldP spid="26" grpId="0" bldLvl="0" animBg="1"/>
      <p:bldP spid="27" grpId="0"/>
      <p:bldP spid="28" grpId="0"/>
      <p:bldP spid="2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2" name="图片 11"/>
          <p:cNvPicPr>
            <a:picLocks noChangeAspect="1"/>
          </p:cNvPicPr>
          <p:nvPr/>
        </p:nvPicPr>
        <p:blipFill>
          <a:blip r:embed="rId3"/>
          <a:stretch>
            <a:fillRect/>
          </a:stretch>
        </p:blipFill>
        <p:spPr>
          <a:xfrm>
            <a:off x="323215" y="1390650"/>
            <a:ext cx="8514080" cy="4708525"/>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a:t>
            </a:r>
            <a:r>
              <a:rPr lang="en-US" altLang="zh-CN" sz="3600" b="1" dirty="0">
                <a:solidFill>
                  <a:srgbClr val="044AFA"/>
                </a:solidFill>
                <a:latin typeface="微软雅黑" panose="020B0503020204020204" charset="-122"/>
                <a:ea typeface="微软雅黑" panose="020B0503020204020204" charset="-122"/>
                <a:cs typeface="微软雅黑" panose="020B0503020204020204" charset="-122"/>
                <a:sym typeface="+mn-ea"/>
              </a:rPr>
              <a:t>4</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148</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4149</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4150</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4251</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各级学校教职工表</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endParaRPr>
          </a:p>
        </p:txBody>
      </p:sp>
      <p:sp>
        <p:nvSpPr>
          <p:cNvPr id="7" name="线形标注 2(带边框和强调线) 6"/>
          <p:cNvSpPr/>
          <p:nvPr/>
        </p:nvSpPr>
        <p:spPr>
          <a:xfrm>
            <a:off x="4928870" y="2503170"/>
            <a:ext cx="6910705" cy="775970"/>
          </a:xfrm>
          <a:prstGeom prst="accentBorderCallout2">
            <a:avLst>
              <a:gd name="adj1" fmla="val 18750"/>
              <a:gd name="adj2" fmla="val -8333"/>
              <a:gd name="adj3" fmla="val 18760"/>
              <a:gd name="adj4" fmla="val -14463"/>
              <a:gd name="adj5" fmla="val 168098"/>
              <a:gd name="adj6" fmla="val -219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行政人员：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a:solidFill>
                  <a:srgbClr val="44546A"/>
                </a:solidFill>
                <a:latin typeface="+mj-ea"/>
                <a:ea typeface="+mj-ea"/>
                <a:sym typeface="+mn-ea"/>
              </a:rPr>
              <a:t>，聘用的管理岗位人员。包括具有行政、党群等管理工作职责的岗位。</a:t>
            </a:r>
            <a:endParaRPr lang="zh-CN" altLang="en-US">
              <a:solidFill>
                <a:srgbClr val="44546A"/>
              </a:solidFill>
              <a:latin typeface="+mj-ea"/>
              <a:ea typeface="+mj-ea"/>
              <a:sym typeface="+mn-ea"/>
            </a:endParaRPr>
          </a:p>
        </p:txBody>
      </p:sp>
      <p:pic>
        <p:nvPicPr>
          <p:cNvPr id="2" name="图片 1"/>
          <p:cNvPicPr>
            <a:picLocks noChangeAspect="1"/>
          </p:cNvPicPr>
          <p:nvPr/>
        </p:nvPicPr>
        <p:blipFill>
          <a:blip r:embed="rId6"/>
          <a:stretch>
            <a:fillRect/>
          </a:stretch>
        </p:blipFill>
        <p:spPr>
          <a:xfrm>
            <a:off x="5421251" y="3987737"/>
            <a:ext cx="6573520" cy="2739390"/>
          </a:xfrm>
          <a:prstGeom prst="rect">
            <a:avLst/>
          </a:prstGeom>
          <a:ln>
            <a:solidFill>
              <a:srgbClr val="44546A"/>
            </a:solidFill>
          </a:ln>
        </p:spPr>
      </p:pic>
      <p:pic>
        <p:nvPicPr>
          <p:cNvPr id="3" name="图片 2"/>
          <p:cNvPicPr>
            <a:picLocks noChangeAspect="1"/>
          </p:cNvPicPr>
          <p:nvPr/>
        </p:nvPicPr>
        <p:blipFill>
          <a:blip r:embed="rId7"/>
          <a:stretch>
            <a:fillRect/>
          </a:stretch>
        </p:blipFill>
        <p:spPr>
          <a:xfrm>
            <a:off x="6576027" y="3581691"/>
            <a:ext cx="5263515" cy="2957195"/>
          </a:xfrm>
          <a:prstGeom prst="rect">
            <a:avLst/>
          </a:prstGeom>
          <a:ln>
            <a:solidFill>
              <a:srgbClr val="44546A"/>
            </a:solidFill>
          </a:ln>
        </p:spPr>
      </p:pic>
      <p:sp>
        <p:nvSpPr>
          <p:cNvPr id="8" name="线形标注 2(带边框和强调线) 7"/>
          <p:cNvSpPr/>
          <p:nvPr/>
        </p:nvSpPr>
        <p:spPr>
          <a:xfrm>
            <a:off x="4940339" y="2205376"/>
            <a:ext cx="6910705" cy="1238885"/>
          </a:xfrm>
          <a:prstGeom prst="accentBorderCallout2">
            <a:avLst>
              <a:gd name="adj1" fmla="val 18750"/>
              <a:gd name="adj2" fmla="val -8333"/>
              <a:gd name="adj3" fmla="val 18760"/>
              <a:gd name="adj4" fmla="val -14463"/>
              <a:gd name="adj5" fmla="val 133193"/>
              <a:gd name="adj6" fmla="val -1559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教辅人员：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a:solidFill>
                  <a:srgbClr val="44546A"/>
                </a:solidFill>
                <a:latin typeface="+mj-ea"/>
                <a:ea typeface="+mj-ea"/>
                <a:sym typeface="+mn-ea"/>
              </a:rPr>
              <a:t>，聘用的其他专业技术岗位人员。主要包括工程实验、图书资料、编辑出版、会计统计、医疗卫生等具有教学辅助工作职责的专业技术岗位。</a:t>
            </a:r>
            <a:endParaRPr lang="zh-CN" altLang="en-US">
              <a:solidFill>
                <a:srgbClr val="44546A"/>
              </a:solidFill>
              <a:latin typeface="+mj-ea"/>
              <a:ea typeface="+mj-ea"/>
              <a:sym typeface="+mn-ea"/>
            </a:endParaRPr>
          </a:p>
        </p:txBody>
      </p:sp>
      <p:sp>
        <p:nvSpPr>
          <p:cNvPr id="10" name="线形标注 2(带边框和强调线) 9"/>
          <p:cNvSpPr/>
          <p:nvPr/>
        </p:nvSpPr>
        <p:spPr>
          <a:xfrm>
            <a:off x="4928886" y="2417405"/>
            <a:ext cx="6910705" cy="672465"/>
          </a:xfrm>
          <a:prstGeom prst="accentBorderCallout2">
            <a:avLst>
              <a:gd name="adj1" fmla="val 18750"/>
              <a:gd name="adj2" fmla="val -8333"/>
              <a:gd name="adj3" fmla="val 18760"/>
              <a:gd name="adj4" fmla="val -14463"/>
              <a:gd name="adj5" fmla="val 220978"/>
              <a:gd name="adj6" fmla="val -102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工勤人员：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a:solidFill>
                  <a:srgbClr val="44546A"/>
                </a:solidFill>
                <a:latin typeface="+mj-ea"/>
                <a:ea typeface="+mj-ea"/>
                <a:sym typeface="+mn-ea"/>
              </a:rPr>
              <a:t>，聘用的工勤技能岗位人员。</a:t>
            </a:r>
            <a:endParaRPr lang="zh-CN" altLang="en-US">
              <a:solidFill>
                <a:srgbClr val="44546A"/>
              </a:solidFill>
              <a:latin typeface="+mj-ea"/>
              <a:ea typeface="+mj-ea"/>
              <a:sym typeface="+mn-ea"/>
            </a:endParaRPr>
          </a:p>
        </p:txBody>
      </p:sp>
      <p:sp>
        <p:nvSpPr>
          <p:cNvPr id="11" name="线形标注 2(带边框和强调线) 10"/>
          <p:cNvSpPr/>
          <p:nvPr/>
        </p:nvSpPr>
        <p:spPr>
          <a:xfrm>
            <a:off x="4928870" y="1943100"/>
            <a:ext cx="6910705" cy="716280"/>
          </a:xfrm>
          <a:prstGeom prst="accentBorderCallout2">
            <a:avLst>
              <a:gd name="adj1" fmla="val 18750"/>
              <a:gd name="adj2" fmla="val -8333"/>
              <a:gd name="adj3" fmla="val 18760"/>
              <a:gd name="adj4" fmla="val -14463"/>
              <a:gd name="adj5" fmla="val 244240"/>
              <a:gd name="adj6" fmla="val -3484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marL="285750" indent="-285750" algn="l">
              <a:buChar char="•"/>
            </a:pPr>
            <a:r>
              <a:rPr lang="zh-CN" altLang="en-US" b="1">
                <a:solidFill>
                  <a:srgbClr val="044AFA"/>
                </a:solidFill>
                <a:latin typeface="+mj-ea"/>
                <a:ea typeface="+mj-ea"/>
                <a:sym typeface="+mn-ea"/>
              </a:rPr>
              <a:t>教职工：</a:t>
            </a:r>
            <a:r>
              <a:rPr lang="zh-CN" altLang="en-US">
                <a:solidFill>
                  <a:srgbClr val="44546A"/>
                </a:solidFill>
                <a:latin typeface="+mj-ea"/>
                <a:ea typeface="+mj-ea"/>
                <a:sym typeface="+mn-ea"/>
              </a:rPr>
              <a:t>各级各类学校（机构）根据岗位聘用的全职为学校工作的人员（含在编人员和签订一年以上</a:t>
            </a:r>
            <a:r>
              <a:rPr lang="zh-CN" altLang="en-US">
                <a:solidFill>
                  <a:srgbClr val="44546A"/>
                </a:solidFill>
                <a:highlight>
                  <a:srgbClr val="FFFF00"/>
                </a:highlight>
                <a:latin typeface="+mj-ea"/>
                <a:ea typeface="+mj-ea"/>
                <a:sym typeface="+mn-ea"/>
              </a:rPr>
              <a:t>劳动</a:t>
            </a:r>
            <a:r>
              <a:rPr lang="zh-CN" altLang="en-US">
                <a:solidFill>
                  <a:srgbClr val="44546A"/>
                </a:solidFill>
                <a:latin typeface="+mj-ea"/>
                <a:ea typeface="+mj-ea"/>
                <a:sym typeface="+mn-ea"/>
              </a:rPr>
              <a:t>合同人员）</a:t>
            </a:r>
            <a:r>
              <a:rPr lang="zh-CN" altLang="en-US">
                <a:solidFill>
                  <a:srgbClr val="44546A"/>
                </a:solidFill>
                <a:latin typeface="+mj-ea"/>
                <a:ea typeface="+mj-ea"/>
                <a:sym typeface="+mn-ea"/>
              </a:rPr>
              <a:t>。</a:t>
            </a:r>
            <a:endParaRPr lang="zh-CN" altLang="en-US">
              <a:solidFill>
                <a:srgbClr val="44546A"/>
              </a:solidFill>
              <a:latin typeface="+mj-ea"/>
              <a:ea typeface="+mj-ea"/>
              <a:sym typeface="+mn-ea"/>
            </a:endParaRPr>
          </a:p>
        </p:txBody>
      </p:sp>
      <p:sp>
        <p:nvSpPr>
          <p:cNvPr id="6" name="线形标注 2(带边框和强调线) 5"/>
          <p:cNvSpPr/>
          <p:nvPr/>
        </p:nvSpPr>
        <p:spPr>
          <a:xfrm>
            <a:off x="4928870" y="2205355"/>
            <a:ext cx="6910705" cy="1223645"/>
          </a:xfrm>
          <a:prstGeom prst="accentBorderCallout2">
            <a:avLst>
              <a:gd name="adj1" fmla="val 18750"/>
              <a:gd name="adj2" fmla="val -8333"/>
              <a:gd name="adj3" fmla="val 18760"/>
              <a:gd name="adj4" fmla="val -14463"/>
              <a:gd name="adj5" fmla="val 123887"/>
              <a:gd name="adj6" fmla="val -2860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专任教师：</a:t>
            </a:r>
            <a:r>
              <a:rPr lang="zh-CN" altLang="en-US">
                <a:solidFill>
                  <a:srgbClr val="44546A"/>
                </a:solidFill>
                <a:latin typeface="+mj-ea"/>
                <a:ea typeface="+mj-ea"/>
                <a:sym typeface="+mn-ea"/>
              </a:rPr>
              <a:t>具有</a:t>
            </a:r>
            <a:r>
              <a:rPr lang="zh-CN" altLang="en-US">
                <a:solidFill>
                  <a:schemeClr val="accent1"/>
                </a:solidFill>
                <a:latin typeface="华文新魏" panose="02010800040101010101" charset="-122"/>
                <a:ea typeface="华文新魏" panose="02010800040101010101" charset="-122"/>
                <a:sym typeface="+mn-ea"/>
                <a:hlinkClick r:id="rId8"/>
              </a:rPr>
              <a:t>《中华人民共和国教师法》</a:t>
            </a:r>
            <a:r>
              <a:rPr lang="zh-CN" altLang="en-US">
                <a:solidFill>
                  <a:schemeClr val="accent1"/>
                </a:solidFill>
                <a:latin typeface="华文新魏" panose="02010800040101010101" charset="-122"/>
                <a:ea typeface="华文新魏" panose="02010800040101010101" charset="-122"/>
                <a:sym typeface="+mn-ea"/>
                <a:hlinkClick r:id="rId9" action="ppaction://hlinkfile"/>
              </a:rPr>
              <a:t>《教师资格条例》</a:t>
            </a:r>
            <a:r>
              <a:rPr lang="zh-CN" altLang="en-US">
                <a:solidFill>
                  <a:srgbClr val="44546A"/>
                </a:solidFill>
                <a:latin typeface="+mj-ea"/>
                <a:ea typeface="+mj-ea"/>
                <a:sym typeface="+mn-ea"/>
              </a:rPr>
              <a:t>规定的高等教育学校教师资格，或取得外国人来华工作许可和工作类居留证件</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a:solidFill>
                  <a:srgbClr val="44546A"/>
                </a:solidFill>
                <a:latin typeface="+mj-ea"/>
                <a:ea typeface="+mj-ea"/>
                <a:sym typeface="+mn-ea"/>
              </a:rPr>
              <a:t>聘用的教学为主型岗位和教学科研型岗位人员，需专职从事教学工作。</a:t>
            </a:r>
            <a:endParaRPr lang="zh-CN" altLang="en-US">
              <a:solidFill>
                <a:srgbClr val="44546A"/>
              </a:solidFill>
              <a:latin typeface="+mj-ea"/>
              <a:ea typeface="+mj-ea"/>
              <a:sym typeface="+mn-ea"/>
            </a:endParaRPr>
          </a:p>
        </p:txBody>
      </p:sp>
      <p:sp>
        <p:nvSpPr>
          <p:cNvPr id="9" name="线形标注 2(带边框和强调线) 8"/>
          <p:cNvSpPr/>
          <p:nvPr/>
        </p:nvSpPr>
        <p:spPr>
          <a:xfrm>
            <a:off x="4940291" y="1976100"/>
            <a:ext cx="6899251" cy="998713"/>
          </a:xfrm>
          <a:prstGeom prst="accentBorderCallout2">
            <a:avLst>
              <a:gd name="adj1" fmla="val 18750"/>
              <a:gd name="adj2" fmla="val -8333"/>
              <a:gd name="adj3" fmla="val 121003"/>
              <a:gd name="adj4" fmla="val -16728"/>
              <a:gd name="adj5" fmla="val 207374"/>
              <a:gd name="adj6" fmla="val -283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专职科研人员：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a:solidFill>
                  <a:srgbClr val="44546A"/>
                </a:solidFill>
                <a:latin typeface="+mj-ea"/>
                <a:ea typeface="+mj-ea"/>
                <a:sym typeface="+mn-ea"/>
              </a:rPr>
              <a:t>，聘用的专职从事科学研究工作的科研为主型岗位人员。</a:t>
            </a:r>
            <a:endParaRPr lang="zh-CN" altLang="en-US">
              <a:solidFill>
                <a:srgbClr val="44546A"/>
              </a:solidFill>
              <a:latin typeface="+mj-ea"/>
              <a:ea typeface="+mj-ea"/>
              <a:sym typeface="+mn-ea"/>
            </a:endParaRPr>
          </a:p>
        </p:txBody>
      </p:sp>
      <p:pic>
        <p:nvPicPr>
          <p:cNvPr id="13" name="图片 12"/>
          <p:cNvPicPr>
            <a:picLocks noChangeAspect="1"/>
          </p:cNvPicPr>
          <p:nvPr/>
        </p:nvPicPr>
        <p:blipFill>
          <a:blip r:embed="rId10"/>
          <a:stretch>
            <a:fillRect/>
          </a:stretch>
        </p:blipFill>
        <p:spPr>
          <a:xfrm>
            <a:off x="693420" y="3821430"/>
            <a:ext cx="4954270" cy="2717165"/>
          </a:xfrm>
          <a:prstGeom prst="rect">
            <a:avLst/>
          </a:prstGeom>
          <a:ln>
            <a:solidFill>
              <a:schemeClr val="tx1"/>
            </a:solidFill>
          </a:ln>
        </p:spPr>
      </p:pic>
      <p:pic>
        <p:nvPicPr>
          <p:cNvPr id="14" name="图片 13"/>
          <p:cNvPicPr>
            <a:picLocks noChangeAspect="1"/>
          </p:cNvPicPr>
          <p:nvPr/>
        </p:nvPicPr>
        <p:blipFill>
          <a:blip r:embed="rId11"/>
          <a:stretch>
            <a:fillRect/>
          </a:stretch>
        </p:blipFill>
        <p:spPr>
          <a:xfrm>
            <a:off x="5647690" y="3821430"/>
            <a:ext cx="5664835" cy="2700655"/>
          </a:xfrm>
          <a:prstGeom prst="rect">
            <a:avLst/>
          </a:prstGeom>
          <a:ln>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13"/>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14"/>
                                        </p:tgtEl>
                                        <p:attrNameLst>
                                          <p:attrName>style.visibility</p:attrName>
                                        </p:attrNameLst>
                                      </p:cBhvr>
                                      <p:to>
                                        <p:strVal val="hidden"/>
                                      </p:to>
                                    </p:set>
                                  </p:childTnLst>
                                </p:cTn>
                              </p:par>
                              <p:par>
                                <p:cTn id="23" presetID="23" presetClass="entr" presetSubtype="16"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childTnLst>
                                </p:cTn>
                              </p:par>
                              <p:par>
                                <p:cTn id="33" presetID="1" presetClass="exit" presetSubtype="0" fill="hold" nodeType="withEffect">
                                  <p:stCondLst>
                                    <p:cond delay="0"/>
                                  </p:stCondLst>
                                  <p:childTnLst>
                                    <p:set>
                                      <p:cBhvr>
                                        <p:cTn id="34" dur="1" fill="hold">
                                          <p:stCondLst>
                                            <p:cond delay="0"/>
                                          </p:stCondLst>
                                        </p:cTn>
                                        <p:tgtEl>
                                          <p:spTgt spid="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xit" presetSubtype="0" fill="hold" grpId="2" nodeType="withEffect">
                                  <p:stCondLst>
                                    <p:cond delay="0"/>
                                  </p:stCondLst>
                                  <p:childTnLst>
                                    <p:set>
                                      <p:cBhvr>
                                        <p:cTn id="40" dur="1" fill="hold">
                                          <p:stCondLst>
                                            <p:cond delay="0"/>
                                          </p:stCondLst>
                                        </p:cTn>
                                        <p:tgtEl>
                                          <p:spTgt spid="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childTnLst>
                                </p:cTn>
                              </p:par>
                              <p:par>
                                <p:cTn id="45" presetID="1" presetClass="exit" presetSubtype="0" fill="hold" grpId="2" nodeType="withEffect">
                                  <p:stCondLst>
                                    <p:cond delay="0"/>
                                  </p:stCondLst>
                                  <p:childTnLst>
                                    <p:set>
                                      <p:cBhvr>
                                        <p:cTn id="46" dur="1" fill="hold">
                                          <p:stCondLst>
                                            <p:cond delay="0"/>
                                          </p:stCondLst>
                                        </p:cTn>
                                        <p:tgtEl>
                                          <p:spTgt spid="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par>
                                <p:cTn id="51" presetID="1" presetClass="exit" presetSubtype="0" fill="hold" grpId="2" nodeType="withEffect">
                                  <p:stCondLst>
                                    <p:cond delay="0"/>
                                  </p:stCondLst>
                                  <p:childTnLst>
                                    <p:set>
                                      <p:cBhvr>
                                        <p:cTn id="52" dur="1" fill="hold">
                                          <p:stCondLst>
                                            <p:cond delay="0"/>
                                          </p:stCondLst>
                                        </p:cTn>
                                        <p:tgtEl>
                                          <p:spTgt spid="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childTnLst>
                                </p:cTn>
                              </p:par>
                              <p:par>
                                <p:cTn id="57" presetID="1" presetClass="exit" presetSubtype="0" fill="hold" grpId="2" nodeType="withEffect">
                                  <p:stCondLst>
                                    <p:cond delay="0"/>
                                  </p:stCondLst>
                                  <p:childTnLst>
                                    <p:set>
                                      <p:cBhvr>
                                        <p:cTn id="5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6" grpId="0" bldLvl="0" animBg="1"/>
      <p:bldP spid="6" grpId="1" animBg="1"/>
      <p:bldP spid="7" grpId="0" bldLvl="0" animBg="1"/>
      <p:bldP spid="7" grpId="1" animBg="1"/>
      <p:bldP spid="8" grpId="0" bldLvl="0" animBg="1"/>
      <p:bldP spid="8" grpId="1" animBg="1"/>
      <p:bldP spid="10" grpId="0" bldLvl="0" animBg="1"/>
      <p:bldP spid="10" grpId="1" animBg="1"/>
      <p:bldP spid="8" grpId="2" animBg="1"/>
      <p:bldP spid="7" grpId="2" bldLvl="0" animBg="1"/>
      <p:bldP spid="6" grpId="2" bldLvl="0" animBg="1"/>
      <p:bldP spid="11" grpId="2" bldLvl="0" animBg="1"/>
      <p:bldP spid="9" grpId="0" bldLvl="0" animBg="1"/>
      <p:bldP spid="9" grpId="1" animBg="1"/>
      <p:bldP spid="10" grpId="2"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4148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4149</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4150</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4251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4352 </a:t>
            </a:r>
            <a:r>
              <a:rPr lang="zh-CN" altLang="en-US" sz="2400" b="1" dirty="0">
                <a:solidFill>
                  <a:schemeClr val="tx2"/>
                </a:solidFill>
                <a:latin typeface="+mj-ea"/>
                <a:ea typeface="+mj-ea"/>
                <a:cs typeface="+mj-ea"/>
                <a:sym typeface="+mn-ea"/>
              </a:rPr>
              <a:t>各级学校教职工表</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323215" y="1390650"/>
            <a:ext cx="8514080" cy="4708525"/>
          </a:xfrm>
          <a:prstGeom prst="rect">
            <a:avLst/>
          </a:prstGeom>
        </p:spPr>
      </p:pic>
      <p:sp>
        <p:nvSpPr>
          <p:cNvPr id="6" name="线形标注 2(带边框和强调线) 5"/>
          <p:cNvSpPr/>
          <p:nvPr/>
        </p:nvSpPr>
        <p:spPr>
          <a:xfrm>
            <a:off x="2966120" y="4923181"/>
            <a:ext cx="8485505" cy="1007110"/>
          </a:xfrm>
          <a:prstGeom prst="accentBorderCallout2">
            <a:avLst>
              <a:gd name="adj1" fmla="val 18750"/>
              <a:gd name="adj2" fmla="val -8333"/>
              <a:gd name="adj3" fmla="val -64643"/>
              <a:gd name="adj4" fmla="val -2862"/>
              <a:gd name="adj5" fmla="val -111871"/>
              <a:gd name="adj6" fmla="val 2669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其他附设机构人员：</a:t>
            </a:r>
            <a:r>
              <a:rPr lang="zh-CN" altLang="en-US">
                <a:solidFill>
                  <a:srgbClr val="44546A"/>
                </a:solidFill>
                <a:latin typeface="+mj-ea"/>
                <a:ea typeface="+mj-ea"/>
                <a:sym typeface="+mn-ea"/>
              </a:rPr>
              <a:t>学校附属的印刷厂、出版社等校办企业或非独立建制的医务室等机构中，人事关系在本校并由教育经费支付工资的人员。不包括附属中学、小学、幼儿园和独立建制的附属医院人员。</a:t>
            </a:r>
            <a:endParaRPr lang="zh-CN" altLang="en-US">
              <a:solidFill>
                <a:srgbClr val="44546A"/>
              </a:solidFill>
              <a:latin typeface="+mj-ea"/>
              <a:ea typeface="+mj-ea"/>
              <a:sym typeface="+mn-ea"/>
            </a:endParaRPr>
          </a:p>
        </p:txBody>
      </p:sp>
      <p:sp>
        <p:nvSpPr>
          <p:cNvPr id="7" name="线形标注 2(带边框和强调线) 6"/>
          <p:cNvSpPr/>
          <p:nvPr/>
        </p:nvSpPr>
        <p:spPr>
          <a:xfrm>
            <a:off x="2966085" y="4733925"/>
            <a:ext cx="8485505" cy="415925"/>
          </a:xfrm>
          <a:prstGeom prst="accentBorderCallout2">
            <a:avLst>
              <a:gd name="adj1" fmla="val 18750"/>
              <a:gd name="adj2" fmla="val -8333"/>
              <a:gd name="adj3" fmla="val -64274"/>
              <a:gd name="adj4" fmla="val -2671"/>
              <a:gd name="adj5" fmla="val -158473"/>
              <a:gd name="adj6" fmla="val 3168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离退休人员：</a:t>
            </a:r>
            <a:r>
              <a:rPr lang="zh-CN" altLang="en-US">
                <a:solidFill>
                  <a:srgbClr val="44546A"/>
                </a:solidFill>
                <a:latin typeface="+mj-ea"/>
                <a:ea typeface="+mj-ea"/>
                <a:sym typeface="+mn-ea"/>
              </a:rPr>
              <a:t>人事关系在本校的离休人员和退休人员。</a:t>
            </a:r>
            <a:endParaRPr lang="zh-CN" altLang="en-US">
              <a:solidFill>
                <a:srgbClr val="44546A"/>
              </a:solidFill>
              <a:latin typeface="+mj-ea"/>
              <a:ea typeface="+mj-ea"/>
              <a:sym typeface="+mn-ea"/>
            </a:endParaRPr>
          </a:p>
        </p:txBody>
      </p:sp>
      <p:sp>
        <p:nvSpPr>
          <p:cNvPr id="8" name="线形标注 2(带边框和强调线) 7"/>
          <p:cNvSpPr/>
          <p:nvPr/>
        </p:nvSpPr>
        <p:spPr>
          <a:xfrm>
            <a:off x="2966085" y="4923155"/>
            <a:ext cx="8485505" cy="694055"/>
          </a:xfrm>
          <a:prstGeom prst="accentBorderCallout2">
            <a:avLst>
              <a:gd name="adj1" fmla="val 18750"/>
              <a:gd name="adj2" fmla="val -8333"/>
              <a:gd name="adj3" fmla="val -33211"/>
              <a:gd name="adj4" fmla="val -4669"/>
              <a:gd name="adj5" fmla="val -107044"/>
              <a:gd name="adj6" fmla="val 3775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附属中小学幼儿园教职工：</a:t>
            </a:r>
            <a:r>
              <a:rPr lang="zh-CN" altLang="en-US">
                <a:solidFill>
                  <a:srgbClr val="44546A"/>
                </a:solidFill>
                <a:latin typeface="+mj-ea"/>
                <a:ea typeface="+mj-ea"/>
                <a:sym typeface="+mn-ea"/>
              </a:rPr>
              <a:t>人事关系在本校并由教育经费支付工资的专任教师和职工人员等。</a:t>
            </a:r>
            <a:endParaRPr lang="zh-CN" altLang="en-US">
              <a:solidFill>
                <a:srgbClr val="44546A"/>
              </a:solidFill>
              <a:latin typeface="+mj-ea"/>
              <a:ea typeface="+mj-ea"/>
              <a:sym typeface="+mn-ea"/>
            </a:endParaRPr>
          </a:p>
        </p:txBody>
      </p:sp>
      <p:sp>
        <p:nvSpPr>
          <p:cNvPr id="10" name="线形标注 2(带边框和强调线) 9"/>
          <p:cNvSpPr/>
          <p:nvPr/>
        </p:nvSpPr>
        <p:spPr>
          <a:xfrm>
            <a:off x="2967990" y="5153025"/>
            <a:ext cx="8485505" cy="1311275"/>
          </a:xfrm>
          <a:prstGeom prst="accentBorderCallout2">
            <a:avLst>
              <a:gd name="adj1" fmla="val 18750"/>
              <a:gd name="adj2" fmla="val -8333"/>
              <a:gd name="adj3" fmla="val -59750"/>
              <a:gd name="adj4" fmla="val -2327"/>
              <a:gd name="adj5" fmla="val -100920"/>
              <a:gd name="adj6" fmla="val 4701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校外教师：</a:t>
            </a:r>
            <a:r>
              <a:rPr lang="zh-CN" altLang="en-US">
                <a:solidFill>
                  <a:srgbClr val="44546A"/>
                </a:solidFill>
                <a:latin typeface="+mj-ea"/>
                <a:ea typeface="+mj-ea"/>
                <a:sym typeface="+mn-ea"/>
              </a:rPr>
              <a:t>聘请外校或外单位具有</a:t>
            </a:r>
            <a:r>
              <a:rPr lang="zh-CN" altLang="en-US">
                <a:solidFill>
                  <a:schemeClr val="accent1"/>
                </a:solidFill>
                <a:latin typeface="华文新魏" panose="02010800040101010101" charset="-122"/>
                <a:ea typeface="华文新魏" panose="02010800040101010101" charset="-122"/>
                <a:sym typeface="+mn-ea"/>
                <a:hlinkClick r:id="rId5"/>
              </a:rPr>
              <a:t>《中华人民共和国教师法》</a:t>
            </a:r>
            <a:r>
              <a:rPr lang="zh-CN" altLang="en-US">
                <a:solidFill>
                  <a:schemeClr val="accent1"/>
                </a:solidFill>
                <a:latin typeface="华文新魏" panose="02010800040101010101" charset="-122"/>
                <a:ea typeface="华文新魏" panose="02010800040101010101" charset="-122"/>
                <a:sym typeface="+mn-ea"/>
                <a:hlinkClick r:id="rId6" action="ppaction://hlinkfile"/>
              </a:rPr>
              <a:t>《教师资格条例》</a:t>
            </a:r>
            <a:r>
              <a:rPr lang="zh-CN" altLang="en-US">
                <a:solidFill>
                  <a:srgbClr val="44546A"/>
                </a:solidFill>
                <a:latin typeface="+mj-ea"/>
                <a:ea typeface="+mj-ea"/>
                <a:sym typeface="+mn-ea"/>
              </a:rPr>
              <a:t>规定的高等教育学校教师资格，或取得外国人来华工作许可和工作类居留证件，聘期在一学期以上，从事教学工作的人员。包括其他学校退休教师和本校退休教师。也包括</a:t>
            </a:r>
            <a:r>
              <a:rPr lang="zh-CN" altLang="en-US">
                <a:solidFill>
                  <a:srgbClr val="44546A"/>
                </a:solidFill>
                <a:latin typeface="+mj-ea"/>
                <a:ea typeface="+mj-ea"/>
                <a:sym typeface="+mn-ea"/>
              </a:rPr>
              <a:t>具有教师资格的银龄教师。</a:t>
            </a:r>
            <a:endParaRPr lang="zh-CN" altLang="en-US">
              <a:solidFill>
                <a:srgbClr val="44546A"/>
              </a:solidFill>
              <a:latin typeface="+mj-ea"/>
              <a:ea typeface="+mj-ea"/>
              <a:sym typeface="+mn-ea"/>
            </a:endParaRPr>
          </a:p>
        </p:txBody>
      </p:sp>
      <p:sp>
        <p:nvSpPr>
          <p:cNvPr id="3" name="线形标注 2(带边框和强调线) 2"/>
          <p:cNvSpPr/>
          <p:nvPr/>
        </p:nvSpPr>
        <p:spPr>
          <a:xfrm>
            <a:off x="2966120" y="5039659"/>
            <a:ext cx="8485500" cy="992505"/>
          </a:xfrm>
          <a:prstGeom prst="accentBorderCallout2">
            <a:avLst>
              <a:gd name="adj1" fmla="val 18750"/>
              <a:gd name="adj2" fmla="val -8333"/>
              <a:gd name="adj3" fmla="val -77330"/>
              <a:gd name="adj4" fmla="val -2760"/>
              <a:gd name="adj5" fmla="val -118283"/>
              <a:gd name="adj6" fmla="val 5889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行业导师：</a:t>
            </a:r>
            <a:r>
              <a:rPr lang="zh-CN" altLang="en-US">
                <a:solidFill>
                  <a:srgbClr val="44546A"/>
                </a:solidFill>
                <a:latin typeface="+mj-ea"/>
                <a:ea typeface="+mj-ea"/>
                <a:sym typeface="+mn-ea"/>
              </a:rPr>
              <a:t>学校按照聘用流程，聘请的校外行业、企事业单位、科研机构等无教师资格证但参与协助教学工作的高技能人才，聘期为一学期及以上。也包括不具有教师资格的银龄教师。</a:t>
            </a:r>
            <a:endParaRPr lang="zh-CN" altLang="en-US">
              <a:solidFill>
                <a:srgbClr val="44546A"/>
              </a:solidFill>
              <a:latin typeface="+mj-ea"/>
              <a:ea typeface="+mj-ea"/>
              <a:sym typeface="+mn-ea"/>
            </a:endParaRPr>
          </a:p>
        </p:txBody>
      </p:sp>
      <p:sp>
        <p:nvSpPr>
          <p:cNvPr id="9" name="线形标注 2(带边框和强调线) 8"/>
          <p:cNvSpPr/>
          <p:nvPr/>
        </p:nvSpPr>
        <p:spPr>
          <a:xfrm>
            <a:off x="2966120" y="5480046"/>
            <a:ext cx="8485541" cy="657225"/>
          </a:xfrm>
          <a:prstGeom prst="accentBorderCallout2">
            <a:avLst>
              <a:gd name="adj1" fmla="val 18750"/>
              <a:gd name="adj2" fmla="val -8333"/>
              <a:gd name="adj3" fmla="val -162608"/>
              <a:gd name="adj4" fmla="val -4912"/>
              <a:gd name="adj5" fmla="val -235104"/>
              <a:gd name="adj6" fmla="val 6386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临床教师：</a:t>
            </a:r>
            <a:r>
              <a:rPr lang="zh-CN" altLang="en-US">
                <a:solidFill>
                  <a:srgbClr val="44546A"/>
                </a:solidFill>
                <a:latin typeface="+mj-ea"/>
                <a:ea typeface="+mj-ea"/>
                <a:sym typeface="+mn-ea"/>
              </a:rPr>
              <a:t>学校附属医院中，具有副高级及以上专业技术职务并承担教学任务的临床医务工作者。</a:t>
            </a:r>
            <a:endParaRPr lang="zh-CN" altLang="en-US">
              <a:solidFill>
                <a:srgbClr val="44546A"/>
              </a:solidFill>
              <a:latin typeface="+mj-ea"/>
              <a:ea typeface="+mj-ea"/>
              <a:sym typeface="+mn-ea"/>
            </a:endParaRPr>
          </a:p>
        </p:txBody>
      </p:sp>
      <p:sp>
        <p:nvSpPr>
          <p:cNvPr id="14" name="圆角矩形 13"/>
          <p:cNvSpPr/>
          <p:nvPr/>
        </p:nvSpPr>
        <p:spPr>
          <a:xfrm>
            <a:off x="2966120" y="5535609"/>
            <a:ext cx="8314055" cy="5461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外籍人员</a:t>
            </a:r>
            <a:r>
              <a:rPr lang="zh-CN" altLang="en-US">
                <a:solidFill>
                  <a:srgbClr val="44546A"/>
                </a:solidFill>
                <a:latin typeface="+mj-ea"/>
                <a:ea typeface="+mj-ea"/>
                <a:sym typeface="+mn-ea"/>
              </a:rPr>
              <a:t>需由学校聘用并取得外国人来华工作许可和工作类居留证件。</a:t>
            </a:r>
            <a:endParaRPr lang="zh-CN" altLang="en-US">
              <a:solidFill>
                <a:srgbClr val="44546A"/>
              </a:solidFill>
              <a:latin typeface="+mj-ea"/>
              <a:ea typeface="+mj-ea"/>
              <a:sym typeface="+mn-ea"/>
            </a:endParaRPr>
          </a:p>
        </p:txBody>
      </p:sp>
      <p:sp>
        <p:nvSpPr>
          <p:cNvPr id="12" name="线形标注 2(带边框和强调线) 11"/>
          <p:cNvSpPr/>
          <p:nvPr/>
        </p:nvSpPr>
        <p:spPr>
          <a:xfrm>
            <a:off x="2966092" y="5701045"/>
            <a:ext cx="8485569" cy="436245"/>
          </a:xfrm>
          <a:prstGeom prst="accentBorderCallout2">
            <a:avLst>
              <a:gd name="adj1" fmla="val 18750"/>
              <a:gd name="adj2" fmla="val -8333"/>
              <a:gd name="adj3" fmla="val 18760"/>
              <a:gd name="adj4" fmla="val -14463"/>
              <a:gd name="adj5" fmla="val 7561"/>
              <a:gd name="adj6" fmla="val -1875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在编人员：</a:t>
            </a:r>
            <a:r>
              <a:rPr lang="zh-CN" altLang="en-US">
                <a:solidFill>
                  <a:srgbClr val="44546A"/>
                </a:solidFill>
                <a:latin typeface="+mj-ea"/>
                <a:ea typeface="+mj-ea"/>
                <a:sym typeface="+mn-ea"/>
              </a:rPr>
              <a:t>本校教职工中纳入事业单位编制管理的人员。</a:t>
            </a:r>
            <a:endParaRPr lang="zh-CN" altLang="en-US">
              <a:solidFill>
                <a:srgbClr val="44546A"/>
              </a:solidFill>
              <a:latin typeface="+mj-ea"/>
              <a:ea typeface="+mj-ea"/>
              <a:sym typeface="+mn-ea"/>
            </a:endParaRPr>
          </a:p>
        </p:txBody>
      </p:sp>
      <p:sp>
        <p:nvSpPr>
          <p:cNvPr id="15" name="圆角矩形 14"/>
          <p:cNvSpPr/>
          <p:nvPr/>
        </p:nvSpPr>
        <p:spPr>
          <a:xfrm>
            <a:off x="2966085" y="6031865"/>
            <a:ext cx="8485505" cy="42291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受援单位填报银龄教师数。</a:t>
            </a:r>
            <a:endParaRPr lang="zh-CN" altLang="en-US">
              <a:solidFill>
                <a:srgbClr val="44546A"/>
              </a:solidFill>
              <a:latin typeface="+mj-ea"/>
              <a:ea typeface="+mj-ea"/>
              <a:sym typeface="+mn-ea"/>
            </a:endParaRPr>
          </a:p>
        </p:txBody>
      </p:sp>
      <p:sp>
        <p:nvSpPr>
          <p:cNvPr id="16" name="圆角矩形 15"/>
          <p:cNvSpPr/>
          <p:nvPr/>
        </p:nvSpPr>
        <p:spPr>
          <a:xfrm>
            <a:off x="2966085" y="4876800"/>
            <a:ext cx="8485505" cy="985520"/>
          </a:xfrm>
          <a:prstGeom prst="roundRect">
            <a:avLst>
              <a:gd name="adj" fmla="val 1372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a:buFont typeface="Arial" panose="020B0604020202020204" pitchFamily="34" charset="0"/>
              <a:buNone/>
            </a:pPr>
            <a:r>
              <a:rPr lang="zh-CN" altLang="en-US">
                <a:solidFill>
                  <a:srgbClr val="44546A"/>
                </a:solidFill>
                <a:latin typeface="+mj-ea"/>
                <a:ea typeface="+mj-ea"/>
                <a:sym typeface="+mn-ea"/>
              </a:rPr>
              <a:t>本表中校外教师中的教学岗</a:t>
            </a:r>
            <a:r>
              <a:rPr lang="zh-CN" altLang="en-US">
                <a:solidFill>
                  <a:srgbClr val="44546A"/>
                </a:solidFill>
                <a:latin typeface="+mj-ea"/>
                <a:ea typeface="+mj-ea"/>
                <a:sym typeface="+mn-ea"/>
              </a:rPr>
              <a:t>银龄教师仅指从事教学工作的银龄教师，其总计数来源于《高等教育学校基本情况》或《职业教育学校基本情况》“教学岗银龄教师”指标。</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grpId="2"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xit" presetSubtype="0" fill="hold" grpId="2"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xit" presetSubtype="0" fill="hold" grpId="2"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xit" presetSubtype="0" fill="hold" grpId="2" nodeType="withEffect">
                                  <p:stCondLst>
                                    <p:cond delay="0"/>
                                  </p:stCondLst>
                                  <p:childTnLst>
                                    <p:set>
                                      <p:cBhvr>
                                        <p:cTn id="28" dur="1" fill="hold">
                                          <p:stCondLst>
                                            <p:cond delay="0"/>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xit" presetSubtype="0" fill="hold" grpId="2" nodeType="withEffect">
                                  <p:stCondLst>
                                    <p:cond delay="0"/>
                                  </p:stCondLst>
                                  <p:childTnLst>
                                    <p:set>
                                      <p:cBhvr>
                                        <p:cTn id="34" dur="1" fill="hold">
                                          <p:stCondLst>
                                            <p:cond delay="0"/>
                                          </p:stCondLst>
                                        </p:cTn>
                                        <p:tgtEl>
                                          <p:spTgt spid="16"/>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1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xit" presetSubtype="0" fill="hold" grpId="2" nodeType="withEffect">
                                  <p:stCondLst>
                                    <p:cond delay="0"/>
                                  </p:stCondLst>
                                  <p:childTnLst>
                                    <p:set>
                                      <p:cBhvr>
                                        <p:cTn id="42" dur="1" fill="hold">
                                          <p:stCondLst>
                                            <p:cond delay="0"/>
                                          </p:stCondLst>
                                        </p:cTn>
                                        <p:tgtEl>
                                          <p:spTgt spid="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xit" presetSubtype="0" fill="hold" grpId="2" nodeType="withEffect">
                                  <p:stCondLst>
                                    <p:cond delay="0"/>
                                  </p:stCondLst>
                                  <p:childTnLst>
                                    <p:set>
                                      <p:cBhvr>
                                        <p:cTn id="48" dur="1" fill="hold">
                                          <p:stCondLst>
                                            <p:cond delay="0"/>
                                          </p:stCondLst>
                                        </p:cTn>
                                        <p:tgtEl>
                                          <p:spTgt spid="9"/>
                                        </p:tgtEl>
                                        <p:attrNameLst>
                                          <p:attrName>style.visibility</p:attrName>
                                        </p:attrNameLst>
                                      </p:cBhvr>
                                      <p:to>
                                        <p:strVal val="hidden"/>
                                      </p:to>
                                    </p:set>
                                  </p:childTnLst>
                                </p:cTn>
                              </p:par>
                              <p:par>
                                <p:cTn id="49" presetID="1" presetClass="exit" presetSubtype="0" fill="hold" grpId="2" nodeType="withEffect">
                                  <p:stCondLst>
                                    <p:cond delay="0"/>
                                  </p:stCondLst>
                                  <p:childTnLst>
                                    <p:set>
                                      <p:cBhvr>
                                        <p:cTn id="50" dur="1" fill="hold">
                                          <p:stCondLst>
                                            <p:cond delay="0"/>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7" grpId="0" bldLvl="0" animBg="1"/>
      <p:bldP spid="7" grpId="1" animBg="1"/>
      <p:bldP spid="8" grpId="0" bldLvl="0" animBg="1"/>
      <p:bldP spid="8" grpId="1" animBg="1"/>
      <p:bldP spid="10" grpId="0" bldLvl="0" animBg="1"/>
      <p:bldP spid="10" grpId="1" animBg="1"/>
      <p:bldP spid="8" grpId="2" animBg="1"/>
      <p:bldP spid="7" grpId="2" animBg="1"/>
      <p:bldP spid="6" grpId="2" bldLvl="0" animBg="1"/>
      <p:bldP spid="3" grpId="0" bldLvl="0" animBg="1"/>
      <p:bldP spid="3" grpId="1" animBg="1"/>
      <p:bldP spid="3" grpId="2" animBg="1"/>
      <p:bldP spid="9" grpId="0" bldLvl="0" animBg="1"/>
      <p:bldP spid="9" grpId="1" animBg="1"/>
      <p:bldP spid="9" grpId="2" animBg="1"/>
      <p:bldP spid="14" grpId="0" bldLvl="0" animBg="1"/>
      <p:bldP spid="14" grpId="1" animBg="1"/>
      <p:bldP spid="10" grpId="2" animBg="1"/>
      <p:bldP spid="12" grpId="0" bldLvl="0" animBg="1"/>
      <p:bldP spid="12" grpId="1" animBg="1"/>
      <p:bldP spid="12" grpId="2" animBg="1"/>
      <p:bldP spid="15" grpId="0" bldLvl="0" animBg="1"/>
      <p:bldP spid="15" grpId="1" animBg="1"/>
      <p:bldP spid="16" grpId="0" bldLvl="0" animBg="1"/>
      <p:bldP spid="16" grpId="1" animBg="1"/>
      <p:bldP spid="16" grpId="2" bldLvl="0" animBg="1"/>
      <p:bldP spid="15" grpId="2"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4148</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4149</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4150</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4251</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各级学校教职工表</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外籍人员）</a:t>
            </a:r>
            <a:endPar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870585" y="1149350"/>
            <a:ext cx="2171700" cy="368300"/>
          </a:xfrm>
          <a:prstGeom prst="rect">
            <a:avLst/>
          </a:prstGeom>
          <a:noFill/>
        </p:spPr>
        <p:txBody>
          <a:bodyPr wrap="square" rtlCol="0">
            <a:spAutoFit/>
          </a:bodyPr>
          <a:p>
            <a:r>
              <a:rPr lang="zh-CN" altLang="en-US" b="1" dirty="0">
                <a:solidFill>
                  <a:srgbClr val="44546A"/>
                </a:solidFill>
                <a:latin typeface="微软雅黑" panose="020B0503020204020204" charset="-122"/>
                <a:ea typeface="微软雅黑" panose="020B0503020204020204" charset="-122"/>
              </a:rPr>
              <a:t>现行调查表</a:t>
            </a:r>
            <a:endParaRPr lang="zh-CN" altLang="en-US" b="1" dirty="0">
              <a:solidFill>
                <a:srgbClr val="44546A"/>
              </a:solidFill>
              <a:latin typeface="微软雅黑" panose="020B0503020204020204" charset="-122"/>
              <a:ea typeface="微软雅黑" panose="020B0503020204020204" charset="-122"/>
            </a:endParaRPr>
          </a:p>
        </p:txBody>
      </p:sp>
      <p:grpSp>
        <p:nvGrpSpPr>
          <p:cNvPr id="6" name="组合 5"/>
          <p:cNvGrpSpPr/>
          <p:nvPr/>
        </p:nvGrpSpPr>
        <p:grpSpPr>
          <a:xfrm>
            <a:off x="811530" y="3642995"/>
            <a:ext cx="7231380" cy="2884170"/>
            <a:chOff x="1278" y="5737"/>
            <a:chExt cx="11388" cy="4542"/>
          </a:xfrm>
        </p:grpSpPr>
        <p:sp>
          <p:nvSpPr>
            <p:cNvPr id="18" name="文本框 17"/>
            <p:cNvSpPr txBox="1"/>
            <p:nvPr/>
          </p:nvSpPr>
          <p:spPr>
            <a:xfrm>
              <a:off x="1371" y="5737"/>
              <a:ext cx="3420" cy="580"/>
            </a:xfrm>
            <a:prstGeom prst="rect">
              <a:avLst/>
            </a:prstGeom>
            <a:noFill/>
          </p:spPr>
          <p:txBody>
            <a:bodyPr wrap="square" rtlCol="0">
              <a:spAutoFit/>
            </a:bodyPr>
            <a:p>
              <a:r>
                <a:rPr lang="zh-CN" altLang="en-US" b="1" dirty="0">
                  <a:solidFill>
                    <a:srgbClr val="44546A"/>
                  </a:solidFill>
                  <a:latin typeface="微软雅黑" panose="020B0503020204020204" charset="-122"/>
                  <a:ea typeface="微软雅黑" panose="020B0503020204020204" charset="-122"/>
                </a:rPr>
                <a:t>修订调查表</a:t>
              </a:r>
              <a:endParaRPr lang="zh-CN" altLang="en-US" b="1" dirty="0">
                <a:solidFill>
                  <a:srgbClr val="44546A"/>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4"/>
            <a:srcRect l="4729" t="40701" r="2610"/>
            <a:stretch>
              <a:fillRect/>
            </a:stretch>
          </p:blipFill>
          <p:spPr>
            <a:xfrm>
              <a:off x="1278" y="6249"/>
              <a:ext cx="11389" cy="4031"/>
            </a:xfrm>
            <a:prstGeom prst="rect">
              <a:avLst/>
            </a:prstGeom>
          </p:spPr>
        </p:pic>
      </p:grpSp>
      <p:sp>
        <p:nvSpPr>
          <p:cNvPr id="12" name="矩形 11"/>
          <p:cNvSpPr/>
          <p:nvPr/>
        </p:nvSpPr>
        <p:spPr>
          <a:xfrm>
            <a:off x="811530" y="6247130"/>
            <a:ext cx="5452110" cy="280670"/>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2" name="图片 1"/>
          <p:cNvPicPr>
            <a:picLocks noChangeAspect="1"/>
          </p:cNvPicPr>
          <p:nvPr/>
        </p:nvPicPr>
        <p:blipFill>
          <a:blip r:embed="rId5"/>
          <a:stretch>
            <a:fillRect/>
          </a:stretch>
        </p:blipFill>
        <p:spPr>
          <a:xfrm>
            <a:off x="870585" y="1456690"/>
            <a:ext cx="4983480" cy="2039620"/>
          </a:xfrm>
          <a:prstGeom prst="rect">
            <a:avLst/>
          </a:prstGeom>
        </p:spPr>
      </p:pic>
      <p:sp>
        <p:nvSpPr>
          <p:cNvPr id="14" name="线形标注 2(带边框和强调线) 9"/>
          <p:cNvSpPr/>
          <p:nvPr/>
        </p:nvSpPr>
        <p:spPr>
          <a:xfrm>
            <a:off x="6640195" y="1517650"/>
            <a:ext cx="5052695" cy="2050415"/>
          </a:xfrm>
          <a:prstGeom prst="accentBorderCallout2">
            <a:avLst>
              <a:gd name="adj1" fmla="val 57240"/>
              <a:gd name="adj2" fmla="val -3731"/>
              <a:gd name="adj3" fmla="val 57293"/>
              <a:gd name="adj4" fmla="val -15474"/>
              <a:gd name="adj5" fmla="val 234035"/>
              <a:gd name="adj6" fmla="val -10155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fontAlgn="auto">
              <a:lnSpc>
                <a:spcPct val="120000"/>
              </a:lnSpc>
            </a:pPr>
            <a:r>
              <a:rPr lang="zh-CN" altLang="en-US" dirty="0">
                <a:solidFill>
                  <a:srgbClr val="044AFA"/>
                </a:solidFill>
                <a:latin typeface="微软雅黑" panose="020B0503020204020204" charset="-122"/>
                <a:ea typeface="微软雅黑" panose="020B0503020204020204" charset="-122"/>
                <a:sym typeface="+mn-ea"/>
              </a:rPr>
              <a:t>取消“外籍教师”列，增加“外籍人员”行及相应填报说明：</a:t>
            </a:r>
            <a:endParaRPr lang="en-US" altLang="zh-CN" dirty="0">
              <a:solidFill>
                <a:srgbClr val="044AFA"/>
              </a:solidFill>
              <a:latin typeface="微软雅黑" panose="020B0503020204020204" charset="-122"/>
              <a:ea typeface="微软雅黑" panose="020B0503020204020204" charset="-122"/>
              <a:sym typeface="+mn-ea"/>
            </a:endParaRPr>
          </a:p>
          <a:p>
            <a:pPr indent="0" fontAlgn="auto">
              <a:lnSpc>
                <a:spcPct val="120000"/>
              </a:lnSpc>
            </a:pPr>
            <a:r>
              <a:rPr lang="zh-CN" altLang="en-US" dirty="0">
                <a:solidFill>
                  <a:srgbClr val="44546A"/>
                </a:solidFill>
                <a:latin typeface="微软雅黑" panose="020B0503020204020204" charset="-122"/>
                <a:ea typeface="微软雅黑" panose="020B0503020204020204" charset="-122"/>
                <a:sym typeface="+mn-ea"/>
              </a:rPr>
              <a:t>填报说明：</a:t>
            </a:r>
            <a:r>
              <a:rPr lang="zh-CN" altLang="en-US" dirty="0">
                <a:solidFill>
                  <a:srgbClr val="44546A"/>
                </a:solidFill>
                <a:latin typeface="微软雅黑" panose="020B0503020204020204" charset="-122"/>
                <a:ea typeface="微软雅黑" panose="020B0503020204020204" charset="-122"/>
                <a:sym typeface="+mn-ea"/>
              </a:rPr>
              <a:t>外籍人员需由学校聘用，并取得外国人来华工作许可和工作类居留证件。</a:t>
            </a:r>
            <a:endParaRPr lang="zh-CN" altLang="en-US" dirty="0">
              <a:solidFill>
                <a:srgbClr val="44546A"/>
              </a:solidFill>
              <a:latin typeface="微软雅黑" panose="020B0503020204020204" charset="-122"/>
              <a:ea typeface="微软雅黑" panose="020B0503020204020204" charset="-122"/>
              <a:sym typeface="+mn-ea"/>
            </a:endParaRPr>
          </a:p>
        </p:txBody>
      </p:sp>
      <p:sp>
        <p:nvSpPr>
          <p:cNvPr id="5" name="矩形 4"/>
          <p:cNvSpPr/>
          <p:nvPr/>
        </p:nvSpPr>
        <p:spPr>
          <a:xfrm>
            <a:off x="4748530" y="1428115"/>
            <a:ext cx="545465" cy="2139950"/>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9" name="图片 18"/>
          <p:cNvPicPr>
            <a:picLocks noChangeAspect="1"/>
          </p:cNvPicPr>
          <p:nvPr/>
        </p:nvPicPr>
        <p:blipFill>
          <a:blip r:embed="rId6"/>
          <a:stretch>
            <a:fillRect/>
          </a:stretch>
        </p:blipFill>
        <p:spPr>
          <a:xfrm>
            <a:off x="7646670" y="1755775"/>
            <a:ext cx="3740785" cy="4287520"/>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1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bldLvl="0" animBg="1"/>
      <p:bldP spid="14" grpId="1" animBg="1"/>
      <p:bldP spid="5"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54993" y="438784"/>
            <a:ext cx="1048194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4148</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4149</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4150</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4251</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各级学校教职工表（</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rPr>
              <a:t>外籍人员</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endPar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1845310" y="1330960"/>
            <a:ext cx="8501380" cy="3334385"/>
            <a:chOff x="1278" y="5737"/>
            <a:chExt cx="13388" cy="5251"/>
          </a:xfrm>
        </p:grpSpPr>
        <p:sp>
          <p:nvSpPr>
            <p:cNvPr id="18" name="文本框 17"/>
            <p:cNvSpPr txBox="1"/>
            <p:nvPr/>
          </p:nvSpPr>
          <p:spPr>
            <a:xfrm>
              <a:off x="1371" y="5737"/>
              <a:ext cx="3420" cy="580"/>
            </a:xfrm>
            <a:prstGeom prst="rect">
              <a:avLst/>
            </a:prstGeom>
            <a:noFill/>
          </p:spPr>
          <p:txBody>
            <a:bodyPr wrap="square" rtlCol="0">
              <a:spAutoFit/>
            </a:bodyPr>
            <a:p>
              <a:r>
                <a:rPr lang="zh-CN" altLang="en-US" b="1" dirty="0">
                  <a:solidFill>
                    <a:srgbClr val="44546A"/>
                  </a:solidFill>
                  <a:latin typeface="微软雅黑" panose="020B0503020204020204" charset="-122"/>
                  <a:ea typeface="微软雅黑" panose="020B0503020204020204" charset="-122"/>
                </a:rPr>
                <a:t>修订调查表</a:t>
              </a:r>
              <a:endParaRPr lang="zh-CN" altLang="en-US" b="1" dirty="0">
                <a:solidFill>
                  <a:srgbClr val="44546A"/>
                </a:solidFill>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4"/>
            <a:srcRect l="4729" t="40701" r="2610"/>
            <a:stretch>
              <a:fillRect/>
            </a:stretch>
          </p:blipFill>
          <p:spPr>
            <a:xfrm>
              <a:off x="1278" y="6249"/>
              <a:ext cx="13388" cy="4739"/>
            </a:xfrm>
            <a:prstGeom prst="rect">
              <a:avLst/>
            </a:prstGeom>
          </p:spPr>
        </p:pic>
      </p:grpSp>
      <p:sp>
        <p:nvSpPr>
          <p:cNvPr id="2" name="线形标注 2(带边框和强调线) 9"/>
          <p:cNvSpPr/>
          <p:nvPr/>
        </p:nvSpPr>
        <p:spPr>
          <a:xfrm>
            <a:off x="1666206" y="4976858"/>
            <a:ext cx="8859520" cy="1612265"/>
          </a:xfrm>
          <a:prstGeom prst="accentBorderCallout2">
            <a:avLst>
              <a:gd name="adj1" fmla="val 69193"/>
              <a:gd name="adj2" fmla="val -6533"/>
              <a:gd name="adj3" fmla="val -23262"/>
              <a:gd name="adj4" fmla="val -12871"/>
              <a:gd name="adj5" fmla="val -138389"/>
              <a:gd name="adj6" fmla="val 2999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r>
              <a:rPr lang="zh-CN" altLang="en-US" b="1" dirty="0">
                <a:solidFill>
                  <a:srgbClr val="044AFA"/>
                </a:solidFill>
                <a:latin typeface="微软雅黑" panose="020B0503020204020204" charset="-122"/>
                <a:ea typeface="微软雅黑" panose="020B0503020204020204" charset="-122"/>
                <a:sym typeface="+mn-ea"/>
              </a:rPr>
              <a:t>专任教师：</a:t>
            </a:r>
            <a:endParaRPr lang="en-US" altLang="zh-CN" b="1" dirty="0">
              <a:solidFill>
                <a:srgbClr val="044AFA"/>
              </a:solidFill>
              <a:latin typeface="微软雅黑" panose="020B0503020204020204" charset="-122"/>
              <a:ea typeface="微软雅黑" panose="020B0503020204020204" charset="-122"/>
              <a:sym typeface="+mn-ea"/>
            </a:endParaRPr>
          </a:p>
          <a:p>
            <a:r>
              <a:rPr lang="zh-CN" altLang="en-US" dirty="0">
                <a:solidFill>
                  <a:srgbClr val="44546A"/>
                </a:solidFill>
                <a:latin typeface="微软雅黑" panose="020B0503020204020204" charset="-122"/>
                <a:ea typeface="微软雅黑" panose="020B0503020204020204" charset="-122"/>
                <a:sym typeface="+mn-ea"/>
              </a:rPr>
              <a:t>修订为：专任教师是指具有</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中华人民共和国教师法</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教师资格条例</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规定的高等教育学校教师资格，</a:t>
            </a:r>
            <a:r>
              <a:rPr lang="zh-CN" altLang="en-US" dirty="0">
                <a:solidFill>
                  <a:srgbClr val="44546A"/>
                </a:solidFill>
                <a:highlight>
                  <a:srgbClr val="FFFF00"/>
                </a:highlight>
                <a:latin typeface="微软雅黑" panose="020B0503020204020204" charset="-122"/>
                <a:ea typeface="微软雅黑" panose="020B0503020204020204" charset="-122"/>
                <a:sym typeface="+mn-ea"/>
              </a:rPr>
              <a:t>或取得外国人来华工作许可和工作类居留证件</a:t>
            </a:r>
            <a:r>
              <a:rPr lang="zh-CN" altLang="en-US" dirty="0">
                <a:solidFill>
                  <a:srgbClr val="44546A"/>
                </a:solidFill>
                <a:latin typeface="微软雅黑" panose="020B0503020204020204" charset="-122"/>
                <a:ea typeface="微软雅黑" panose="020B0503020204020204" charset="-122"/>
                <a:sym typeface="+mn-ea"/>
              </a:rPr>
              <a:t>，学校根据</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关于高等学校岗位设置管理的指导意见</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，聘用的专职从事教学工作的教学为主型岗位和教学科研型岗位人员。</a:t>
            </a:r>
            <a:endParaRPr lang="zh-CN" altLang="en-US" dirty="0">
              <a:solidFill>
                <a:srgbClr val="44546A"/>
              </a:solidFill>
              <a:latin typeface="微软雅黑" panose="020B0503020204020204" charset="-122"/>
              <a:ea typeface="微软雅黑" panose="020B0503020204020204" charset="-122"/>
              <a:sym typeface="+mn-ea"/>
            </a:endParaRPr>
          </a:p>
        </p:txBody>
      </p:sp>
      <p:sp>
        <p:nvSpPr>
          <p:cNvPr id="3" name="线形标注 2(带边框和强调线) 9"/>
          <p:cNvSpPr/>
          <p:nvPr/>
        </p:nvSpPr>
        <p:spPr>
          <a:xfrm>
            <a:off x="1984382" y="4685346"/>
            <a:ext cx="8858885" cy="1610995"/>
          </a:xfrm>
          <a:prstGeom prst="accentBorderCallout2">
            <a:avLst>
              <a:gd name="adj1" fmla="val 69193"/>
              <a:gd name="adj2" fmla="val -6533"/>
              <a:gd name="adj3" fmla="val -17832"/>
              <a:gd name="adj4" fmla="val -10293"/>
              <a:gd name="adj5" fmla="val -109326"/>
              <a:gd name="adj6" fmla="val 7270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r>
              <a:rPr lang="zh-CN" altLang="en-US" b="1" dirty="0">
                <a:solidFill>
                  <a:srgbClr val="044AFA"/>
                </a:solidFill>
                <a:latin typeface="微软雅黑" panose="020B0503020204020204" charset="-122"/>
                <a:ea typeface="微软雅黑" panose="020B0503020204020204" charset="-122"/>
                <a:sym typeface="+mn-ea"/>
              </a:rPr>
              <a:t>校外教师：</a:t>
            </a:r>
            <a:endParaRPr lang="en-US" altLang="zh-CN" b="1" dirty="0">
              <a:solidFill>
                <a:srgbClr val="044AFA"/>
              </a:solidFill>
              <a:latin typeface="微软雅黑" panose="020B0503020204020204" charset="-122"/>
              <a:ea typeface="微软雅黑" panose="020B0503020204020204" charset="-122"/>
              <a:sym typeface="+mn-ea"/>
            </a:endParaRPr>
          </a:p>
          <a:p>
            <a:r>
              <a:rPr lang="zh-CN" altLang="en-US" dirty="0">
                <a:solidFill>
                  <a:srgbClr val="44546A"/>
                </a:solidFill>
                <a:latin typeface="微软雅黑" panose="020B0503020204020204" charset="-122"/>
                <a:ea typeface="微软雅黑" panose="020B0503020204020204" charset="-122"/>
                <a:sym typeface="+mn-ea"/>
              </a:rPr>
              <a:t>修订为：校外教师是指聘请外校或外单位具有</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中华人民共和国教师法</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教师资格条例</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规定的高等教育学校教师资格，</a:t>
            </a:r>
            <a:r>
              <a:rPr lang="zh-CN" altLang="en-US" dirty="0">
                <a:solidFill>
                  <a:srgbClr val="44546A"/>
                </a:solidFill>
                <a:highlight>
                  <a:srgbClr val="FFFF00"/>
                </a:highlight>
                <a:latin typeface="微软雅黑" panose="020B0503020204020204" charset="-122"/>
                <a:ea typeface="微软雅黑" panose="020B0503020204020204" charset="-122"/>
                <a:sym typeface="+mn-ea"/>
              </a:rPr>
              <a:t>或取得外国人来华工作许可和工作类居留证件，</a:t>
            </a:r>
            <a:r>
              <a:rPr lang="zh-CN" altLang="en-US" dirty="0">
                <a:solidFill>
                  <a:srgbClr val="44546A"/>
                </a:solidFill>
                <a:latin typeface="微软雅黑" panose="020B0503020204020204" charset="-122"/>
                <a:ea typeface="微软雅黑" panose="020B0503020204020204" charset="-122"/>
                <a:sym typeface="+mn-ea"/>
              </a:rPr>
              <a:t>聘期在一学期以上，从事教学工作的人员。包括其他学校退休教师和本校退休教师。包括</a:t>
            </a:r>
            <a:r>
              <a:rPr lang="zh-CN" altLang="en-US" dirty="0">
                <a:solidFill>
                  <a:srgbClr val="44546A"/>
                </a:solidFill>
                <a:latin typeface="微软雅黑" panose="020B0503020204020204" charset="-122"/>
                <a:ea typeface="微软雅黑" panose="020B0503020204020204" charset="-122"/>
              </a:rPr>
              <a:t>具有教师资格</a:t>
            </a:r>
            <a:r>
              <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rPr>
              <a:t>的银龄教师。</a:t>
            </a:r>
            <a:endPar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endParaRPr>
          </a:p>
        </p:txBody>
      </p:sp>
      <p:sp>
        <p:nvSpPr>
          <p:cNvPr id="8" name="圆角矩形 7"/>
          <p:cNvSpPr/>
          <p:nvPr/>
        </p:nvSpPr>
        <p:spPr>
          <a:xfrm>
            <a:off x="1579245" y="5038725"/>
            <a:ext cx="8768080" cy="80835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填报、审核数据时应注意：本年度专任教师、校外教师中的</a:t>
            </a:r>
            <a:r>
              <a:rPr lang="en-US" altLang="zh-CN">
                <a:solidFill>
                  <a:srgbClr val="44546A"/>
                </a:solidFill>
                <a:latin typeface="+mj-ea"/>
                <a:ea typeface="+mj-ea"/>
                <a:sym typeface="+mn-ea"/>
              </a:rPr>
              <a:t>“</a:t>
            </a:r>
            <a:r>
              <a:rPr lang="zh-CN" altLang="en-US">
                <a:solidFill>
                  <a:srgbClr val="44546A"/>
                </a:solidFill>
                <a:latin typeface="+mj-ea"/>
                <a:ea typeface="+mj-ea"/>
                <a:sym typeface="+mn-ea"/>
              </a:rPr>
              <a:t>外籍人员</a:t>
            </a:r>
            <a:r>
              <a:rPr lang="en-US" altLang="zh-CN">
                <a:solidFill>
                  <a:srgbClr val="44546A"/>
                </a:solidFill>
                <a:latin typeface="+mj-ea"/>
                <a:ea typeface="+mj-ea"/>
                <a:sym typeface="+mn-ea"/>
              </a:rPr>
              <a:t>”</a:t>
            </a:r>
            <a:r>
              <a:rPr lang="zh-CN" altLang="en-US">
                <a:solidFill>
                  <a:srgbClr val="44546A"/>
                </a:solidFill>
                <a:latin typeface="+mj-ea"/>
                <a:ea typeface="+mj-ea"/>
                <a:sym typeface="+mn-ea"/>
              </a:rPr>
              <a:t>之和应与上年度的</a:t>
            </a:r>
            <a:r>
              <a:rPr lang="en-US" altLang="zh-CN">
                <a:solidFill>
                  <a:srgbClr val="44546A"/>
                </a:solidFill>
                <a:latin typeface="+mj-ea"/>
                <a:ea typeface="+mj-ea"/>
                <a:sym typeface="+mn-ea"/>
              </a:rPr>
              <a:t>“</a:t>
            </a:r>
            <a:r>
              <a:rPr lang="zh-CN" altLang="en-US">
                <a:solidFill>
                  <a:srgbClr val="44546A"/>
                </a:solidFill>
                <a:latin typeface="+mj-ea"/>
                <a:ea typeface="+mj-ea"/>
                <a:sym typeface="+mn-ea"/>
              </a:rPr>
              <a:t>外籍教师</a:t>
            </a:r>
            <a:r>
              <a:rPr lang="en-US" altLang="zh-CN">
                <a:solidFill>
                  <a:srgbClr val="44546A"/>
                </a:solidFill>
                <a:latin typeface="+mj-ea"/>
                <a:ea typeface="+mj-ea"/>
                <a:sym typeface="+mn-ea"/>
              </a:rPr>
              <a:t>”</a:t>
            </a:r>
            <a:r>
              <a:rPr lang="zh-CN" altLang="en-US">
                <a:solidFill>
                  <a:srgbClr val="44546A"/>
                </a:solidFill>
                <a:latin typeface="+mj-ea"/>
                <a:ea typeface="+mj-ea"/>
                <a:sym typeface="+mn-ea"/>
              </a:rPr>
              <a:t>总数差别</a:t>
            </a:r>
            <a:r>
              <a:rPr lang="zh-CN" altLang="en-US">
                <a:solidFill>
                  <a:srgbClr val="44546A"/>
                </a:solidFill>
                <a:latin typeface="+mj-ea"/>
                <a:ea typeface="+mj-ea"/>
                <a:sym typeface="+mn-ea"/>
              </a:rPr>
              <a:t>不大</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xit" presetSubtype="0" fill="hold" grpId="2" nodeType="withEffect">
                                  <p:stCondLst>
                                    <p:cond delay="0"/>
                                  </p:stCondLst>
                                  <p:childTnLst>
                                    <p:set>
                                      <p:cBhvr>
                                        <p:cTn id="14" dur="1" fill="hold">
                                          <p:stCondLst>
                                            <p:cond delay="0"/>
                                          </p:stCondLst>
                                        </p:cTn>
                                        <p:tgtEl>
                                          <p:spTgt spid="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2" grpId="2" bldLvl="0" animBg="1"/>
      <p:bldP spid="3" grpId="0" bldLvl="0" animBg="1"/>
      <p:bldP spid="3" grpId="1" animBg="1"/>
      <p:bldP spid="8" grpId="0" bldLvl="0" animBg="1"/>
      <p:bldP spid="8" grpId="1"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29754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337185"/>
            <a:ext cx="10481945" cy="82994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4360</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4261</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4362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职业教育学校、高等学校教师</a:t>
            </a:r>
            <a:r>
              <a:rPr lang="zh-CN" altLang="en-US" sz="2400" b="1" dirty="0">
                <a:solidFill>
                  <a:srgbClr val="044AFA"/>
                </a:solidFill>
                <a:latin typeface="微软雅黑" panose="020B0503020204020204" charset="-122"/>
                <a:ea typeface="微软雅黑" panose="020B0503020204020204" charset="-122"/>
                <a:cs typeface="微软雅黑" panose="020B0503020204020204" charset="-122"/>
                <a:sym typeface="+mn-ea"/>
              </a:rPr>
              <a:t>分学历（位）</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情况、职业教育、高等教育学校教师授课分类情况</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（外籍人员）</a:t>
            </a:r>
            <a:endPar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4"/>
          <a:stretch>
            <a:fillRect/>
          </a:stretch>
        </p:blipFill>
        <p:spPr>
          <a:xfrm>
            <a:off x="5989955" y="1426210"/>
            <a:ext cx="5303520" cy="5080635"/>
          </a:xfrm>
          <a:prstGeom prst="rect">
            <a:avLst/>
          </a:prstGeom>
          <a:ln>
            <a:solidFill>
              <a:srgbClr val="44546A"/>
            </a:solidFill>
          </a:ln>
          <a:effectLst>
            <a:outerShdw blurRad="50800" dist="38100" dir="2700000" algn="tl" rotWithShape="0">
              <a:prstClr val="black">
                <a:alpha val="40000"/>
              </a:prstClr>
            </a:outerShdw>
          </a:effectLst>
        </p:spPr>
      </p:pic>
      <p:pic>
        <p:nvPicPr>
          <p:cNvPr id="2" name="图片 1"/>
          <p:cNvPicPr>
            <a:picLocks noChangeAspect="1"/>
          </p:cNvPicPr>
          <p:nvPr/>
        </p:nvPicPr>
        <p:blipFill>
          <a:blip r:embed="rId5"/>
          <a:stretch>
            <a:fillRect/>
          </a:stretch>
        </p:blipFill>
        <p:spPr>
          <a:xfrm>
            <a:off x="811530" y="1427480"/>
            <a:ext cx="4591050" cy="5079365"/>
          </a:xfrm>
          <a:prstGeom prst="rect">
            <a:avLst/>
          </a:prstGeom>
          <a:ln>
            <a:solidFill>
              <a:srgbClr val="44546A"/>
            </a:solidFill>
          </a:ln>
          <a:effectLst>
            <a:outerShdw blurRad="50800" dist="38100" dir="2700000" algn="tl" rotWithShape="0">
              <a:prstClr val="black">
                <a:alpha val="40000"/>
              </a:prstClr>
            </a:outerShdw>
          </a:effectLst>
        </p:spPr>
      </p:pic>
      <p:cxnSp>
        <p:nvCxnSpPr>
          <p:cNvPr id="18" name="直接连接符 17"/>
          <p:cNvCxnSpPr/>
          <p:nvPr/>
        </p:nvCxnSpPr>
        <p:spPr>
          <a:xfrm flipV="1">
            <a:off x="1082365" y="5656443"/>
            <a:ext cx="2853055" cy="635"/>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6" name="直接连接符 5"/>
          <p:cNvCxnSpPr/>
          <p:nvPr/>
        </p:nvCxnSpPr>
        <p:spPr>
          <a:xfrm>
            <a:off x="7215510" y="5785348"/>
            <a:ext cx="1703070" cy="21590"/>
          </a:xfrm>
          <a:prstGeom prst="line">
            <a:avLst/>
          </a:prstGeom>
          <a:ln w="38100"/>
        </p:spPr>
        <p:style>
          <a:lnRef idx="3">
            <a:schemeClr val="accent1"/>
          </a:lnRef>
          <a:fillRef idx="0">
            <a:schemeClr val="accent1"/>
          </a:fillRef>
          <a:effectRef idx="2">
            <a:schemeClr val="accent1"/>
          </a:effectRef>
          <a:fontRef idx="minor">
            <a:schemeClr val="tx1"/>
          </a:fontRef>
        </p:style>
      </p:cxnSp>
      <p:pic>
        <p:nvPicPr>
          <p:cNvPr id="5" name="图片 4"/>
          <p:cNvPicPr>
            <a:picLocks noChangeAspect="1"/>
          </p:cNvPicPr>
          <p:nvPr/>
        </p:nvPicPr>
        <p:blipFill>
          <a:blip r:embed="rId6"/>
          <a:stretch>
            <a:fillRect/>
          </a:stretch>
        </p:blipFill>
        <p:spPr>
          <a:xfrm>
            <a:off x="3155315" y="1402080"/>
            <a:ext cx="5407025" cy="5104765"/>
          </a:xfrm>
          <a:prstGeom prst="rect">
            <a:avLst/>
          </a:prstGeom>
          <a:ln>
            <a:solidFill>
              <a:srgbClr val="44546A"/>
            </a:solidFill>
          </a:ln>
          <a:effectLst>
            <a:outerShdw blurRad="50800" dist="38100" dir="2700000" algn="tl" rotWithShape="0">
              <a:prstClr val="black">
                <a:alpha val="40000"/>
              </a:prstClr>
            </a:outerShdw>
          </a:effectLst>
        </p:spPr>
      </p:pic>
      <p:cxnSp>
        <p:nvCxnSpPr>
          <p:cNvPr id="9" name="直接连接符 8"/>
          <p:cNvCxnSpPr/>
          <p:nvPr/>
        </p:nvCxnSpPr>
        <p:spPr>
          <a:xfrm>
            <a:off x="3317880" y="5921778"/>
            <a:ext cx="1863090" cy="19050"/>
          </a:xfrm>
          <a:prstGeom prst="line">
            <a:avLst/>
          </a:prstGeom>
          <a:ln w="38100"/>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4148</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4149</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4150</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4251</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各级学校教职工表（银龄</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教师）</a:t>
            </a:r>
            <a:endPar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870585" y="1273175"/>
            <a:ext cx="5111750" cy="2408555"/>
            <a:chOff x="1371" y="2005"/>
            <a:chExt cx="8050" cy="3793"/>
          </a:xfrm>
        </p:grpSpPr>
        <p:pic>
          <p:nvPicPr>
            <p:cNvPr id="6" name="图片 5"/>
            <p:cNvPicPr>
              <a:picLocks noChangeAspect="1"/>
            </p:cNvPicPr>
            <p:nvPr/>
          </p:nvPicPr>
          <p:blipFill>
            <a:blip r:embed="rId4"/>
            <a:stretch>
              <a:fillRect/>
            </a:stretch>
          </p:blipFill>
          <p:spPr>
            <a:xfrm>
              <a:off x="1549" y="2576"/>
              <a:ext cx="7872" cy="3222"/>
            </a:xfrm>
            <a:prstGeom prst="rect">
              <a:avLst/>
            </a:prstGeom>
          </p:spPr>
        </p:pic>
        <p:sp>
          <p:nvSpPr>
            <p:cNvPr id="10" name="文本框 9"/>
            <p:cNvSpPr txBox="1"/>
            <p:nvPr/>
          </p:nvSpPr>
          <p:spPr>
            <a:xfrm>
              <a:off x="1371" y="2005"/>
              <a:ext cx="3420" cy="580"/>
            </a:xfrm>
            <a:prstGeom prst="rect">
              <a:avLst/>
            </a:prstGeom>
            <a:noFill/>
          </p:spPr>
          <p:txBody>
            <a:bodyPr wrap="square" rtlCol="0">
              <a:spAutoFit/>
            </a:bodyPr>
            <a:p>
              <a:r>
                <a:rPr lang="zh-CN" altLang="en-US" b="1" dirty="0">
                  <a:solidFill>
                    <a:srgbClr val="44546A"/>
                  </a:solidFill>
                  <a:latin typeface="微软雅黑" panose="020B0503020204020204" charset="-122"/>
                  <a:ea typeface="微软雅黑" panose="020B0503020204020204" charset="-122"/>
                </a:rPr>
                <a:t>现行调查表</a:t>
              </a:r>
              <a:endParaRPr lang="zh-CN" altLang="en-US" b="1" dirty="0">
                <a:solidFill>
                  <a:srgbClr val="44546A"/>
                </a:solidFill>
                <a:latin typeface="微软雅黑" panose="020B0503020204020204" charset="-122"/>
                <a:ea typeface="微软雅黑" panose="020B0503020204020204" charset="-122"/>
              </a:endParaRPr>
            </a:p>
          </p:txBody>
        </p:sp>
      </p:grpSp>
      <p:grpSp>
        <p:nvGrpSpPr>
          <p:cNvPr id="2" name="组合 1"/>
          <p:cNvGrpSpPr/>
          <p:nvPr/>
        </p:nvGrpSpPr>
        <p:grpSpPr>
          <a:xfrm>
            <a:off x="746760" y="1287780"/>
            <a:ext cx="6185535" cy="2514600"/>
            <a:chOff x="1278" y="5737"/>
            <a:chExt cx="9741" cy="3960"/>
          </a:xfrm>
        </p:grpSpPr>
        <p:sp>
          <p:nvSpPr>
            <p:cNvPr id="3" name="文本框 2"/>
            <p:cNvSpPr txBox="1"/>
            <p:nvPr/>
          </p:nvSpPr>
          <p:spPr>
            <a:xfrm>
              <a:off x="1371" y="5737"/>
              <a:ext cx="3420" cy="580"/>
            </a:xfrm>
            <a:prstGeom prst="rect">
              <a:avLst/>
            </a:prstGeom>
            <a:noFill/>
          </p:spPr>
          <p:txBody>
            <a:bodyPr wrap="square" rtlCol="0">
              <a:spAutoFit/>
            </a:bodyPr>
            <a:p>
              <a:r>
                <a:rPr lang="zh-CN" altLang="en-US" b="1" dirty="0">
                  <a:solidFill>
                    <a:srgbClr val="44546A"/>
                  </a:solidFill>
                  <a:latin typeface="微软雅黑" panose="020B0503020204020204" charset="-122"/>
                  <a:ea typeface="微软雅黑" panose="020B0503020204020204" charset="-122"/>
                </a:rPr>
                <a:t>修订调查表</a:t>
              </a:r>
              <a:endParaRPr lang="zh-CN" altLang="en-US" b="1" dirty="0">
                <a:solidFill>
                  <a:srgbClr val="44546A"/>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5"/>
            <a:srcRect l="4729" t="40701" r="2610"/>
            <a:stretch>
              <a:fillRect/>
            </a:stretch>
          </p:blipFill>
          <p:spPr>
            <a:xfrm>
              <a:off x="1278" y="6249"/>
              <a:ext cx="9741" cy="3448"/>
            </a:xfrm>
            <a:prstGeom prst="rect">
              <a:avLst/>
            </a:prstGeom>
          </p:spPr>
        </p:pic>
      </p:grpSp>
      <p:sp>
        <p:nvSpPr>
          <p:cNvPr id="12" name="矩形 11"/>
          <p:cNvSpPr/>
          <p:nvPr/>
        </p:nvSpPr>
        <p:spPr>
          <a:xfrm>
            <a:off x="5603974" y="1656371"/>
            <a:ext cx="767736" cy="1026456"/>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线形标注 2(带边框和强调线) 9"/>
          <p:cNvSpPr/>
          <p:nvPr/>
        </p:nvSpPr>
        <p:spPr>
          <a:xfrm>
            <a:off x="983615" y="3826510"/>
            <a:ext cx="10862945" cy="2742565"/>
          </a:xfrm>
          <a:prstGeom prst="accentBorderCallout2">
            <a:avLst>
              <a:gd name="adj1" fmla="val 39198"/>
              <a:gd name="adj2" fmla="val -2121"/>
              <a:gd name="adj3" fmla="val -21509"/>
              <a:gd name="adj4" fmla="val -3460"/>
              <a:gd name="adj5" fmla="val -56008"/>
              <a:gd name="adj6" fmla="val 4644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fontAlgn="auto">
              <a:lnSpc>
                <a:spcPct val="120000"/>
              </a:lnSpc>
            </a:pPr>
            <a:r>
              <a:rPr lang="zh-CN" altLang="en-US" b="1" dirty="0">
                <a:solidFill>
                  <a:srgbClr val="044AFA"/>
                </a:solidFill>
                <a:latin typeface="微软雅黑" panose="020B0503020204020204" charset="-122"/>
                <a:ea typeface="微软雅黑" panose="020B0503020204020204" charset="-122"/>
                <a:sym typeface="+mn-ea"/>
              </a:rPr>
              <a:t>在校外教师中增加“</a:t>
            </a:r>
            <a:r>
              <a:rPr lang="en-US" altLang="zh-CN" b="1" dirty="0">
                <a:solidFill>
                  <a:srgbClr val="044AFA"/>
                </a:solidFill>
                <a:latin typeface="微软雅黑" panose="020B0503020204020204" charset="-122"/>
                <a:ea typeface="微软雅黑" panose="020B0503020204020204" charset="-122"/>
                <a:sym typeface="+mn-ea"/>
              </a:rPr>
              <a:t>#</a:t>
            </a:r>
            <a:r>
              <a:rPr lang="zh-CN" altLang="en-US" b="1" dirty="0">
                <a:solidFill>
                  <a:srgbClr val="044AFA"/>
                </a:solidFill>
                <a:latin typeface="微软雅黑" panose="020B0503020204020204" charset="-122"/>
                <a:ea typeface="微软雅黑" panose="020B0503020204020204" charset="-122"/>
                <a:sym typeface="+mn-ea"/>
              </a:rPr>
              <a:t>教学岗银龄教师”列及相应指标解释、填报说明：</a:t>
            </a:r>
            <a:endParaRPr lang="en-US" altLang="zh-CN" b="1" dirty="0">
              <a:solidFill>
                <a:srgbClr val="044AFA"/>
              </a:solidFill>
              <a:latin typeface="微软雅黑" panose="020B0503020204020204" charset="-122"/>
              <a:ea typeface="微软雅黑" panose="020B0503020204020204" charset="-122"/>
              <a:sym typeface="+mn-ea"/>
            </a:endParaRPr>
          </a:p>
          <a:p>
            <a:pPr indent="0" fontAlgn="auto">
              <a:lnSpc>
                <a:spcPct val="120000"/>
              </a:lnSpc>
            </a:pPr>
            <a:r>
              <a:rPr lang="zh-CN" altLang="en-US" dirty="0">
                <a:solidFill>
                  <a:srgbClr val="44546A"/>
                </a:solidFill>
                <a:latin typeface="微软雅黑" panose="020B0503020204020204" charset="-122"/>
                <a:ea typeface="微软雅黑" panose="020B0503020204020204" charset="-122"/>
                <a:sym typeface="+mn-ea"/>
              </a:rPr>
              <a:t>指标解释：银龄教师是指各级各类学校聘请的，</a:t>
            </a:r>
            <a:r>
              <a:rPr lang="zh-CN" altLang="en-US" dirty="0">
                <a:solidFill>
                  <a:srgbClr val="44546A"/>
                </a:solidFill>
                <a:highlight>
                  <a:srgbClr val="FFFF00"/>
                </a:highlight>
                <a:latin typeface="微软雅黑" panose="020B0503020204020204" charset="-122"/>
                <a:ea typeface="微软雅黑" panose="020B0503020204020204" charset="-122"/>
                <a:sym typeface="+mn-ea"/>
              </a:rPr>
              <a:t>经各级教育行政部门银龄教师行动计划认定的，</a:t>
            </a:r>
            <a:r>
              <a:rPr lang="zh-CN" altLang="en-US" dirty="0">
                <a:solidFill>
                  <a:srgbClr val="44546A"/>
                </a:solidFill>
                <a:latin typeface="微软雅黑" panose="020B0503020204020204" charset="-122"/>
                <a:ea typeface="微软雅黑" panose="020B0503020204020204" charset="-122"/>
                <a:sym typeface="+mn-ea"/>
              </a:rPr>
              <a:t>非本单位达到法定退休年龄且办结退休手续的教师。分为具有</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中华人民共和国教师法</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教师资格条例</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规定的教师资格证的教师和无教师资格证但具有副高级及以上专业技术职务的高技能人才且经过聘用单位认定同意的教师。此两类教师需从事教育教学、教学指导、科学研究、团队建设、学校管理等工作，聘期在一学期以上。</a:t>
            </a:r>
            <a:endParaRPr lang="en-US" altLang="zh-CN" dirty="0">
              <a:solidFill>
                <a:srgbClr val="44546A"/>
              </a:solidFill>
              <a:highlight>
                <a:srgbClr val="FFFF00"/>
              </a:highlight>
              <a:latin typeface="微软雅黑" panose="020B0503020204020204" charset="-122"/>
              <a:ea typeface="微软雅黑" panose="020B0503020204020204" charset="-122"/>
              <a:sym typeface="+mn-ea"/>
            </a:endParaRPr>
          </a:p>
          <a:p>
            <a:pPr indent="0" fontAlgn="auto">
              <a:lnSpc>
                <a:spcPct val="120000"/>
              </a:lnSpc>
            </a:pPr>
            <a:r>
              <a:rPr lang="zh-CN" altLang="en-US" dirty="0">
                <a:solidFill>
                  <a:srgbClr val="44546A"/>
                </a:solidFill>
                <a:highlight>
                  <a:srgbClr val="FFFF00"/>
                </a:highlight>
                <a:latin typeface="微软雅黑" panose="020B0503020204020204" charset="-122"/>
                <a:ea typeface="微软雅黑" panose="020B0503020204020204" charset="-122"/>
                <a:sym typeface="+mn-ea"/>
              </a:rPr>
              <a:t>填报说明：</a:t>
            </a:r>
            <a:r>
              <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rPr>
              <a:t>本表中校外教师中的银龄教师仅指从事教学工作的银龄教师，其总计数来源于</a:t>
            </a:r>
            <a:r>
              <a:rPr lang="en-US" altLang="zh-CN" dirty="0">
                <a:solidFill>
                  <a:srgbClr val="44546A"/>
                </a:solidFill>
                <a:highlight>
                  <a:srgbClr val="000000">
                    <a:alpha val="0"/>
                  </a:srgbClr>
                </a:highlight>
                <a:latin typeface="微软雅黑" panose="020B0503020204020204" charset="-122"/>
                <a:ea typeface="微软雅黑" panose="020B0503020204020204" charset="-122"/>
                <a:sym typeface="+mn-ea"/>
              </a:rPr>
              <a:t>《</a:t>
            </a:r>
            <a:r>
              <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rPr>
              <a:t>高等教育学校基本情况</a:t>
            </a:r>
            <a:r>
              <a:rPr lang="en-US" altLang="zh-CN" dirty="0">
                <a:solidFill>
                  <a:srgbClr val="44546A"/>
                </a:solidFill>
                <a:highlight>
                  <a:srgbClr val="000000">
                    <a:alpha val="0"/>
                  </a:srgbClr>
                </a:highlight>
                <a:latin typeface="微软雅黑" panose="020B0503020204020204" charset="-122"/>
                <a:ea typeface="微软雅黑" panose="020B0503020204020204" charset="-122"/>
                <a:sym typeface="+mn-ea"/>
              </a:rPr>
              <a:t>》</a:t>
            </a:r>
            <a:r>
              <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rPr>
              <a:t>或</a:t>
            </a:r>
            <a:r>
              <a:rPr lang="en-US" altLang="zh-CN" dirty="0">
                <a:solidFill>
                  <a:srgbClr val="44546A"/>
                </a:solidFill>
                <a:highlight>
                  <a:srgbClr val="000000">
                    <a:alpha val="0"/>
                  </a:srgbClr>
                </a:highlight>
                <a:latin typeface="微软雅黑" panose="020B0503020204020204" charset="-122"/>
                <a:ea typeface="微软雅黑" panose="020B0503020204020204" charset="-122"/>
                <a:sym typeface="+mn-ea"/>
              </a:rPr>
              <a:t>《</a:t>
            </a:r>
            <a:r>
              <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rPr>
              <a:t>职业教育学校基本情况</a:t>
            </a:r>
            <a:r>
              <a:rPr lang="en-US" altLang="zh-CN" dirty="0">
                <a:solidFill>
                  <a:srgbClr val="44546A"/>
                </a:solidFill>
                <a:highlight>
                  <a:srgbClr val="000000">
                    <a:alpha val="0"/>
                  </a:srgbClr>
                </a:highlight>
                <a:latin typeface="微软雅黑" panose="020B0503020204020204" charset="-122"/>
                <a:ea typeface="微软雅黑" panose="020B0503020204020204" charset="-122"/>
                <a:sym typeface="+mn-ea"/>
              </a:rPr>
              <a:t>》“</a:t>
            </a:r>
            <a:r>
              <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rPr>
              <a:t>教学岗银龄教师”指标。</a:t>
            </a:r>
            <a:endPar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endParaRPr>
          </a:p>
        </p:txBody>
      </p:sp>
      <p:pic>
        <p:nvPicPr>
          <p:cNvPr id="15" name="图片 14"/>
          <p:cNvPicPr>
            <a:picLocks noChangeAspect="1"/>
          </p:cNvPicPr>
          <p:nvPr/>
        </p:nvPicPr>
        <p:blipFill>
          <a:blip r:embed="rId6"/>
          <a:srcRect t="59296" r="36300"/>
          <a:stretch>
            <a:fillRect/>
          </a:stretch>
        </p:blipFill>
        <p:spPr>
          <a:xfrm>
            <a:off x="7056120" y="1635760"/>
            <a:ext cx="4641850" cy="1852930"/>
          </a:xfrm>
          <a:prstGeom prst="rect">
            <a:avLst/>
          </a:prstGeom>
          <a:ln>
            <a:solidFill>
              <a:srgbClr val="44546A"/>
            </a:solidFill>
          </a:ln>
        </p:spPr>
      </p:pic>
      <p:pic>
        <p:nvPicPr>
          <p:cNvPr id="17" name="图片 16"/>
          <p:cNvPicPr>
            <a:picLocks noChangeAspect="1"/>
          </p:cNvPicPr>
          <p:nvPr/>
        </p:nvPicPr>
        <p:blipFill>
          <a:blip r:embed="rId7"/>
          <a:stretch>
            <a:fillRect/>
          </a:stretch>
        </p:blipFill>
        <p:spPr>
          <a:xfrm>
            <a:off x="6823710" y="1641475"/>
            <a:ext cx="4761230" cy="3901440"/>
          </a:xfrm>
          <a:prstGeom prst="rect">
            <a:avLst/>
          </a:prstGeom>
        </p:spPr>
      </p:pic>
      <p:sp>
        <p:nvSpPr>
          <p:cNvPr id="16" name="矩形 15"/>
          <p:cNvSpPr/>
          <p:nvPr/>
        </p:nvSpPr>
        <p:spPr>
          <a:xfrm>
            <a:off x="6823710" y="5083810"/>
            <a:ext cx="4785995" cy="543560"/>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6911325" y="2936205"/>
            <a:ext cx="4761230" cy="745490"/>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3" name="图片 12"/>
          <p:cNvPicPr>
            <a:picLocks noChangeAspect="1"/>
          </p:cNvPicPr>
          <p:nvPr/>
        </p:nvPicPr>
        <p:blipFill>
          <a:blip r:embed="rId8"/>
          <a:stretch>
            <a:fillRect/>
          </a:stretch>
        </p:blipFill>
        <p:spPr>
          <a:xfrm>
            <a:off x="6452870" y="1537335"/>
            <a:ext cx="4090670" cy="4898390"/>
          </a:xfrm>
          <a:prstGeom prst="rect">
            <a:avLst/>
          </a:prstGeom>
          <a:ln>
            <a:solidFill>
              <a:schemeClr val="tx1"/>
            </a:solidFill>
          </a:ln>
        </p:spPr>
      </p:pic>
      <p:pic>
        <p:nvPicPr>
          <p:cNvPr id="19" name="图片 18"/>
          <p:cNvPicPr>
            <a:picLocks noChangeAspect="1"/>
          </p:cNvPicPr>
          <p:nvPr/>
        </p:nvPicPr>
        <p:blipFill>
          <a:blip r:embed="rId9"/>
          <a:stretch>
            <a:fillRect/>
          </a:stretch>
        </p:blipFill>
        <p:spPr>
          <a:xfrm>
            <a:off x="2059305" y="1403985"/>
            <a:ext cx="4206875" cy="5165090"/>
          </a:xfrm>
          <a:prstGeom prst="rect">
            <a:avLst/>
          </a:prstGeom>
          <a:ln>
            <a:solidFill>
              <a:schemeClr val="tx1"/>
            </a:solidFill>
          </a:ln>
        </p:spPr>
      </p:pic>
      <p:pic>
        <p:nvPicPr>
          <p:cNvPr id="8" name="图片 7"/>
          <p:cNvPicPr>
            <a:picLocks noChangeAspect="1"/>
          </p:cNvPicPr>
          <p:nvPr/>
        </p:nvPicPr>
        <p:blipFill>
          <a:blip r:embed="rId10"/>
          <a:stretch>
            <a:fillRect/>
          </a:stretch>
        </p:blipFill>
        <p:spPr>
          <a:xfrm>
            <a:off x="3931285" y="984250"/>
            <a:ext cx="4242435" cy="5840095"/>
          </a:xfrm>
          <a:prstGeom prst="rect">
            <a:avLst/>
          </a:prstGeom>
          <a:ln>
            <a:solidFill>
              <a:srgbClr val="44546A"/>
            </a:solidFill>
          </a:ln>
        </p:spPr>
      </p:pic>
      <p:sp>
        <p:nvSpPr>
          <p:cNvPr id="18" name="线形标注 2(带边框和强调线) 9"/>
          <p:cNvSpPr/>
          <p:nvPr/>
        </p:nvSpPr>
        <p:spPr>
          <a:xfrm>
            <a:off x="5447665" y="5001895"/>
            <a:ext cx="6398260" cy="626110"/>
          </a:xfrm>
          <a:prstGeom prst="accentBorderCallout2">
            <a:avLst>
              <a:gd name="adj1" fmla="val 39198"/>
              <a:gd name="adj2" fmla="val -2121"/>
              <a:gd name="adj3" fmla="val -21509"/>
              <a:gd name="adj4" fmla="val -3460"/>
              <a:gd name="adj5" fmla="val -144892"/>
              <a:gd name="adj6" fmla="val 349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fontAlgn="auto">
              <a:lnSpc>
                <a:spcPct val="120000"/>
              </a:lnSpc>
            </a:pPr>
            <a:r>
              <a:rPr lang="zh-CN" altLang="en-US" b="1" dirty="0">
                <a:solidFill>
                  <a:srgbClr val="044AFA"/>
                </a:solidFill>
                <a:latin typeface="微软雅黑" panose="020B0503020204020204" charset="-122"/>
                <a:ea typeface="微软雅黑" panose="020B0503020204020204" charset="-122"/>
                <a:sym typeface="+mn-ea"/>
              </a:rPr>
              <a:t>增加教学岗银龄教师指标解释：</a:t>
            </a:r>
            <a:r>
              <a:rPr lang="zh-CN" altLang="en-US" dirty="0">
                <a:solidFill>
                  <a:srgbClr val="44546A"/>
                </a:solidFill>
                <a:highlight>
                  <a:srgbClr val="FFFF00"/>
                </a:highlight>
                <a:latin typeface="微软雅黑" panose="020B0503020204020204" charset="-122"/>
                <a:ea typeface="微软雅黑" panose="020B0503020204020204" charset="-122"/>
                <a:sym typeface="+mn-ea"/>
              </a:rPr>
              <a:t>从事教学工作的银龄教师。</a:t>
            </a:r>
            <a:endPar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7"/>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6"/>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xit" presetSubtype="0" fill="hold" grpId="2" nodeType="withEffect">
                                  <p:stCondLst>
                                    <p:cond delay="0"/>
                                  </p:stCondLst>
                                  <p:childTnLst>
                                    <p:set>
                                      <p:cBhvr>
                                        <p:cTn id="40" dur="1" fill="hold">
                                          <p:stCondLst>
                                            <p:cond delay="0"/>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xit" presetSubtype="0" fill="hold" grpId="2" nodeType="withEffect">
                                  <p:stCondLst>
                                    <p:cond delay="0"/>
                                  </p:stCondLst>
                                  <p:childTnLst>
                                    <p:set>
                                      <p:cBhvr>
                                        <p:cTn id="48" dur="1" fill="hold">
                                          <p:stCondLst>
                                            <p:cond delay="0"/>
                                          </p:stCondLst>
                                        </p:cTn>
                                        <p:tgtEl>
                                          <p:spTgt spid="1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bldLvl="0" animBg="1"/>
      <p:bldP spid="14" grpId="1" animBg="1"/>
      <p:bldP spid="16" grpId="0" bldLvl="0" animBg="1"/>
      <p:bldP spid="14" grpId="2" bldLvl="0" animBg="1"/>
      <p:bldP spid="18" grpId="0" bldLvl="0" animBg="1"/>
      <p:bldP spid="18" grpId="1" animBg="1"/>
      <p:bldP spid="16" grpId="1" bldLvl="0" animBg="1"/>
      <p:bldP spid="5" grpId="0" bldLvl="0" animBg="1"/>
      <p:bldP spid="18" grpId="2"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127250" y="1287780"/>
            <a:ext cx="7938135" cy="3134995"/>
            <a:chOff x="1278" y="5737"/>
            <a:chExt cx="12501" cy="4937"/>
          </a:xfrm>
        </p:grpSpPr>
        <p:sp>
          <p:nvSpPr>
            <p:cNvPr id="7" name="文本框 6"/>
            <p:cNvSpPr txBox="1"/>
            <p:nvPr/>
          </p:nvSpPr>
          <p:spPr>
            <a:xfrm>
              <a:off x="1371" y="5737"/>
              <a:ext cx="3420" cy="580"/>
            </a:xfrm>
            <a:prstGeom prst="rect">
              <a:avLst/>
            </a:prstGeom>
            <a:noFill/>
          </p:spPr>
          <p:txBody>
            <a:bodyPr wrap="square" rtlCol="0">
              <a:spAutoFit/>
            </a:bodyPr>
            <a:p>
              <a:r>
                <a:rPr lang="zh-CN" altLang="en-US" b="1" dirty="0">
                  <a:solidFill>
                    <a:srgbClr val="44546A"/>
                  </a:solidFill>
                  <a:latin typeface="微软雅黑" panose="020B0503020204020204" charset="-122"/>
                  <a:ea typeface="微软雅黑" panose="020B0503020204020204" charset="-122"/>
                </a:rPr>
                <a:t>修订调查表</a:t>
              </a:r>
              <a:endParaRPr lang="zh-CN" altLang="en-US" b="1" dirty="0">
                <a:solidFill>
                  <a:srgbClr val="44546A"/>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3"/>
            <a:srcRect l="4729" t="40701" r="2610"/>
            <a:stretch>
              <a:fillRect/>
            </a:stretch>
          </p:blipFill>
          <p:spPr>
            <a:xfrm>
              <a:off x="1278" y="6249"/>
              <a:ext cx="12501" cy="4425"/>
            </a:xfrm>
            <a:prstGeom prst="rect">
              <a:avLst/>
            </a:prstGeom>
          </p:spPr>
        </p:pic>
      </p:grpSp>
      <p:sp>
        <p:nvSpPr>
          <p:cNvPr id="36" name="文本框 6"/>
          <p:cNvSpPr txBox="1"/>
          <p:nvPr>
            <p:custDataLst>
              <p:tags r:id="rId4"/>
            </p:custDataLst>
          </p:nvPr>
        </p:nvSpPr>
        <p:spPr>
          <a:xfrm>
            <a:off x="854993" y="475831"/>
            <a:ext cx="1048194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4148</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4149</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4150</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4251</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各级学校教职工表（银龄教师）</a:t>
            </a:r>
            <a:endPar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sp>
        <p:nvSpPr>
          <p:cNvPr id="2" name="线形标注 2(带边框和强调线) 9"/>
          <p:cNvSpPr/>
          <p:nvPr/>
        </p:nvSpPr>
        <p:spPr>
          <a:xfrm>
            <a:off x="1904607" y="4508500"/>
            <a:ext cx="8859520" cy="1957070"/>
          </a:xfrm>
          <a:prstGeom prst="accentBorderCallout2">
            <a:avLst>
              <a:gd name="adj1" fmla="val 69193"/>
              <a:gd name="adj2" fmla="val -6533"/>
              <a:gd name="adj3" fmla="val -23262"/>
              <a:gd name="adj4" fmla="val -12871"/>
              <a:gd name="adj5" fmla="val -96203"/>
              <a:gd name="adj6" fmla="val 8361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r>
              <a:rPr lang="zh-CN" altLang="en-US" b="1" dirty="0">
                <a:solidFill>
                  <a:srgbClr val="044AFA"/>
                </a:solidFill>
                <a:latin typeface="微软雅黑" panose="020B0503020204020204" charset="-122"/>
                <a:ea typeface="微软雅黑" panose="020B0503020204020204" charset="-122"/>
                <a:sym typeface="+mn-ea"/>
              </a:rPr>
              <a:t>行业导师：</a:t>
            </a:r>
            <a:endParaRPr lang="en-US" altLang="zh-CN" b="1" dirty="0">
              <a:solidFill>
                <a:srgbClr val="044AFA"/>
              </a:solidFill>
              <a:latin typeface="微软雅黑" panose="020B0503020204020204" charset="-122"/>
              <a:ea typeface="微软雅黑" panose="020B0503020204020204" charset="-122"/>
              <a:sym typeface="+mn-ea"/>
            </a:endParaRPr>
          </a:p>
          <a:p>
            <a:r>
              <a:rPr lang="zh-CN" altLang="en-US" dirty="0">
                <a:solidFill>
                  <a:srgbClr val="44546A"/>
                </a:solidFill>
                <a:latin typeface="微软雅黑" panose="020B0503020204020204" charset="-122"/>
                <a:ea typeface="微软雅黑" panose="020B0503020204020204" charset="-122"/>
                <a:sym typeface="+mn-ea"/>
              </a:rPr>
              <a:t>修订为：</a:t>
            </a:r>
            <a:r>
              <a:rPr lang="zh-CN" altLang="en-US" dirty="0">
                <a:solidFill>
                  <a:srgbClr val="44546A"/>
                </a:solidFill>
                <a:latin typeface="微软雅黑" panose="020B0503020204020204" charset="-122"/>
                <a:ea typeface="微软雅黑" panose="020B0503020204020204" charset="-122"/>
                <a:sym typeface="+mn-ea"/>
              </a:rPr>
              <a:t>行业导师是指学校按照聘用流程，聘请的校外行业、企事业单位、科研机构等无教师资格证但参与协助教学工作的高技能人才，聘期为一学期及以上。包括</a:t>
            </a:r>
            <a:r>
              <a:rPr lang="zh-CN" altLang="en-US" dirty="0">
                <a:solidFill>
                  <a:srgbClr val="44546A"/>
                </a:solidFill>
                <a:highlight>
                  <a:srgbClr val="FFFF00"/>
                </a:highlight>
                <a:latin typeface="微软雅黑" panose="020B0503020204020204" charset="-122"/>
                <a:ea typeface="微软雅黑" panose="020B0503020204020204" charset="-122"/>
                <a:sym typeface="+mn-ea"/>
              </a:rPr>
              <a:t>不具有教师资格的</a:t>
            </a:r>
            <a:r>
              <a:rPr lang="zh-CN" altLang="en-US" dirty="0">
                <a:solidFill>
                  <a:srgbClr val="44546A"/>
                </a:solidFill>
                <a:latin typeface="微软雅黑" panose="020B0503020204020204" charset="-122"/>
                <a:ea typeface="微软雅黑" panose="020B0503020204020204" charset="-122"/>
                <a:sym typeface="+mn-ea"/>
              </a:rPr>
              <a:t>银龄教师。</a:t>
            </a:r>
            <a:endParaRPr lang="zh-CN" altLang="en-US" dirty="0">
              <a:solidFill>
                <a:srgbClr val="44546A"/>
              </a:solidFill>
              <a:latin typeface="微软雅黑" panose="020B0503020204020204" charset="-122"/>
              <a:ea typeface="微软雅黑" panose="020B0503020204020204" charset="-122"/>
              <a:sym typeface="+mn-ea"/>
            </a:endParaRPr>
          </a:p>
        </p:txBody>
      </p:sp>
      <p:sp>
        <p:nvSpPr>
          <p:cNvPr id="3" name="线形标注 2(带边框和强调线) 9"/>
          <p:cNvSpPr/>
          <p:nvPr/>
        </p:nvSpPr>
        <p:spPr>
          <a:xfrm>
            <a:off x="1904365" y="4508500"/>
            <a:ext cx="8858885" cy="1933575"/>
          </a:xfrm>
          <a:prstGeom prst="accentBorderCallout2">
            <a:avLst>
              <a:gd name="adj1" fmla="val 69193"/>
              <a:gd name="adj2" fmla="val -6533"/>
              <a:gd name="adj3" fmla="val -17832"/>
              <a:gd name="adj4" fmla="val -10293"/>
              <a:gd name="adj5" fmla="val -96288"/>
              <a:gd name="adj6" fmla="val 7139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r>
              <a:rPr lang="zh-CN" altLang="en-US" b="1" dirty="0">
                <a:solidFill>
                  <a:srgbClr val="044AFA"/>
                </a:solidFill>
                <a:latin typeface="微软雅黑" panose="020B0503020204020204" charset="-122"/>
                <a:ea typeface="微软雅黑" panose="020B0503020204020204" charset="-122"/>
                <a:sym typeface="+mn-ea"/>
              </a:rPr>
              <a:t>校外教师：</a:t>
            </a:r>
            <a:endParaRPr lang="en-US" altLang="zh-CN" b="1" dirty="0">
              <a:solidFill>
                <a:srgbClr val="044AFA"/>
              </a:solidFill>
              <a:latin typeface="微软雅黑" panose="020B0503020204020204" charset="-122"/>
              <a:ea typeface="微软雅黑" panose="020B0503020204020204" charset="-122"/>
              <a:sym typeface="+mn-ea"/>
            </a:endParaRPr>
          </a:p>
          <a:p>
            <a:r>
              <a:rPr lang="zh-CN" altLang="en-US" dirty="0">
                <a:solidFill>
                  <a:srgbClr val="44546A"/>
                </a:solidFill>
                <a:latin typeface="微软雅黑" panose="020B0503020204020204" charset="-122"/>
                <a:ea typeface="微软雅黑" panose="020B0503020204020204" charset="-122"/>
                <a:sym typeface="+mn-ea"/>
              </a:rPr>
              <a:t>修订为：校外教师是指聘请外校或外单位具有</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中华人民共和国教师法</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教师资格条例</a:t>
            </a:r>
            <a:r>
              <a:rPr lang="en-US" altLang="zh-CN" dirty="0">
                <a:solidFill>
                  <a:srgbClr val="44546A"/>
                </a:solidFill>
                <a:latin typeface="微软雅黑" panose="020B0503020204020204" charset="-122"/>
                <a:ea typeface="微软雅黑" panose="020B0503020204020204" charset="-122"/>
                <a:sym typeface="+mn-ea"/>
              </a:rPr>
              <a:t>》</a:t>
            </a:r>
            <a:r>
              <a:rPr lang="zh-CN" altLang="en-US" dirty="0">
                <a:solidFill>
                  <a:srgbClr val="44546A"/>
                </a:solidFill>
                <a:latin typeface="微软雅黑" panose="020B0503020204020204" charset="-122"/>
                <a:ea typeface="微软雅黑" panose="020B0503020204020204" charset="-122"/>
                <a:sym typeface="+mn-ea"/>
              </a:rPr>
              <a:t>规定的高等教育学校教师资格，</a:t>
            </a:r>
            <a:r>
              <a:rPr lang="zh-CN" altLang="en-US" dirty="0">
                <a:solidFill>
                  <a:srgbClr val="44546A"/>
                </a:solidFill>
                <a:latin typeface="微软雅黑" panose="020B0503020204020204" charset="-122"/>
                <a:ea typeface="微软雅黑" panose="020B0503020204020204" charset="-122"/>
                <a:sym typeface="+mn-ea"/>
              </a:rPr>
              <a:t>或取得外国人来华工作许可和工作类居留证件，聘期在一学期以上，从事教学工作的人员。包括其他学校退休教师和本校退休教师。包括</a:t>
            </a:r>
            <a:r>
              <a:rPr lang="zh-CN" altLang="en-US" dirty="0">
                <a:solidFill>
                  <a:srgbClr val="44546A"/>
                </a:solidFill>
                <a:highlight>
                  <a:srgbClr val="FFFF00"/>
                </a:highlight>
                <a:latin typeface="微软雅黑" panose="020B0503020204020204" charset="-122"/>
                <a:ea typeface="微软雅黑" panose="020B0503020204020204" charset="-122"/>
                <a:sym typeface="+mn-ea"/>
              </a:rPr>
              <a:t>具有教师资格的</a:t>
            </a:r>
            <a:r>
              <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rPr>
              <a:t>银龄教师。</a:t>
            </a:r>
            <a:endPar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2" grpId="2" bldLvl="0" animBg="1"/>
      <p:bldP spid="3" grpId="0" bldLvl="0" animBg="1"/>
      <p:bldP spid="3" grpId="1"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4148</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4149</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4150</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4251</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a:t>
            </a:r>
            <a:r>
              <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各级学校教职工表（</a:t>
            </a:r>
            <a:r>
              <a:rPr lang="zh-CN" altLang="en-US" sz="2400" b="1" dirty="0">
                <a:solidFill>
                  <a:srgbClr val="44546A"/>
                </a:solidFill>
                <a:latin typeface="微软雅黑" panose="020B0503020204020204" charset="-122"/>
                <a:ea typeface="微软雅黑" panose="020B0503020204020204" charset="-122"/>
                <a:cs typeface="微软雅黑" panose="020B0503020204020204" charset="-122"/>
                <a:sym typeface="+mn-ea"/>
              </a:rPr>
              <a:t>临床教师）</a:t>
            </a:r>
            <a:endParaRPr lang="en-US" altLang="zh-CN" sz="2400" b="1" dirty="0">
              <a:solidFill>
                <a:srgbClr val="44546A"/>
              </a:solidFill>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870585" y="1273175"/>
            <a:ext cx="5451475" cy="2531110"/>
            <a:chOff x="1371" y="2212"/>
            <a:chExt cx="8585" cy="3986"/>
          </a:xfrm>
        </p:grpSpPr>
        <p:pic>
          <p:nvPicPr>
            <p:cNvPr id="2" name="图片 1"/>
            <p:cNvPicPr>
              <a:picLocks noChangeAspect="1"/>
            </p:cNvPicPr>
            <p:nvPr/>
          </p:nvPicPr>
          <p:blipFill>
            <a:blip r:embed="rId4"/>
            <a:srcRect l="988" t="1929" r="1339" b="2510"/>
            <a:stretch>
              <a:fillRect/>
            </a:stretch>
          </p:blipFill>
          <p:spPr>
            <a:xfrm>
              <a:off x="1371" y="2819"/>
              <a:ext cx="8585" cy="3379"/>
            </a:xfrm>
            <a:prstGeom prst="rect">
              <a:avLst/>
            </a:prstGeom>
            <a:ln>
              <a:solidFill>
                <a:srgbClr val="44546A"/>
              </a:solidFill>
            </a:ln>
          </p:spPr>
        </p:pic>
        <p:sp>
          <p:nvSpPr>
            <p:cNvPr id="10" name="文本框 9"/>
            <p:cNvSpPr txBox="1"/>
            <p:nvPr/>
          </p:nvSpPr>
          <p:spPr>
            <a:xfrm>
              <a:off x="1371" y="2212"/>
              <a:ext cx="3420" cy="580"/>
            </a:xfrm>
            <a:prstGeom prst="rect">
              <a:avLst/>
            </a:prstGeom>
            <a:noFill/>
          </p:spPr>
          <p:txBody>
            <a:bodyPr wrap="square" rtlCol="0">
              <a:spAutoFit/>
            </a:bodyPr>
            <a:p>
              <a:r>
                <a:rPr lang="zh-CN" altLang="en-US" b="1" dirty="0">
                  <a:solidFill>
                    <a:srgbClr val="44546A"/>
                  </a:solidFill>
                  <a:latin typeface="微软雅黑" panose="020B0503020204020204" charset="-122"/>
                  <a:ea typeface="微软雅黑" panose="020B0503020204020204" charset="-122"/>
                </a:rPr>
                <a:t>现行调查表</a:t>
              </a:r>
              <a:endParaRPr lang="zh-CN" altLang="en-US" b="1" dirty="0">
                <a:solidFill>
                  <a:srgbClr val="44546A"/>
                </a:solidFill>
                <a:latin typeface="微软雅黑" panose="020B0503020204020204" charset="-122"/>
                <a:ea typeface="微软雅黑" panose="020B0503020204020204" charset="-122"/>
              </a:endParaRPr>
            </a:p>
          </p:txBody>
        </p:sp>
      </p:grpSp>
      <p:grpSp>
        <p:nvGrpSpPr>
          <p:cNvPr id="7" name="组合 6"/>
          <p:cNvGrpSpPr/>
          <p:nvPr/>
        </p:nvGrpSpPr>
        <p:grpSpPr>
          <a:xfrm>
            <a:off x="503555" y="1333500"/>
            <a:ext cx="6185535" cy="2514600"/>
            <a:chOff x="1278" y="5737"/>
            <a:chExt cx="9741" cy="3960"/>
          </a:xfrm>
        </p:grpSpPr>
        <p:sp>
          <p:nvSpPr>
            <p:cNvPr id="15" name="文本框 14"/>
            <p:cNvSpPr txBox="1"/>
            <p:nvPr/>
          </p:nvSpPr>
          <p:spPr>
            <a:xfrm>
              <a:off x="1371" y="5737"/>
              <a:ext cx="3420" cy="580"/>
            </a:xfrm>
            <a:prstGeom prst="rect">
              <a:avLst/>
            </a:prstGeom>
            <a:noFill/>
          </p:spPr>
          <p:txBody>
            <a:bodyPr wrap="square" rtlCol="0">
              <a:spAutoFit/>
            </a:bodyPr>
            <a:p>
              <a:r>
                <a:rPr lang="zh-CN" altLang="en-US" b="1" dirty="0">
                  <a:solidFill>
                    <a:srgbClr val="44546A"/>
                  </a:solidFill>
                  <a:latin typeface="微软雅黑" panose="020B0503020204020204" charset="-122"/>
                  <a:ea typeface="微软雅黑" panose="020B0503020204020204" charset="-122"/>
                </a:rPr>
                <a:t>修订调查表</a:t>
              </a:r>
              <a:endParaRPr lang="zh-CN" altLang="en-US" b="1" dirty="0">
                <a:solidFill>
                  <a:srgbClr val="44546A"/>
                </a:solidFill>
                <a:latin typeface="微软雅黑" panose="020B0503020204020204" charset="-122"/>
                <a:ea typeface="微软雅黑" panose="020B0503020204020204" charset="-122"/>
              </a:endParaRPr>
            </a:p>
          </p:txBody>
        </p:sp>
        <p:pic>
          <p:nvPicPr>
            <p:cNvPr id="16" name="图片 15"/>
            <p:cNvPicPr>
              <a:picLocks noChangeAspect="1"/>
            </p:cNvPicPr>
            <p:nvPr/>
          </p:nvPicPr>
          <p:blipFill>
            <a:blip r:embed="rId5"/>
            <a:srcRect l="4729" t="40701" r="2610"/>
            <a:stretch>
              <a:fillRect/>
            </a:stretch>
          </p:blipFill>
          <p:spPr>
            <a:xfrm>
              <a:off x="1278" y="6249"/>
              <a:ext cx="9741" cy="3448"/>
            </a:xfrm>
            <a:prstGeom prst="rect">
              <a:avLst/>
            </a:prstGeom>
          </p:spPr>
        </p:pic>
      </p:grpSp>
      <p:sp>
        <p:nvSpPr>
          <p:cNvPr id="12" name="矩形 11"/>
          <p:cNvSpPr/>
          <p:nvPr/>
        </p:nvSpPr>
        <p:spPr>
          <a:xfrm>
            <a:off x="6322060" y="1673860"/>
            <a:ext cx="322580" cy="2063750"/>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线形标注 2(带边框和强调线) 9"/>
          <p:cNvSpPr/>
          <p:nvPr/>
        </p:nvSpPr>
        <p:spPr>
          <a:xfrm>
            <a:off x="811530" y="4263390"/>
            <a:ext cx="5761990" cy="1509395"/>
          </a:xfrm>
          <a:prstGeom prst="accentBorderCallout2">
            <a:avLst>
              <a:gd name="adj1" fmla="val 39198"/>
              <a:gd name="adj2" fmla="val -2121"/>
              <a:gd name="adj3" fmla="val -21509"/>
              <a:gd name="adj4" fmla="val -3460"/>
              <a:gd name="adj5" fmla="val -136095"/>
              <a:gd name="adj6" fmla="val 9631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fontAlgn="auto">
              <a:lnSpc>
                <a:spcPct val="120000"/>
              </a:lnSpc>
            </a:pPr>
            <a:r>
              <a:rPr lang="zh-CN" altLang="en-US" b="1" dirty="0">
                <a:solidFill>
                  <a:srgbClr val="044AFA"/>
                </a:solidFill>
                <a:latin typeface="微软雅黑" panose="020B0503020204020204" charset="-122"/>
                <a:ea typeface="微软雅黑" panose="020B0503020204020204" charset="-122"/>
                <a:sym typeface="+mn-ea"/>
              </a:rPr>
              <a:t>增加“临床教师”</a:t>
            </a:r>
            <a:r>
              <a:rPr lang="zh-CN" altLang="en-US" dirty="0">
                <a:solidFill>
                  <a:srgbClr val="44546A"/>
                </a:solidFill>
                <a:latin typeface="微软雅黑" panose="020B0503020204020204" charset="-122"/>
                <a:ea typeface="微软雅黑" panose="020B0503020204020204" charset="-122"/>
                <a:sym typeface="+mn-ea"/>
              </a:rPr>
              <a:t>列</a:t>
            </a:r>
            <a:endParaRPr lang="en-US" altLang="zh-CN" dirty="0">
              <a:solidFill>
                <a:srgbClr val="44546A"/>
              </a:solidFill>
              <a:latin typeface="微软雅黑" panose="020B0503020204020204" charset="-122"/>
              <a:ea typeface="微软雅黑" panose="020B0503020204020204" charset="-122"/>
              <a:sym typeface="+mn-ea"/>
            </a:endParaRPr>
          </a:p>
          <a:p>
            <a:pPr indent="0" fontAlgn="auto">
              <a:lnSpc>
                <a:spcPct val="120000"/>
              </a:lnSpc>
            </a:pPr>
            <a:r>
              <a:rPr lang="zh-CN" altLang="en-US" dirty="0">
                <a:solidFill>
                  <a:srgbClr val="44546A"/>
                </a:solidFill>
                <a:latin typeface="微软雅黑" panose="020B0503020204020204" charset="-122"/>
                <a:ea typeface="微软雅黑" panose="020B0503020204020204" charset="-122"/>
                <a:sym typeface="+mn-ea"/>
              </a:rPr>
              <a:t>增加指标解释：临床教师是指学校附属医院中，具有副高级及以上专业技术职务、人事关系不在学校并承担教学任务的临床医务工作者。</a:t>
            </a:r>
            <a:endParaRPr lang="zh-CN" altLang="en-US" dirty="0">
              <a:solidFill>
                <a:srgbClr val="44546A"/>
              </a:solidFill>
              <a:highlight>
                <a:srgbClr val="000000">
                  <a:alpha val="0"/>
                </a:srgbClr>
              </a:highlight>
              <a:latin typeface="微软雅黑" panose="020B0503020204020204" charset="-122"/>
              <a:ea typeface="微软雅黑" panose="020B0503020204020204" charset="-122"/>
              <a:sym typeface="+mn-ea"/>
            </a:endParaRPr>
          </a:p>
        </p:txBody>
      </p:sp>
      <p:pic>
        <p:nvPicPr>
          <p:cNvPr id="17" name="图片 16"/>
          <p:cNvPicPr>
            <a:picLocks noChangeAspect="1"/>
          </p:cNvPicPr>
          <p:nvPr/>
        </p:nvPicPr>
        <p:blipFill>
          <a:blip r:embed="rId6"/>
          <a:stretch>
            <a:fillRect/>
          </a:stretch>
        </p:blipFill>
        <p:spPr>
          <a:xfrm>
            <a:off x="6823710" y="1641475"/>
            <a:ext cx="4761230" cy="3901440"/>
          </a:xfrm>
          <a:prstGeom prst="rect">
            <a:avLst/>
          </a:prstGeom>
          <a:ln>
            <a:solidFill>
              <a:srgbClr val="44546A"/>
            </a:solidFill>
          </a:ln>
          <a:effectLst>
            <a:outerShdw blurRad="50800" dist="38100" dir="2700000" algn="tl" rotWithShape="0">
              <a:prstClr val="black">
                <a:alpha val="40000"/>
              </a:prstClr>
            </a:outerShdw>
          </a:effectLst>
        </p:spPr>
      </p:pic>
      <p:sp>
        <p:nvSpPr>
          <p:cNvPr id="5" name="矩形 4"/>
          <p:cNvSpPr/>
          <p:nvPr/>
        </p:nvSpPr>
        <p:spPr>
          <a:xfrm>
            <a:off x="6911975" y="3737610"/>
            <a:ext cx="4672965" cy="37782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6" name="直接连接符 5"/>
          <p:cNvCxnSpPr/>
          <p:nvPr/>
        </p:nvCxnSpPr>
        <p:spPr>
          <a:xfrm>
            <a:off x="6812131" y="3898569"/>
            <a:ext cx="4772660" cy="7620"/>
          </a:xfrm>
          <a:prstGeom prst="line">
            <a:avLst/>
          </a:prstGeom>
          <a:ln w="38100"/>
        </p:spPr>
        <p:style>
          <a:lnRef idx="3">
            <a:schemeClr val="accent1"/>
          </a:lnRef>
          <a:fillRef idx="0">
            <a:schemeClr val="accent1"/>
          </a:fillRef>
          <a:effectRef idx="2">
            <a:schemeClr val="accent1"/>
          </a:effectRef>
          <a:fontRef idx="minor">
            <a:schemeClr val="tx1"/>
          </a:fontRef>
        </p:style>
      </p:cxnSp>
      <p:sp>
        <p:nvSpPr>
          <p:cNvPr id="8" name="圆角矩形 7"/>
          <p:cNvSpPr/>
          <p:nvPr/>
        </p:nvSpPr>
        <p:spPr>
          <a:xfrm>
            <a:off x="811513" y="5938274"/>
            <a:ext cx="5761964" cy="5461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校外教师、行业导师中均不包含临床教师。</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3"/>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bldLvl="0" animBg="1"/>
      <p:bldP spid="14" grpId="1" animBg="1"/>
      <p:bldP spid="5" grpId="0" bldLvl="0" animBg="1"/>
      <p:bldP spid="5" grpId="1" bldLvl="0" animBg="1"/>
      <p:bldP spid="8" grpId="0" bldLvl="0" animBg="1"/>
      <p:bldP spid="8"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4148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4149</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4150</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4251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4352 </a:t>
            </a:r>
            <a:r>
              <a:rPr lang="zh-CN" altLang="en-US" sz="2400" b="1" dirty="0">
                <a:solidFill>
                  <a:schemeClr val="tx2"/>
                </a:solidFill>
                <a:latin typeface="+mj-ea"/>
                <a:ea typeface="+mj-ea"/>
                <a:cs typeface="+mj-ea"/>
                <a:sym typeface="+mn-ea"/>
              </a:rPr>
              <a:t>各级学校教职工表</a:t>
            </a:r>
            <a:endParaRPr lang="zh-CN" altLang="en-US" sz="2400" b="1" dirty="0">
              <a:solidFill>
                <a:schemeClr val="tx2"/>
              </a:solidFill>
              <a:latin typeface="+mj-ea"/>
              <a:ea typeface="+mj-ea"/>
              <a:cs typeface="+mj-ea"/>
              <a:sym typeface="+mn-ea"/>
            </a:endParaRPr>
          </a:p>
        </p:txBody>
      </p:sp>
      <p:pic>
        <p:nvPicPr>
          <p:cNvPr id="6" name="图片 5"/>
          <p:cNvPicPr>
            <a:picLocks noChangeAspect="1"/>
          </p:cNvPicPr>
          <p:nvPr/>
        </p:nvPicPr>
        <p:blipFill>
          <a:blip r:embed="rId4"/>
          <a:stretch>
            <a:fillRect/>
          </a:stretch>
        </p:blipFill>
        <p:spPr>
          <a:xfrm>
            <a:off x="629285" y="1317625"/>
            <a:ext cx="7204710" cy="3883025"/>
          </a:xfrm>
          <a:prstGeom prst="rect">
            <a:avLst/>
          </a:prstGeom>
          <a:ln>
            <a:solidFill>
              <a:srgbClr val="44546A"/>
            </a:solidFill>
          </a:ln>
          <a:effectLst>
            <a:outerShdw blurRad="50800" dist="38100" dir="2700000" algn="tl" rotWithShape="0">
              <a:prstClr val="black">
                <a:alpha val="40000"/>
              </a:prstClr>
            </a:outerShdw>
          </a:effectLst>
        </p:spPr>
      </p:pic>
      <p:pic>
        <p:nvPicPr>
          <p:cNvPr id="11" name="图片 10" descr="upload_post_object_v2_4153412964"/>
          <p:cNvPicPr>
            <a:picLocks noChangeAspect="1"/>
          </p:cNvPicPr>
          <p:nvPr/>
        </p:nvPicPr>
        <p:blipFill>
          <a:blip r:embed="rId5"/>
          <a:stretch>
            <a:fillRect/>
          </a:stretch>
        </p:blipFill>
        <p:spPr>
          <a:xfrm>
            <a:off x="629949" y="1487033"/>
            <a:ext cx="7204684" cy="4046599"/>
          </a:xfrm>
          <a:prstGeom prst="rect">
            <a:avLst/>
          </a:prstGeom>
          <a:ln>
            <a:solidFill>
              <a:srgbClr val="000000"/>
            </a:solidFill>
          </a:ln>
        </p:spPr>
      </p:pic>
      <p:pic>
        <p:nvPicPr>
          <p:cNvPr id="12" name="图片 11" descr="upload_post_object_v2_62256021"/>
          <p:cNvPicPr>
            <a:picLocks noChangeAspect="1"/>
          </p:cNvPicPr>
          <p:nvPr/>
        </p:nvPicPr>
        <p:blipFill>
          <a:blip r:embed="rId6"/>
          <a:stretch>
            <a:fillRect/>
          </a:stretch>
        </p:blipFill>
        <p:spPr>
          <a:xfrm>
            <a:off x="629314" y="1753507"/>
            <a:ext cx="7204684" cy="4380835"/>
          </a:xfrm>
          <a:prstGeom prst="rect">
            <a:avLst/>
          </a:prstGeom>
          <a:ln>
            <a:solidFill>
              <a:srgbClr val="000000"/>
            </a:solidFill>
          </a:ln>
        </p:spPr>
      </p:pic>
      <p:sp>
        <p:nvSpPr>
          <p:cNvPr id="16" name="矩形 15"/>
          <p:cNvSpPr/>
          <p:nvPr/>
        </p:nvSpPr>
        <p:spPr>
          <a:xfrm>
            <a:off x="811530" y="5534025"/>
            <a:ext cx="1220289" cy="226241"/>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13" name="图片 12" descr="upload_post_object_v2_857593504"/>
          <p:cNvPicPr>
            <a:picLocks noChangeAspect="1"/>
          </p:cNvPicPr>
          <p:nvPr/>
        </p:nvPicPr>
        <p:blipFill>
          <a:blip r:embed="rId7"/>
          <a:stretch>
            <a:fillRect/>
          </a:stretch>
        </p:blipFill>
        <p:spPr>
          <a:xfrm>
            <a:off x="629949" y="2070223"/>
            <a:ext cx="7204277" cy="4218547"/>
          </a:xfrm>
          <a:prstGeom prst="rect">
            <a:avLst/>
          </a:prstGeom>
          <a:ln>
            <a:solidFill>
              <a:srgbClr val="000000"/>
            </a:solidFill>
          </a:ln>
        </p:spPr>
      </p:pic>
      <p:sp>
        <p:nvSpPr>
          <p:cNvPr id="8" name="矩形 7"/>
          <p:cNvSpPr/>
          <p:nvPr/>
        </p:nvSpPr>
        <p:spPr>
          <a:xfrm>
            <a:off x="785812" y="5783366"/>
            <a:ext cx="1220289" cy="191951"/>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圆角矩形 4"/>
          <p:cNvSpPr/>
          <p:nvPr/>
        </p:nvSpPr>
        <p:spPr>
          <a:xfrm>
            <a:off x="3038475" y="1575435"/>
            <a:ext cx="8314055" cy="66611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校外教师中的</a:t>
            </a:r>
            <a:r>
              <a:rPr lang="zh-CN" altLang="en-US" b="1">
                <a:solidFill>
                  <a:srgbClr val="044AFA"/>
                </a:solidFill>
                <a:latin typeface="+mj-ea"/>
                <a:ea typeface="+mj-ea"/>
                <a:sym typeface="+mn-ea"/>
              </a:rPr>
              <a:t>教学岗银龄教师</a:t>
            </a:r>
            <a:r>
              <a:rPr lang="zh-CN" altLang="en-US">
                <a:solidFill>
                  <a:srgbClr val="44546A"/>
                </a:solidFill>
                <a:latin typeface="+mj-ea"/>
                <a:ea typeface="+mj-ea"/>
                <a:sym typeface="+mn-ea"/>
              </a:rPr>
              <a:t>需从事教学工作，来源于是《高等教育学校基本情况》《职业教育学校基本情况》或《基础教育学校基本情况》里</a:t>
            </a:r>
            <a:r>
              <a:rPr lang="zh-CN" altLang="en-US">
                <a:solidFill>
                  <a:srgbClr val="44546A"/>
                </a:solidFill>
                <a:latin typeface="+mj-ea"/>
                <a:ea typeface="+mj-ea"/>
                <a:sym typeface="+mn-ea"/>
              </a:rPr>
              <a:t>教学岗银龄教师。</a:t>
            </a:r>
            <a:endParaRPr lang="zh-CN" altLang="en-US">
              <a:solidFill>
                <a:srgbClr val="44546A"/>
              </a:solidFill>
              <a:latin typeface="+mj-ea"/>
              <a:ea typeface="+mj-ea"/>
              <a:sym typeface="+mn-ea"/>
            </a:endParaRPr>
          </a:p>
        </p:txBody>
      </p:sp>
      <p:pic>
        <p:nvPicPr>
          <p:cNvPr id="3" name="图片 2"/>
          <p:cNvPicPr>
            <a:picLocks noChangeAspect="1"/>
          </p:cNvPicPr>
          <p:nvPr/>
        </p:nvPicPr>
        <p:blipFill>
          <a:blip r:embed="rId8"/>
          <a:stretch>
            <a:fillRect/>
          </a:stretch>
        </p:blipFill>
        <p:spPr>
          <a:xfrm>
            <a:off x="3333115" y="2919095"/>
            <a:ext cx="6580505" cy="3056255"/>
          </a:xfrm>
          <a:prstGeom prst="rect">
            <a:avLst/>
          </a:prstGeom>
          <a:ln>
            <a:solidFill>
              <a:srgbClr val="44546A"/>
            </a:solidFill>
          </a:ln>
        </p:spPr>
      </p:pic>
      <p:pic>
        <p:nvPicPr>
          <p:cNvPr id="7" name="图片 6"/>
          <p:cNvPicPr>
            <a:picLocks noChangeAspect="1"/>
          </p:cNvPicPr>
          <p:nvPr/>
        </p:nvPicPr>
        <p:blipFill>
          <a:blip r:embed="rId9"/>
          <a:srcRect b="9431"/>
          <a:stretch>
            <a:fillRect/>
          </a:stretch>
        </p:blipFill>
        <p:spPr>
          <a:xfrm>
            <a:off x="4643436" y="3147453"/>
            <a:ext cx="6580505" cy="3140710"/>
          </a:xfrm>
          <a:prstGeom prst="rect">
            <a:avLst/>
          </a:prstGeom>
          <a:ln>
            <a:solidFill>
              <a:srgbClr val="44546A"/>
            </a:solidFill>
          </a:ln>
        </p:spPr>
      </p:pic>
      <p:sp>
        <p:nvSpPr>
          <p:cNvPr id="17" name="线形标注 2(带边框和强调线) 9"/>
          <p:cNvSpPr/>
          <p:nvPr/>
        </p:nvSpPr>
        <p:spPr>
          <a:xfrm>
            <a:off x="6390777" y="3706127"/>
            <a:ext cx="5052695" cy="1494518"/>
          </a:xfrm>
          <a:prstGeom prst="accentBorderCallout2">
            <a:avLst>
              <a:gd name="adj1" fmla="val 57240"/>
              <a:gd name="adj2" fmla="val -3731"/>
              <a:gd name="adj3" fmla="val 57293"/>
              <a:gd name="adj4" fmla="val -15474"/>
              <a:gd name="adj5" fmla="val 133172"/>
              <a:gd name="adj6" fmla="val -8658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fontAlgn="auto">
              <a:lnSpc>
                <a:spcPct val="120000"/>
              </a:lnSpc>
            </a:pPr>
            <a:r>
              <a:rPr lang="zh-CN" altLang="en-US" b="1" dirty="0">
                <a:solidFill>
                  <a:srgbClr val="044AFA"/>
                </a:solidFill>
                <a:latin typeface="微软雅黑" panose="020B0503020204020204" charset="-122"/>
                <a:ea typeface="微软雅黑" panose="020B0503020204020204" charset="-122"/>
                <a:sym typeface="+mn-ea"/>
              </a:rPr>
              <a:t>接受过专业教育：</a:t>
            </a:r>
            <a:r>
              <a:rPr lang="zh-CN" altLang="en-US" dirty="0">
                <a:solidFill>
                  <a:srgbClr val="44546A"/>
                </a:solidFill>
                <a:latin typeface="微软雅黑" panose="020B0503020204020204" charset="-122"/>
                <a:ea typeface="微软雅黑" panose="020B0503020204020204" charset="-122"/>
                <a:sym typeface="+mn-ea"/>
              </a:rPr>
              <a:t>《中华人民共和国教师法》规定学历的特殊教育专业毕业或非特殊教育</a:t>
            </a:r>
            <a:r>
              <a:rPr lang="zh-CN" altLang="en-US" dirty="0">
                <a:solidFill>
                  <a:srgbClr val="44546A"/>
                </a:solidFill>
                <a:highlight>
                  <a:srgbClr val="FFFF00"/>
                </a:highlight>
                <a:latin typeface="微软雅黑" panose="020B0503020204020204" charset="-122"/>
                <a:ea typeface="微软雅黑" panose="020B0503020204020204" charset="-122"/>
                <a:sym typeface="+mn-ea"/>
              </a:rPr>
              <a:t>专业</a:t>
            </a:r>
            <a:r>
              <a:rPr lang="zh-CN" altLang="en-US" dirty="0">
                <a:solidFill>
                  <a:srgbClr val="44546A"/>
                </a:solidFill>
                <a:latin typeface="微软雅黑" panose="020B0503020204020204" charset="-122"/>
                <a:ea typeface="微软雅黑" panose="020B0503020204020204" charset="-122"/>
                <a:sym typeface="+mn-ea"/>
              </a:rPr>
              <a:t>毕业且参加特殊教育</a:t>
            </a:r>
            <a:r>
              <a:rPr lang="zh-CN" altLang="en-US" dirty="0">
                <a:solidFill>
                  <a:srgbClr val="44546A"/>
                </a:solidFill>
                <a:latin typeface="微软雅黑" panose="020B0503020204020204" charset="-122"/>
                <a:ea typeface="微软雅黑" panose="020B0503020204020204" charset="-122"/>
                <a:sym typeface="+mn-ea"/>
              </a:rPr>
              <a:t>专业岗位培训合格的教职工。包括岗前培训、在岗培训等。</a:t>
            </a:r>
            <a:endParaRPr lang="zh-CN" altLang="en-US" dirty="0">
              <a:solidFill>
                <a:srgbClr val="44546A"/>
              </a:solidFill>
              <a:latin typeface="微软雅黑" panose="020B0503020204020204" charset="-122"/>
              <a:ea typeface="微软雅黑" panose="020B0503020204020204" charset="-122"/>
              <a:sym typeface="+mn-ea"/>
            </a:endParaRPr>
          </a:p>
        </p:txBody>
      </p:sp>
      <p:sp>
        <p:nvSpPr>
          <p:cNvPr id="2" name="圆角矩形 1"/>
          <p:cNvSpPr/>
          <p:nvPr/>
        </p:nvSpPr>
        <p:spPr>
          <a:xfrm>
            <a:off x="3077968" y="2421980"/>
            <a:ext cx="8314055" cy="66611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10"/>
              </a:rPr>
              <a:t>《关于中等职业学校、普通高中、幼儿园岗位设置管理的指导意见》《关于义务教育学校岗位设置管理的指导意见》</a:t>
            </a:r>
            <a:r>
              <a:rPr lang="zh-CN" altLang="en-US">
                <a:solidFill>
                  <a:srgbClr val="44546A"/>
                </a:solidFill>
                <a:latin typeface="+mj-ea"/>
                <a:ea typeface="+mj-ea"/>
                <a:sym typeface="+mn-ea"/>
              </a:rPr>
              <a:t>聘用</a:t>
            </a:r>
            <a:endParaRPr lang="zh-CN" altLang="en-US">
              <a:solidFill>
                <a:srgbClr val="44546A"/>
              </a:solidFill>
              <a:latin typeface="+mj-ea"/>
              <a:ea typeface="+mj-ea"/>
              <a:sym typeface="+mn-ea"/>
            </a:endParaRPr>
          </a:p>
        </p:txBody>
      </p:sp>
      <p:sp>
        <p:nvSpPr>
          <p:cNvPr id="9" name="线形标注 2(带边框和强调线) 9"/>
          <p:cNvSpPr/>
          <p:nvPr/>
        </p:nvSpPr>
        <p:spPr>
          <a:xfrm>
            <a:off x="6390735" y="3705926"/>
            <a:ext cx="5052695" cy="1475350"/>
          </a:xfrm>
          <a:prstGeom prst="accentBorderCallout2">
            <a:avLst>
              <a:gd name="adj1" fmla="val 57240"/>
              <a:gd name="adj2" fmla="val -3731"/>
              <a:gd name="adj3" fmla="val 57293"/>
              <a:gd name="adj4" fmla="val -15474"/>
              <a:gd name="adj5" fmla="val 148141"/>
              <a:gd name="adj6" fmla="val -8532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0" fontAlgn="auto">
              <a:lnSpc>
                <a:spcPct val="120000"/>
              </a:lnSpc>
            </a:pPr>
            <a:r>
              <a:rPr lang="zh-CN" altLang="en-US" b="1" dirty="0">
                <a:solidFill>
                  <a:srgbClr val="044AFA"/>
                </a:solidFill>
                <a:latin typeface="微软雅黑" panose="020B0503020204020204" charset="-122"/>
                <a:ea typeface="微软雅黑" panose="020B0503020204020204" charset="-122"/>
                <a:sym typeface="+mn-ea"/>
              </a:rPr>
              <a:t>接受过专业教育：</a:t>
            </a:r>
            <a:r>
              <a:rPr lang="zh-CN" altLang="en-US" dirty="0">
                <a:solidFill>
                  <a:srgbClr val="44546A"/>
                </a:solidFill>
                <a:latin typeface="微软雅黑" panose="020B0503020204020204" charset="-122"/>
                <a:ea typeface="微软雅黑" panose="020B0503020204020204" charset="-122"/>
                <a:sym typeface="+mn-ea"/>
              </a:rPr>
              <a:t>《中华人民共和国教师法》规定学历的学前教育专业毕业或非学前教育</a:t>
            </a:r>
            <a:r>
              <a:rPr lang="zh-CN" altLang="en-US" dirty="0">
                <a:solidFill>
                  <a:srgbClr val="44546A"/>
                </a:solidFill>
                <a:highlight>
                  <a:srgbClr val="FFFF00"/>
                </a:highlight>
                <a:latin typeface="微软雅黑" panose="020B0503020204020204" charset="-122"/>
                <a:ea typeface="微软雅黑" panose="020B0503020204020204" charset="-122"/>
                <a:sym typeface="+mn-ea"/>
              </a:rPr>
              <a:t>专业</a:t>
            </a:r>
            <a:r>
              <a:rPr lang="zh-CN" altLang="en-US" dirty="0">
                <a:solidFill>
                  <a:srgbClr val="44546A"/>
                </a:solidFill>
                <a:latin typeface="微软雅黑" panose="020B0503020204020204" charset="-122"/>
                <a:ea typeface="微软雅黑" panose="020B0503020204020204" charset="-122"/>
                <a:sym typeface="+mn-ea"/>
              </a:rPr>
              <a:t>毕业且参加学前教育专业岗位培训合格的教职工。包括岗前培训、在岗培训等。</a:t>
            </a:r>
            <a:endParaRPr lang="zh-CN" altLang="en-US" dirty="0">
              <a:solidFill>
                <a:srgbClr val="44546A"/>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par>
                          <p:cTn id="35" fill="hold">
                            <p:stCondLst>
                              <p:cond delay="0"/>
                            </p:stCondLst>
                            <p:childTnLst>
                              <p:par>
                                <p:cTn id="36" presetID="1" presetClass="exit" presetSubtype="0" fill="hold" grpId="2" nodeType="afterEffect">
                                  <p:stCondLst>
                                    <p:cond delay="0"/>
                                  </p:stCondLst>
                                  <p:childTnLst>
                                    <p:set>
                                      <p:cBhvr>
                                        <p:cTn id="37" dur="1" fill="hold">
                                          <p:stCondLst>
                                            <p:cond delay="0"/>
                                          </p:stCondLst>
                                        </p:cTn>
                                        <p:tgtEl>
                                          <p:spTgt spid="5"/>
                                        </p:tgtEl>
                                        <p:attrNameLst>
                                          <p:attrName>style.visibility</p:attrName>
                                        </p:attrNameLst>
                                      </p:cBhvr>
                                      <p:to>
                                        <p:strVal val="hidden"/>
                                      </p:to>
                                    </p:set>
                                  </p:childTnLst>
                                </p:cTn>
                              </p:par>
                            </p:childTnLst>
                          </p:cTn>
                        </p:par>
                        <p:par>
                          <p:cTn id="38" fill="hold">
                            <p:stCondLst>
                              <p:cond delay="0"/>
                            </p:stCondLst>
                            <p:childTnLst>
                              <p:par>
                                <p:cTn id="39" presetID="1" presetClass="exit" presetSubtype="0" fill="hold" grpId="2" nodeType="afterEffect">
                                  <p:stCondLst>
                                    <p:cond delay="0"/>
                                  </p:stCondLst>
                                  <p:childTnLst>
                                    <p:set>
                                      <p:cBhvr>
                                        <p:cTn id="40" dur="1" fill="hold">
                                          <p:stCondLst>
                                            <p:cond delay="0"/>
                                          </p:stCondLst>
                                        </p:cTn>
                                        <p:tgtEl>
                                          <p:spTgt spid="2"/>
                                        </p:tgtEl>
                                        <p:attrNameLst>
                                          <p:attrName>style.visibility</p:attrName>
                                        </p:attrNameLst>
                                      </p:cBhvr>
                                      <p:to>
                                        <p:strVal val="hidden"/>
                                      </p:to>
                                    </p:set>
                                  </p:childTnLst>
                                </p:cTn>
                              </p:par>
                            </p:childTnLst>
                          </p:cTn>
                        </p:par>
                        <p:par>
                          <p:cTn id="41" fill="hold">
                            <p:stCondLst>
                              <p:cond delay="0"/>
                            </p:stCondLst>
                            <p:childTnLst>
                              <p:par>
                                <p:cTn id="42" presetID="1" presetClass="exit" presetSubtype="0" fill="hold" nodeType="afterEffect">
                                  <p:stCondLst>
                                    <p:cond delay="0"/>
                                  </p:stCondLst>
                                  <p:childTnLst>
                                    <p:set>
                                      <p:cBhvr>
                                        <p:cTn id="43" dur="1" fill="hold">
                                          <p:stCondLst>
                                            <p:cond delay="0"/>
                                          </p:stCondLst>
                                        </p:cTn>
                                        <p:tgtEl>
                                          <p:spTgt spid="3"/>
                                        </p:tgtEl>
                                        <p:attrNameLst>
                                          <p:attrName>style.visibility</p:attrName>
                                        </p:attrNameLst>
                                      </p:cBhvr>
                                      <p:to>
                                        <p:strVal val="hidden"/>
                                      </p:to>
                                    </p:set>
                                  </p:childTnLst>
                                </p:cTn>
                              </p:par>
                            </p:childTnLst>
                          </p:cTn>
                        </p:par>
                        <p:par>
                          <p:cTn id="44" fill="hold">
                            <p:stCondLst>
                              <p:cond delay="0"/>
                            </p:stCondLst>
                            <p:childTnLst>
                              <p:par>
                                <p:cTn id="45" presetID="1" presetClass="exit" presetSubtype="0" fill="hold" nodeType="afterEffect">
                                  <p:stCondLst>
                                    <p:cond delay="0"/>
                                  </p:stCondLst>
                                  <p:childTnLst>
                                    <p:set>
                                      <p:cBhvr>
                                        <p:cTn id="46" dur="1" fill="hold">
                                          <p:stCondLst>
                                            <p:cond delay="0"/>
                                          </p:stCondLst>
                                        </p:cTn>
                                        <p:tgtEl>
                                          <p:spTgt spid="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childTnLst>
                          </p:cTn>
                        </p:par>
                        <p:par>
                          <p:cTn id="57" fill="hold">
                            <p:stCondLst>
                              <p:cond delay="0"/>
                            </p:stCondLst>
                            <p:childTnLst>
                              <p:par>
                                <p:cTn id="58" presetID="1" presetClass="exit" presetSubtype="0" fill="hold" grpId="2" nodeType="afterEffect">
                                  <p:stCondLst>
                                    <p:cond delay="0"/>
                                  </p:stCondLst>
                                  <p:childTnLst>
                                    <p:set>
                                      <p:cBhvr>
                                        <p:cTn id="59" dur="1" fill="hold">
                                          <p:stCondLst>
                                            <p:cond delay="0"/>
                                          </p:stCondLst>
                                        </p:cTn>
                                        <p:tgtEl>
                                          <p:spTgt spid="17"/>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2" grpId="0" bldLvl="0" animBg="1"/>
      <p:bldP spid="2" grpId="1" animBg="1"/>
      <p:bldP spid="2" grpId="2" animBg="1"/>
      <p:bldP spid="5" grpId="2" bldLvl="0" animBg="1"/>
      <p:bldP spid="16" grpId="0" bldLvl="0" animBg="1"/>
      <p:bldP spid="17" grpId="0" bldLvl="0" animBg="1"/>
      <p:bldP spid="17" grpId="1" animBg="1"/>
      <p:bldP spid="8" grpId="0" bldLvl="0" animBg="1"/>
      <p:bldP spid="9" grpId="0" bldLvl="0" animBg="1"/>
      <p:bldP spid="9" grpId="1" animBg="1"/>
      <p:bldP spid="17" grpId="2"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4153 </a:t>
            </a:r>
            <a:r>
              <a:rPr lang="zh-CN" altLang="en-US" sz="2400" b="1" dirty="0">
                <a:solidFill>
                  <a:schemeClr val="tx2"/>
                </a:solidFill>
                <a:latin typeface="+mj-ea"/>
                <a:ea typeface="+mj-ea"/>
                <a:cs typeface="+mj-ea"/>
                <a:sym typeface="+mn-ea"/>
              </a:rPr>
              <a:t>基础教育学校专任教师</a:t>
            </a:r>
            <a:r>
              <a:rPr lang="zh-CN" altLang="en-US" sz="2400" b="1" dirty="0">
                <a:solidFill>
                  <a:srgbClr val="044AFA"/>
                </a:solidFill>
                <a:latin typeface="+mj-ea"/>
                <a:ea typeface="+mj-ea"/>
                <a:cs typeface="+mj-ea"/>
                <a:sym typeface="+mn-ea"/>
              </a:rPr>
              <a:t>分年龄</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rcRect b="35185"/>
          <a:stretch>
            <a:fillRect/>
          </a:stretch>
        </p:blipFill>
        <p:spPr>
          <a:xfrm>
            <a:off x="303530" y="2067560"/>
            <a:ext cx="6467475" cy="3974465"/>
          </a:xfrm>
          <a:prstGeom prst="rect">
            <a:avLst/>
          </a:prstGeom>
          <a:ln>
            <a:solidFill>
              <a:srgbClr val="44546A"/>
            </a:solidFill>
          </a:ln>
          <a:effectLst>
            <a:outerShdw blurRad="50800" dist="38100" dir="2700000" algn="tl" rotWithShape="0">
              <a:prstClr val="black">
                <a:alpha val="40000"/>
              </a:prstClr>
            </a:outerShdw>
          </a:effectLst>
        </p:spPr>
      </p:pic>
      <p:sp>
        <p:nvSpPr>
          <p:cNvPr id="14" name="圆角矩形 13"/>
          <p:cNvSpPr/>
          <p:nvPr/>
        </p:nvSpPr>
        <p:spPr>
          <a:xfrm>
            <a:off x="2217420" y="1437640"/>
            <a:ext cx="9160510" cy="62992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幼儿园、特殊教育学校教师专业技术职务</a:t>
            </a:r>
            <a:r>
              <a:rPr lang="zh-CN" altLang="en-US">
                <a:solidFill>
                  <a:srgbClr val="44546A"/>
                </a:solidFill>
                <a:latin typeface="+mj-ea"/>
                <a:ea typeface="+mj-ea"/>
                <a:sym typeface="+mn-ea"/>
              </a:rPr>
              <a:t>参照</a:t>
            </a:r>
            <a:r>
              <a:rPr lang="zh-CN" altLang="en-US">
                <a:solidFill>
                  <a:srgbClr val="044AFA"/>
                </a:solidFill>
                <a:latin typeface="华文新魏" panose="02010800040101010101" charset="-122"/>
                <a:ea typeface="华文新魏" panose="02010800040101010101" charset="-122"/>
                <a:sym typeface="+mn-ea"/>
                <a:hlinkClick r:id="rId5" action="ppaction://hlinkfile"/>
              </a:rPr>
              <a:t>《关于深化中小学教师职称制度改革的指导意见》</a:t>
            </a:r>
            <a:r>
              <a:rPr lang="zh-CN" altLang="en-US">
                <a:solidFill>
                  <a:srgbClr val="44546A"/>
                </a:solidFill>
                <a:latin typeface="+mj-ea"/>
                <a:ea typeface="+mj-ea"/>
                <a:sym typeface="+mn-ea"/>
              </a:rPr>
              <a:t>职称等级填报。</a:t>
            </a:r>
            <a:endParaRPr lang="zh-CN" altLang="en-US">
              <a:solidFill>
                <a:srgbClr val="44546A"/>
              </a:solidFill>
              <a:latin typeface="+mj-ea"/>
              <a:ea typeface="+mj-ea"/>
              <a:sym typeface="+mn-ea"/>
            </a:endParaRPr>
          </a:p>
        </p:txBody>
      </p:sp>
      <p:sp>
        <p:nvSpPr>
          <p:cNvPr id="5" name="圆角矩形 4"/>
          <p:cNvSpPr/>
          <p:nvPr/>
        </p:nvSpPr>
        <p:spPr>
          <a:xfrm>
            <a:off x="2217420" y="2158365"/>
            <a:ext cx="9160510" cy="1002665"/>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中小学教师专业技术职务</a:t>
            </a:r>
            <a:r>
              <a:rPr lang="zh-CN" altLang="en-US">
                <a:solidFill>
                  <a:srgbClr val="44546A"/>
                </a:solidFill>
                <a:latin typeface="+mj-ea"/>
                <a:ea typeface="+mj-ea"/>
                <a:sym typeface="+mn-ea"/>
              </a:rPr>
              <a:t>，根据</a:t>
            </a:r>
            <a:r>
              <a:rPr lang="zh-CN" altLang="en-US">
                <a:solidFill>
                  <a:srgbClr val="044AFA"/>
                </a:solidFill>
                <a:latin typeface="华文新魏" panose="02010800040101010101" charset="-122"/>
                <a:ea typeface="华文新魏" panose="02010800040101010101" charset="-122"/>
                <a:sym typeface="+mn-ea"/>
                <a:hlinkClick r:id="rId5" action="ppaction://hlinkfile"/>
              </a:rPr>
              <a:t>《关于深化中小学教师职称制度改革的指导意见》</a:t>
            </a:r>
            <a:r>
              <a:rPr lang="zh-CN" altLang="en-US">
                <a:solidFill>
                  <a:srgbClr val="44546A"/>
                </a:solidFill>
                <a:latin typeface="+mj-ea"/>
                <a:ea typeface="+mj-ea"/>
                <a:sym typeface="+mn-ea"/>
              </a:rPr>
              <a:t>的通知要求, 对应的职称（职务）名称依次为正高级教师、高级教师、一级教师、二级教师和三级教师。“未定职级”是指无教师专业技术职务。</a:t>
            </a:r>
            <a:endParaRPr lang="zh-CN" altLang="en-US">
              <a:solidFill>
                <a:srgbClr val="44546A"/>
              </a:solidFill>
              <a:latin typeface="+mj-ea"/>
              <a:ea typeface="+mj-ea"/>
              <a:sym typeface="+mn-ea"/>
            </a:endParaRPr>
          </a:p>
        </p:txBody>
      </p:sp>
      <p:pic>
        <p:nvPicPr>
          <p:cNvPr id="8" name="图片 7"/>
          <p:cNvPicPr>
            <a:picLocks noChangeAspect="1"/>
          </p:cNvPicPr>
          <p:nvPr/>
        </p:nvPicPr>
        <p:blipFill>
          <a:blip r:embed="rId6"/>
          <a:srcRect l="580" t="1244"/>
          <a:stretch>
            <a:fillRect/>
          </a:stretch>
        </p:blipFill>
        <p:spPr>
          <a:xfrm>
            <a:off x="3539490" y="3336290"/>
            <a:ext cx="7838440" cy="3376295"/>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5" grpId="0" bldLvl="0" animBg="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目录</a:t>
            </a:r>
            <a:endParaRPr lang="zh-CN" altLang="en-US" sz="3200" b="1" dirty="0">
              <a:solidFill>
                <a:schemeClr val="tx2"/>
              </a:solidFill>
              <a:latin typeface="+mj-lt"/>
              <a:ea typeface="+mj-ea"/>
            </a:endParaRPr>
          </a:p>
        </p:txBody>
      </p:sp>
      <p:graphicFrame>
        <p:nvGraphicFramePr>
          <p:cNvPr id="3" name="表格 2"/>
          <p:cNvGraphicFramePr>
            <a:graphicFrameLocks noGrp="1"/>
          </p:cNvGraphicFramePr>
          <p:nvPr>
            <p:custDataLst>
              <p:tags r:id="rId4"/>
            </p:custDataLst>
          </p:nvPr>
        </p:nvGraphicFramePr>
        <p:xfrm>
          <a:off x="1691640" y="1544955"/>
          <a:ext cx="4222750" cy="4893945"/>
        </p:xfrm>
        <a:graphic>
          <a:graphicData uri="http://schemas.openxmlformats.org/drawingml/2006/table">
            <a:tbl>
              <a:tblPr>
                <a:tableStyleId>{7DF18680-E054-41AD-8BC1-D1AEF772440D}</a:tableStyleId>
              </a:tblPr>
              <a:tblGrid>
                <a:gridCol w="4222750"/>
              </a:tblGrid>
              <a:tr h="233045">
                <a:tc>
                  <a:txBody>
                    <a:bodyPr/>
                    <a:p>
                      <a:pPr algn="just" fontAlgn="ctr"/>
                      <a:r>
                        <a:rPr lang="zh-CN" altLang="en-US" sz="1400" b="0" u="sng" strike="noStrike" dirty="0">
                          <a:solidFill>
                            <a:srgbClr val="44546A"/>
                          </a:solidFill>
                          <a:effectLst/>
                          <a:latin typeface="+mj-ea"/>
                          <a:ea typeface="+mj-ea"/>
                          <a:cs typeface="+mj-ea"/>
                          <a:hlinkClick r:id="rId5" action="ppaction://hlinkfile"/>
                        </a:rPr>
                        <a:t>总 说 明</a:t>
                      </a:r>
                      <a:endParaRPr lang="zh-CN" altLang="en-US" sz="1400" b="0" u="sng" strike="noStrike" dirty="0">
                        <a:solidFill>
                          <a:srgbClr val="44546A"/>
                        </a:solidFill>
                        <a:effectLst/>
                        <a:latin typeface="+mj-ea"/>
                        <a:ea typeface="+mj-ea"/>
                        <a:cs typeface="+mj-ea"/>
                        <a:hlinkClick r:id="rId5" action="ppaction://hlinkfile"/>
                      </a:endParaRPr>
                    </a:p>
                  </a:txBody>
                  <a:tcPr marL="6493" marR="6493" marT="6493" marB="0" anchor="ctr">
                    <a:noFill/>
                  </a:tcPr>
                </a:tc>
              </a:tr>
              <a:tr h="233045">
                <a:tc>
                  <a:txBody>
                    <a:bodyPr/>
                    <a:p>
                      <a:pPr algn="just" fontAlgn="ctr"/>
                      <a:r>
                        <a:rPr lang="zh-CN" altLang="en-US" sz="1400" b="1" u="none" strike="noStrike" dirty="0">
                          <a:solidFill>
                            <a:srgbClr val="44546A"/>
                          </a:solidFill>
                          <a:effectLst/>
                          <a:latin typeface="+mj-ea"/>
                          <a:ea typeface="+mj-ea"/>
                          <a:cs typeface="+mj-ea"/>
                        </a:rPr>
                        <a:t>    一、学校基本情况</a:t>
                      </a:r>
                      <a:endParaRPr lang="zh-CN" altLang="en-US" sz="1400" b="1" u="none" strike="noStrike" dirty="0">
                        <a:solidFill>
                          <a:srgbClr val="44546A"/>
                        </a:solidFill>
                        <a:effectLst/>
                        <a:latin typeface="+mj-ea"/>
                        <a:ea typeface="+mj-ea"/>
                        <a:cs typeface="+mj-ea"/>
                      </a:endParaRPr>
                    </a:p>
                  </a:txBody>
                  <a:tcPr marL="6493" marR="6493" marT="6493" marB="0" anchor="ctr">
                    <a:noFill/>
                  </a:tcPr>
                </a:tc>
              </a:tr>
              <a:tr h="233045">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6" action="ppaction://hlinkfile"/>
                        </a:rPr>
                        <a:t>（一）学校基本情况</a:t>
                      </a:r>
                      <a:endParaRPr lang="zh-CN" altLang="en-US" sz="1400" b="0" u="none" strike="noStrike" kern="1200" dirty="0">
                        <a:solidFill>
                          <a:srgbClr val="44546A"/>
                        </a:solidFill>
                        <a:effectLst/>
                        <a:latin typeface="+mj-ea"/>
                        <a:ea typeface="+mj-ea"/>
                        <a:hlinkClick r:id="rId6" action="ppaction://hlinkfile"/>
                      </a:endParaRPr>
                    </a:p>
                  </a:txBody>
                  <a:tcPr marL="6493" marR="6493" marT="6493" marB="0" anchor="ctr">
                    <a:noFill/>
                  </a:tcPr>
                </a:tc>
              </a:tr>
              <a:tr h="233045">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7" action="ppaction://hlinkfile"/>
                        </a:rPr>
                        <a:t>（二）基础教育学校基本情况</a:t>
                      </a:r>
                      <a:endParaRPr lang="zh-CN" altLang="en-US" sz="1400" b="0" u="none" strike="noStrike" kern="1200" dirty="0">
                        <a:solidFill>
                          <a:srgbClr val="44546A"/>
                        </a:solidFill>
                        <a:effectLst/>
                        <a:latin typeface="+mj-ea"/>
                        <a:ea typeface="+mj-ea"/>
                        <a:hlinkClick r:id="rId7" action="ppaction://hlinkfile"/>
                      </a:endParaRPr>
                    </a:p>
                  </a:txBody>
                  <a:tcPr marL="6493" marR="6493" marT="6493" marB="0" anchor="ctr">
                    <a:noFill/>
                  </a:tcPr>
                </a:tc>
              </a:tr>
              <a:tr h="233045">
                <a:tc>
                  <a:txBody>
                    <a:bodyPr/>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r h="233045">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二、班额班数情况</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33045">
                <a:tc>
                  <a:txBody>
                    <a:bodyPr/>
                    <a:p>
                      <a:pPr algn="just" fontAlgn="ctr"/>
                      <a:r>
                        <a:rPr lang="zh-CN" altLang="en-US" sz="1400" b="0" u="none" strike="noStrike">
                          <a:solidFill>
                            <a:srgbClr val="44546A"/>
                          </a:solidFill>
                          <a:effectLst/>
                          <a:latin typeface="+mj-ea"/>
                          <a:ea typeface="+mj-ea"/>
                          <a:hlinkClick r:id="rId8" action="ppaction://hlinkfile"/>
                        </a:rPr>
                        <a:t>（五）学前教育班额班数情况</a:t>
                      </a:r>
                      <a:endParaRPr lang="zh-CN" altLang="en-US" sz="1400" b="0" u="none" strike="noStrike">
                        <a:solidFill>
                          <a:srgbClr val="44546A"/>
                        </a:solidFill>
                        <a:effectLst/>
                        <a:latin typeface="+mj-ea"/>
                        <a:ea typeface="+mj-ea"/>
                        <a:hlinkClick r:id="rId8" action="ppaction://hlinkfile"/>
                      </a:endParaRPr>
                    </a:p>
                  </a:txBody>
                  <a:tcPr marL="6493" marR="6493" marT="6493" marB="0" anchor="ctr">
                    <a:noFill/>
                  </a:tcPr>
                </a:tc>
              </a:tr>
              <a:tr h="233045">
                <a:tc>
                  <a:txBody>
                    <a:bodyPr/>
                    <a:p>
                      <a:pPr algn="just" fontAlgn="ctr"/>
                      <a:r>
                        <a:rPr lang="zh-CN" altLang="en-US" sz="1400" b="0" u="none" strike="noStrike" dirty="0">
                          <a:solidFill>
                            <a:srgbClr val="44546A"/>
                          </a:solidFill>
                          <a:effectLst/>
                          <a:latin typeface="+mj-ea"/>
                          <a:ea typeface="+mj-ea"/>
                          <a:hlinkClick r:id="rId9" action="ppaction://hlinkfile"/>
                        </a:rPr>
                        <a:t>（六）小学班额班数情况</a:t>
                      </a:r>
                      <a:endParaRPr lang="zh-CN" altLang="en-US" sz="1400" b="0" u="none" strike="noStrike" dirty="0">
                        <a:solidFill>
                          <a:srgbClr val="44546A"/>
                        </a:solidFill>
                        <a:effectLst/>
                        <a:latin typeface="+mj-ea"/>
                        <a:ea typeface="+mj-ea"/>
                        <a:hlinkClick r:id="rId9" action="ppaction://hlinkfile"/>
                      </a:endParaRPr>
                    </a:p>
                  </a:txBody>
                  <a:tcPr marL="6493" marR="6493" marT="6493" marB="0" anchor="ctr">
                    <a:noFill/>
                  </a:tcPr>
                </a:tc>
              </a:tr>
              <a:tr h="233045">
                <a:tc>
                  <a:txBody>
                    <a:bodyPr/>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r h="233045">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三、学生情况</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33045">
                <a:tc>
                  <a:txBody>
                    <a:bodyPr/>
                    <a:p>
                      <a:pPr marL="0" algn="just" defTabSz="914400" rtl="0" eaLnBrk="1" fontAlgn="ctr" latinLnBrk="0" hangingPunct="1"/>
                      <a:r>
                        <a:rPr lang="zh-CN" altLang="en-US" sz="1400" b="0" u="none" strike="noStrike" kern="1200">
                          <a:solidFill>
                            <a:srgbClr val="44546A"/>
                          </a:solidFill>
                          <a:effectLst/>
                          <a:latin typeface="+mj-ea"/>
                          <a:ea typeface="+mj-ea"/>
                          <a:hlinkClick r:id="rId10" action="ppaction://hlinkfile"/>
                        </a:rPr>
                        <a:t>（十一）学前教育分年龄幼儿数</a:t>
                      </a:r>
                      <a:endParaRPr lang="zh-CN" altLang="en-US" sz="1400" b="0" u="none" strike="noStrike" kern="1200">
                        <a:solidFill>
                          <a:srgbClr val="44546A"/>
                        </a:solidFill>
                        <a:effectLst/>
                        <a:latin typeface="+mj-ea"/>
                        <a:ea typeface="+mj-ea"/>
                        <a:hlinkClick r:id="rId10" action="ppaction://hlinkfile"/>
                      </a:endParaRPr>
                    </a:p>
                  </a:txBody>
                  <a:tcPr marL="6493" marR="6493" marT="6493" marB="0" anchor="ctr">
                    <a:noFill/>
                  </a:tcPr>
                </a:tc>
              </a:tr>
              <a:tr h="233045">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11" action="ppaction://hlinkfile"/>
                        </a:rPr>
                        <a:t>（十二）小学分类型学生数</a:t>
                      </a:r>
                      <a:endParaRPr lang="zh-CN" altLang="en-US" sz="1400" b="0" u="none" strike="noStrike" kern="1200" dirty="0">
                        <a:solidFill>
                          <a:srgbClr val="44546A"/>
                        </a:solidFill>
                        <a:effectLst/>
                        <a:latin typeface="+mj-ea"/>
                        <a:ea typeface="+mj-ea"/>
                        <a:hlinkClick r:id="rId11" action="ppaction://hlinkfile"/>
                      </a:endParaRPr>
                    </a:p>
                  </a:txBody>
                  <a:tcPr marL="6493" marR="6493" marT="6493" marB="0" anchor="ctr">
                    <a:noFill/>
                  </a:tcPr>
                </a:tc>
              </a:tr>
              <a:tr h="233045">
                <a:tc>
                  <a:txBody>
                    <a:bodyPr/>
                    <a:p>
                      <a:pPr algn="just" fontAlgn="ctr"/>
                      <a:r>
                        <a:rPr lang="en-US" altLang="zh-CN" sz="1400" b="0" u="none" strike="noStrike">
                          <a:solidFill>
                            <a:srgbClr val="44546A"/>
                          </a:solidFill>
                          <a:effectLst/>
                          <a:latin typeface="+mj-ea"/>
                          <a:ea typeface="+mj-ea"/>
                        </a:rPr>
                        <a:t>…</a:t>
                      </a:r>
                      <a:endParaRPr lang="en-US" altLang="zh-CN" sz="1400" b="0" u="none" strike="noStrike">
                        <a:solidFill>
                          <a:srgbClr val="44546A"/>
                        </a:solidFill>
                        <a:effectLst/>
                        <a:latin typeface="+mj-ea"/>
                        <a:ea typeface="+mj-ea"/>
                      </a:endParaRPr>
                    </a:p>
                  </a:txBody>
                  <a:tcPr marL="6493" marR="6493" marT="6493" marB="0" anchor="ctr">
                    <a:noFill/>
                  </a:tcPr>
                </a:tc>
              </a:tr>
              <a:tr h="233045">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四、教职工情况</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33045">
                <a:tc>
                  <a:txBody>
                    <a:bodyPr/>
                    <a:p>
                      <a:pPr marL="0" algn="just" defTabSz="914400" rtl="0" eaLnBrk="1" fontAlgn="ctr" latinLnBrk="0" hangingPunct="1"/>
                      <a:r>
                        <a:rPr lang="zh-CN" altLang="en-US" sz="1400" b="0" u="none" strike="noStrike" kern="1200">
                          <a:solidFill>
                            <a:srgbClr val="44546A"/>
                          </a:solidFill>
                          <a:effectLst/>
                          <a:latin typeface="+mj-ea"/>
                          <a:ea typeface="+mj-ea"/>
                          <a:hlinkClick r:id="rId12" action="ppaction://hlinkfile"/>
                        </a:rPr>
                        <a:t>（四十八）幼儿园教职工</a:t>
                      </a:r>
                      <a:endParaRPr lang="zh-CN" altLang="en-US" sz="1400" b="0" u="none" strike="noStrike" kern="1200">
                        <a:solidFill>
                          <a:srgbClr val="44546A"/>
                        </a:solidFill>
                        <a:effectLst/>
                        <a:latin typeface="+mj-ea"/>
                        <a:ea typeface="+mj-ea"/>
                        <a:hlinkClick r:id="rId12" action="ppaction://hlinkfile"/>
                      </a:endParaRPr>
                    </a:p>
                  </a:txBody>
                  <a:tcPr marL="6493" marR="6493" marT="6493" marB="0" anchor="ctr">
                    <a:noFill/>
                  </a:tcPr>
                </a:tc>
              </a:tr>
              <a:tr h="233045">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13" action="ppaction://hlinkfile"/>
                        </a:rPr>
                        <a:t>（四十九）中小学教职工</a:t>
                      </a:r>
                      <a:endParaRPr lang="zh-CN" altLang="en-US" sz="1400" b="0" u="none" strike="noStrike" kern="1200" dirty="0">
                        <a:solidFill>
                          <a:srgbClr val="44546A"/>
                        </a:solidFill>
                        <a:effectLst/>
                        <a:latin typeface="+mj-ea"/>
                        <a:ea typeface="+mj-ea"/>
                        <a:hlinkClick r:id="rId13" action="ppaction://hlinkfile"/>
                      </a:endParaRPr>
                    </a:p>
                  </a:txBody>
                  <a:tcPr marL="6493" marR="6493" marT="6493" marB="0" anchor="ctr">
                    <a:noFill/>
                  </a:tcPr>
                </a:tc>
              </a:tr>
              <a:tr h="233045">
                <a:tc>
                  <a:txBody>
                    <a:bodyPr/>
                    <a:p>
                      <a:pPr marL="0" algn="just" defTabSz="914400" rtl="0" eaLnBrk="1" fontAlgn="ctr" latinLnBrk="0" hangingPunct="1"/>
                      <a:r>
                        <a:rPr lang="en-US" altLang="zh-CN" sz="1400" b="0" u="none" strike="noStrike" kern="1200" dirty="0">
                          <a:solidFill>
                            <a:srgbClr val="44546A"/>
                          </a:solidFill>
                          <a:effectLst/>
                          <a:latin typeface="+mj-ea"/>
                          <a:ea typeface="+mj-ea"/>
                          <a:hlinkClick r:id="rId14" action="ppaction://hlinkfile"/>
                        </a:rPr>
                        <a:t>…</a:t>
                      </a:r>
                      <a:endParaRPr lang="en-US" altLang="zh-CN" sz="1400" b="0" u="none" strike="noStrike" kern="1200" dirty="0">
                        <a:solidFill>
                          <a:srgbClr val="44546A"/>
                        </a:solidFill>
                        <a:effectLst/>
                        <a:latin typeface="+mj-ea"/>
                        <a:ea typeface="+mj-ea"/>
                        <a:hlinkClick r:id="rId14" action="ppaction://hlinkfile"/>
                      </a:endParaRPr>
                    </a:p>
                  </a:txBody>
                  <a:tcPr marL="6493" marR="6493" marT="6493" marB="0" anchor="ctr">
                    <a:noFill/>
                  </a:tcPr>
                </a:tc>
              </a:tr>
              <a:tr h="233045">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五、办学条件情况</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33045">
                <a:tc>
                  <a:txBody>
                    <a:bodyPr/>
                    <a:p>
                      <a:pPr marL="0" algn="just" defTabSz="914400" rtl="0" eaLnBrk="1" fontAlgn="ctr" latinLnBrk="0" hangingPunct="1"/>
                      <a:r>
                        <a:rPr lang="zh-CN" altLang="en-US" sz="1400" b="0" u="none" strike="noStrike" kern="1200">
                          <a:solidFill>
                            <a:srgbClr val="44546A"/>
                          </a:solidFill>
                          <a:effectLst/>
                          <a:latin typeface="+mj-ea"/>
                          <a:ea typeface="+mj-ea"/>
                          <a:hlinkClick r:id="rId15" action="ppaction://hlinkfile"/>
                        </a:rPr>
                        <a:t>（六十九）幼儿园校舍情况</a:t>
                      </a:r>
                      <a:endParaRPr lang="zh-CN" altLang="en-US" sz="1400" b="0" u="none" strike="noStrike" kern="1200">
                        <a:solidFill>
                          <a:srgbClr val="44546A"/>
                        </a:solidFill>
                        <a:effectLst/>
                        <a:latin typeface="+mj-ea"/>
                        <a:ea typeface="+mj-ea"/>
                        <a:hlinkClick r:id="rId15" action="ppaction://hlinkfile"/>
                      </a:endParaRPr>
                    </a:p>
                  </a:txBody>
                  <a:tcPr marL="6493" marR="6493" marT="6493" marB="0" anchor="ctr">
                    <a:noFill/>
                  </a:tcPr>
                </a:tc>
              </a:tr>
              <a:tr h="233045">
                <a:tc>
                  <a:txBody>
                    <a:bodyPr/>
                    <a:p>
                      <a:pPr marL="0" algn="just" defTabSz="914400" rtl="0" eaLnBrk="1" fontAlgn="ctr" latinLnBrk="0" hangingPunct="1"/>
                      <a:r>
                        <a:rPr lang="zh-CN" altLang="en-US" sz="1400" b="0" u="none" strike="noStrike" kern="1200">
                          <a:solidFill>
                            <a:srgbClr val="44546A"/>
                          </a:solidFill>
                          <a:effectLst/>
                          <a:latin typeface="+mj-ea"/>
                          <a:ea typeface="+mj-ea"/>
                          <a:hlinkClick r:id="rId16" action="ppaction://hlinkfile"/>
                        </a:rPr>
                        <a:t>（七十）中小学校舍情况</a:t>
                      </a:r>
                      <a:endParaRPr lang="zh-CN" altLang="en-US" sz="1400" b="0" u="none" strike="noStrike" kern="1200">
                        <a:solidFill>
                          <a:srgbClr val="44546A"/>
                        </a:solidFill>
                        <a:effectLst/>
                        <a:latin typeface="+mj-ea"/>
                        <a:ea typeface="+mj-ea"/>
                        <a:hlinkClick r:id="rId16" action="ppaction://hlinkfile"/>
                      </a:endParaRPr>
                    </a:p>
                  </a:txBody>
                  <a:tcPr marL="6493" marR="6493" marT="6493" marB="0" anchor="ctr">
                    <a:noFill/>
                  </a:tcPr>
                </a:tc>
              </a:tr>
              <a:tr h="233045">
                <a:tc>
                  <a:txBody>
                    <a:bodyPr/>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bl>
          </a:graphicData>
        </a:graphic>
      </p:graphicFrame>
      <p:graphicFrame>
        <p:nvGraphicFramePr>
          <p:cNvPr id="10" name="表格 9"/>
          <p:cNvGraphicFramePr>
            <a:graphicFrameLocks noGrp="1"/>
          </p:cNvGraphicFramePr>
          <p:nvPr>
            <p:custDataLst>
              <p:tags r:id="rId17"/>
            </p:custDataLst>
          </p:nvPr>
        </p:nvGraphicFramePr>
        <p:xfrm>
          <a:off x="5814060" y="1351280"/>
          <a:ext cx="6181090" cy="4898390"/>
        </p:xfrm>
        <a:graphic>
          <a:graphicData uri="http://schemas.openxmlformats.org/drawingml/2006/table">
            <a:tbl>
              <a:tblPr>
                <a:tableStyleId>{7DF18680-E054-41AD-8BC1-D1AEF772440D}</a:tableStyleId>
              </a:tblPr>
              <a:tblGrid>
                <a:gridCol w="6181090"/>
              </a:tblGrid>
              <a:tr h="257810">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六、其他</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p>
                      <a:pPr marL="0" algn="just" defTabSz="914400" rtl="0" eaLnBrk="1" fontAlgn="ctr" latinLnBrk="0" hangingPunct="1"/>
                      <a:r>
                        <a:rPr lang="zh-CN" altLang="en-US" sz="1400" b="0" u="none" strike="noStrike" kern="1200">
                          <a:solidFill>
                            <a:srgbClr val="44546A"/>
                          </a:solidFill>
                          <a:effectLst/>
                          <a:latin typeface="+mj-ea"/>
                          <a:ea typeface="+mj-ea"/>
                          <a:hlinkClick r:id="rId18" action="ppaction://hlinkfile"/>
                        </a:rPr>
                        <a:t>（七十八）专门学校基本情况</a:t>
                      </a:r>
                      <a:endParaRPr lang="zh-CN" altLang="en-US" sz="1400" b="0" u="none" strike="noStrike" kern="1200">
                        <a:solidFill>
                          <a:srgbClr val="44546A"/>
                        </a:solidFill>
                        <a:effectLst/>
                        <a:latin typeface="+mj-ea"/>
                        <a:ea typeface="+mj-ea"/>
                        <a:hlinkClick r:id="rId18" action="ppaction://hlinkfile"/>
                      </a:endParaRPr>
                    </a:p>
                  </a:txBody>
                  <a:tcPr marL="6493" marR="6493" marT="6493" marB="0" anchor="ctr">
                    <a:noFill/>
                  </a:tcPr>
                </a:tc>
              </a:tr>
              <a:tr h="257810">
                <a:tc>
                  <a:txBody>
                    <a:bodyPr/>
                    <a:p>
                      <a:pPr marL="0" algn="just" defTabSz="914400" rtl="0" eaLnBrk="1" fontAlgn="ctr" latinLnBrk="0" hangingPunct="1"/>
                      <a:r>
                        <a:rPr lang="zh-CN" altLang="en-US" sz="1400" b="0" u="none" strike="noStrike" kern="1200">
                          <a:solidFill>
                            <a:srgbClr val="44546A"/>
                          </a:solidFill>
                          <a:effectLst/>
                          <a:latin typeface="+mj-ea"/>
                          <a:ea typeface="+mj-ea"/>
                          <a:hlinkClick r:id="rId19" action="ppaction://hlinkfile"/>
                        </a:rPr>
                        <a:t>（七十九）成人中、小学基本情况</a:t>
                      </a:r>
                      <a:endParaRPr lang="zh-CN" altLang="en-US" sz="1400" b="0" u="none" strike="noStrike" kern="1200">
                        <a:solidFill>
                          <a:srgbClr val="44546A"/>
                        </a:solidFill>
                        <a:effectLst/>
                        <a:latin typeface="+mj-ea"/>
                        <a:ea typeface="+mj-ea"/>
                        <a:hlinkClick r:id="rId19" action="ppaction://hlinkfile"/>
                      </a:endParaRPr>
                    </a:p>
                  </a:txBody>
                  <a:tcPr marL="6493" marR="6493" marT="6493" marB="0" anchor="ctr">
                    <a:noFill/>
                  </a:tcPr>
                </a:tc>
              </a:tr>
              <a:tr h="257810">
                <a:tc>
                  <a:txBody>
                    <a:bodyPr/>
                    <a:p>
                      <a:pPr marL="0" algn="just" defTabSz="914400" rtl="0" eaLnBrk="1" fontAlgn="ctr" latinLnBrk="0" hangingPunct="1"/>
                      <a:r>
                        <a:rPr lang="en-US" altLang="zh-CN" sz="1400" b="0" u="none" strike="noStrike" kern="1200" dirty="0">
                          <a:solidFill>
                            <a:srgbClr val="44546A"/>
                          </a:solidFill>
                          <a:effectLst/>
                          <a:latin typeface="+mj-ea"/>
                          <a:ea typeface="+mj-ea"/>
                          <a:hlinkClick r:id="rId20" action="ppaction://hlinkfile"/>
                        </a:rPr>
                        <a:t>…</a:t>
                      </a:r>
                      <a:endParaRPr lang="en-US" altLang="zh-CN" sz="1400" b="0" u="none" strike="noStrike" kern="1200" dirty="0">
                        <a:solidFill>
                          <a:srgbClr val="44546A"/>
                        </a:solidFill>
                        <a:effectLst/>
                        <a:latin typeface="+mj-ea"/>
                        <a:ea typeface="+mj-ea"/>
                        <a:hlinkClick r:id="rId20" action="ppaction://hlinkfile"/>
                      </a:endParaRPr>
                    </a:p>
                  </a:txBody>
                  <a:tcPr marL="6493" marR="6493" marT="6493" marB="0" anchor="ctr">
                    <a:noFill/>
                  </a:tcPr>
                </a:tc>
              </a:tr>
              <a:tr h="257810">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七、县级、省级基表</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21" action="ppaction://hlinkfile"/>
                        </a:rPr>
                        <a:t>（八十一）小学校内外学龄人口数（县级）</a:t>
                      </a:r>
                      <a:endParaRPr lang="zh-CN" altLang="en-US" sz="1400" b="0" u="none" strike="noStrike" kern="1200" dirty="0">
                        <a:solidFill>
                          <a:srgbClr val="44546A"/>
                        </a:solidFill>
                        <a:effectLst/>
                        <a:latin typeface="+mj-ea"/>
                        <a:ea typeface="+mj-ea"/>
                        <a:hlinkClick r:id="rId21" action="ppaction://hlinkfile"/>
                      </a:endParaRPr>
                    </a:p>
                  </a:txBody>
                  <a:tcPr marL="6493" marR="6493" marT="6493" marB="0" anchor="ctr">
                    <a:noFill/>
                  </a:tcPr>
                </a:tc>
              </a:tr>
              <a:tr h="257810">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22" action="ppaction://hlinkfile"/>
                        </a:rPr>
                        <a:t>（八十二）初中校内外学龄人口数（县级）</a:t>
                      </a:r>
                      <a:endParaRPr lang="zh-CN" altLang="en-US" sz="1400" b="0" u="none" strike="noStrike" kern="1200" dirty="0">
                        <a:solidFill>
                          <a:srgbClr val="44546A"/>
                        </a:solidFill>
                        <a:effectLst/>
                        <a:latin typeface="+mj-ea"/>
                        <a:ea typeface="+mj-ea"/>
                        <a:hlinkClick r:id="rId22" action="ppaction://hlinkfile"/>
                      </a:endParaRPr>
                    </a:p>
                  </a:txBody>
                  <a:tcPr marL="6493" marR="6493" marT="6493" marB="0" anchor="ctr">
                    <a:noFill/>
                  </a:tcPr>
                </a:tc>
              </a:tr>
              <a:tr h="257810">
                <a:tc>
                  <a:txBody>
                    <a:bodyPr/>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r h="257810">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八、统计台账</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23" action="ppaction://hlinkfile"/>
                        </a:rPr>
                        <a:t>（八十六）高等教育学校校园占地情况统计调查表（台账）</a:t>
                      </a:r>
                      <a:endParaRPr lang="zh-CN" altLang="en-US" sz="1400" b="0" u="none" strike="noStrike" kern="1200" dirty="0">
                        <a:solidFill>
                          <a:srgbClr val="44546A"/>
                        </a:solidFill>
                        <a:effectLst/>
                        <a:latin typeface="+mj-ea"/>
                        <a:ea typeface="+mj-ea"/>
                        <a:hlinkClick r:id="rId23" action="ppaction://hlinkfile"/>
                      </a:endParaRPr>
                    </a:p>
                  </a:txBody>
                  <a:tcPr marL="6493" marR="6493" marT="6493" marB="0" anchor="ctr">
                    <a:noFill/>
                  </a:tcPr>
                </a:tc>
              </a:tr>
              <a:tr h="257810">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24" action="ppaction://hlinkfile"/>
                        </a:rPr>
                        <a:t>（八十七）高等教育学校（职业、成人）校舍功能明细统计调查表（台账）</a:t>
                      </a:r>
                      <a:endParaRPr lang="zh-CN" altLang="en-US" sz="1400" b="0" u="none" strike="noStrike" kern="1200" dirty="0">
                        <a:solidFill>
                          <a:srgbClr val="44546A"/>
                        </a:solidFill>
                        <a:effectLst/>
                        <a:latin typeface="+mj-ea"/>
                        <a:ea typeface="+mj-ea"/>
                        <a:hlinkClick r:id="rId24" action="ppaction://hlinkfile"/>
                      </a:endParaRPr>
                    </a:p>
                  </a:txBody>
                  <a:tcPr marL="6493" marR="6493" marT="6493" marB="0" anchor="ctr">
                    <a:noFill/>
                  </a:tcPr>
                </a:tc>
              </a:tr>
              <a:tr h="257810">
                <a:tc>
                  <a:txBody>
                    <a:bodyPr/>
                    <a:p>
                      <a:pPr marL="0" algn="just" defTabSz="914400" rtl="0" eaLnBrk="1" fontAlgn="ctr" latinLnBrk="0" hangingPunct="1"/>
                      <a:r>
                        <a:rPr lang="en-US" altLang="zh-CN" sz="1400" b="0" u="none" strike="noStrike" kern="1200" dirty="0">
                          <a:solidFill>
                            <a:srgbClr val="44546A"/>
                          </a:solidFill>
                          <a:effectLst/>
                          <a:latin typeface="+mj-ea"/>
                          <a:ea typeface="+mj-ea"/>
                        </a:rPr>
                        <a:t>…</a:t>
                      </a:r>
                      <a:endParaRPr lang="en-US" altLang="zh-CN" sz="1400" b="0" u="none" strike="noStrike" kern="1200" dirty="0">
                        <a:solidFill>
                          <a:srgbClr val="44546A"/>
                        </a:solidFill>
                        <a:effectLst/>
                        <a:latin typeface="+mj-ea"/>
                        <a:ea typeface="+mj-ea"/>
                      </a:endParaRPr>
                    </a:p>
                  </a:txBody>
                  <a:tcPr marL="6493" marR="6493" marT="6493" marB="0" anchor="ctr">
                    <a:noFill/>
                  </a:tcPr>
                </a:tc>
              </a:tr>
              <a:tr h="257810">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九、季报</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p>
                      <a:pPr marL="0" algn="just" defTabSz="914400" rtl="0" eaLnBrk="1" fontAlgn="ctr" latinLnBrk="0" hangingPunct="1"/>
                      <a:r>
                        <a:rPr lang="zh-CN" altLang="en-US" sz="1400" b="0" u="none" strike="noStrike" kern="1200">
                          <a:solidFill>
                            <a:srgbClr val="44546A"/>
                          </a:solidFill>
                          <a:effectLst/>
                          <a:latin typeface="+mj-ea"/>
                          <a:ea typeface="+mj-ea"/>
                          <a:hlinkClick r:id="rId25" action="ppaction://hlinkfile"/>
                        </a:rPr>
                        <a:t>（九十）学生变动情况（季报）</a:t>
                      </a:r>
                      <a:endParaRPr lang="zh-CN" altLang="en-US" sz="1400" b="0" u="none" strike="noStrike" kern="1200">
                        <a:solidFill>
                          <a:srgbClr val="44546A"/>
                        </a:solidFill>
                        <a:effectLst/>
                        <a:latin typeface="+mj-ea"/>
                        <a:ea typeface="+mj-ea"/>
                        <a:hlinkClick r:id="rId25" action="ppaction://hlinkfile"/>
                      </a:endParaRPr>
                    </a:p>
                  </a:txBody>
                  <a:tcPr marL="6493" marR="6493" marT="6493" marB="0" anchor="ctr">
                    <a:noFill/>
                  </a:tcPr>
                </a:tc>
              </a:tr>
              <a:tr h="257810">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26" action="ppaction://hlinkfile"/>
                        </a:rPr>
                        <a:t>（九十一）在校生中死亡的主要原因（季报）</a:t>
                      </a:r>
                      <a:endParaRPr lang="zh-CN" altLang="en-US" sz="1400" b="0" u="none" strike="noStrike" kern="1200" dirty="0">
                        <a:solidFill>
                          <a:srgbClr val="44546A"/>
                        </a:solidFill>
                        <a:effectLst/>
                        <a:latin typeface="+mj-ea"/>
                        <a:ea typeface="+mj-ea"/>
                        <a:hlinkClick r:id="rId26" action="ppaction://hlinkfile"/>
                      </a:endParaRPr>
                    </a:p>
                  </a:txBody>
                  <a:tcPr marL="6493" marR="6493" marT="6493" marB="0" anchor="ctr">
                    <a:noFill/>
                  </a:tcPr>
                </a:tc>
              </a:tr>
              <a:tr h="257810">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十、基本建设投资</a:t>
                      </a:r>
                      <a:endParaRPr lang="zh-CN" altLang="en-US" sz="1400" b="1" u="none" strike="noStrike" kern="1200" dirty="0">
                        <a:solidFill>
                          <a:srgbClr val="44546A"/>
                        </a:solidFill>
                        <a:effectLst/>
                        <a:latin typeface="+mj-ea"/>
                        <a:ea typeface="+mj-ea"/>
                        <a:cs typeface="+mj-ea"/>
                      </a:endParaRPr>
                    </a:p>
                  </a:txBody>
                  <a:tcPr marL="6493" marR="6493" marT="6493" marB="0" anchor="ctr">
                    <a:noFill/>
                  </a:tcPr>
                </a:tc>
              </a:tr>
              <a:tr h="257810">
                <a:tc>
                  <a:txBody>
                    <a:bodyPr/>
                    <a:p>
                      <a:pPr marL="0" algn="just" defTabSz="914400" rtl="0" eaLnBrk="1" fontAlgn="ctr" latinLnBrk="0" hangingPunct="1"/>
                      <a:r>
                        <a:rPr lang="zh-CN" altLang="en-US" sz="1400" b="0" u="none" strike="noStrike" kern="1200" dirty="0">
                          <a:solidFill>
                            <a:srgbClr val="44546A"/>
                          </a:solidFill>
                          <a:effectLst/>
                          <a:latin typeface="+mj-ea"/>
                          <a:ea typeface="+mj-ea"/>
                          <a:hlinkClick r:id="rId27" action="ppaction://hlinkfile"/>
                        </a:rPr>
                        <a:t>（九十二）各级各类学校基本建设完成情况表</a:t>
                      </a:r>
                      <a:endParaRPr lang="zh-CN" altLang="en-US" sz="1400" b="0" u="none" strike="noStrike" kern="1200" dirty="0">
                        <a:solidFill>
                          <a:srgbClr val="44546A"/>
                        </a:solidFill>
                        <a:effectLst/>
                        <a:latin typeface="+mj-ea"/>
                        <a:ea typeface="+mj-ea"/>
                        <a:hlinkClick r:id="rId27" action="ppaction://hlinkfile"/>
                      </a:endParaRPr>
                    </a:p>
                  </a:txBody>
                  <a:tcPr marL="6493" marR="6493" marT="6493" marB="0" anchor="b">
                    <a:noFill/>
                  </a:tcPr>
                </a:tc>
              </a:tr>
              <a:tr h="257810">
                <a:tc>
                  <a:txBody>
                    <a:bodyPr/>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十一、中外合作办学</a:t>
                      </a:r>
                      <a:endParaRPr lang="zh-CN" altLang="en-US" sz="1400" b="1" u="none" strike="noStrike" kern="1200" dirty="0">
                        <a:solidFill>
                          <a:srgbClr val="44546A"/>
                        </a:solidFill>
                        <a:effectLst/>
                        <a:latin typeface="+mj-ea"/>
                        <a:ea typeface="+mj-ea"/>
                        <a:cs typeface="+mj-ea"/>
                      </a:endParaRPr>
                    </a:p>
                  </a:txBody>
                  <a:tcPr marL="6493" marR="6493" marT="6493" marB="0" anchor="b">
                    <a:noFill/>
                  </a:tcPr>
                </a:tc>
              </a:tr>
              <a:tr h="257810">
                <a:tc>
                  <a:txBody>
                    <a:bodyPr/>
                    <a:p>
                      <a:pPr marL="0" algn="just" defTabSz="914400" rtl="0" eaLnBrk="1" fontAlgn="ctr" latinLnBrk="0" hangingPunct="1">
                        <a:buClrTx/>
                        <a:buSzTx/>
                        <a:buFontTx/>
                      </a:pPr>
                      <a:r>
                        <a:rPr lang="zh-CN" altLang="en-US" sz="1400" b="0" u="sng" strike="noStrike" kern="1200" dirty="0">
                          <a:solidFill>
                            <a:schemeClr val="accent1">
                              <a:lumMod val="60000"/>
                              <a:lumOff val="40000"/>
                            </a:schemeClr>
                          </a:solidFill>
                          <a:effectLst/>
                          <a:latin typeface="+mj-ea"/>
                          <a:ea typeface="+mj-ea"/>
                        </a:rPr>
                        <a:t>（九十三）中外合作办学机构及项目基本情况</a:t>
                      </a:r>
                      <a:endParaRPr lang="zh-CN" altLang="en-US" sz="1400" b="0" u="sng" strike="noStrike" kern="1200" dirty="0">
                        <a:solidFill>
                          <a:schemeClr val="accent1">
                            <a:lumMod val="60000"/>
                            <a:lumOff val="40000"/>
                          </a:schemeClr>
                        </a:solidFill>
                        <a:effectLst/>
                        <a:latin typeface="+mj-ea"/>
                        <a:ea typeface="+mj-ea"/>
                      </a:endParaRPr>
                    </a:p>
                  </a:txBody>
                  <a:tcPr marL="6493" marR="6493" marT="6493" marB="0" anchor="b">
                    <a:noFill/>
                  </a:tcPr>
                </a:tc>
              </a:tr>
            </a:tbl>
          </a:graphicData>
        </a:graphic>
      </p:graphicFrame>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1253470"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4153 </a:t>
            </a:r>
            <a:r>
              <a:rPr lang="zh-CN" altLang="en-US" sz="2400" b="1" dirty="0">
                <a:solidFill>
                  <a:schemeClr val="tx2"/>
                </a:solidFill>
                <a:latin typeface="+mj-ea"/>
                <a:ea typeface="+mj-ea"/>
                <a:cs typeface="+mj-ea"/>
                <a:sym typeface="+mn-ea"/>
              </a:rPr>
              <a:t>基础教育学校专任教师</a:t>
            </a:r>
            <a:r>
              <a:rPr lang="zh-CN" altLang="en-US" sz="2400" b="1" dirty="0">
                <a:solidFill>
                  <a:srgbClr val="044AFA"/>
                </a:solidFill>
                <a:latin typeface="+mj-ea"/>
                <a:ea typeface="+mj-ea"/>
                <a:cs typeface="+mj-ea"/>
                <a:sym typeface="+mn-ea"/>
              </a:rPr>
              <a:t>分年龄</a:t>
            </a:r>
            <a:r>
              <a:rPr lang="zh-CN" altLang="en-US" sz="2400" b="1" dirty="0">
                <a:solidFill>
                  <a:schemeClr val="tx2"/>
                </a:solidFill>
                <a:latin typeface="+mj-ea"/>
                <a:ea typeface="+mj-ea"/>
                <a:cs typeface="+mj-ea"/>
                <a:sym typeface="+mn-ea"/>
              </a:rPr>
              <a:t>情况（一校一报告）</a:t>
            </a:r>
            <a:endParaRPr lang="zh-CN" altLang="en-US" sz="2400" b="1" dirty="0">
              <a:solidFill>
                <a:schemeClr val="tx2"/>
              </a:solidFill>
              <a:latin typeface="+mj-ea"/>
              <a:ea typeface="+mj-ea"/>
              <a:cs typeface="+mj-ea"/>
              <a:sym typeface="+mn-ea"/>
            </a:endParaRPr>
          </a:p>
        </p:txBody>
      </p:sp>
      <p:pic>
        <p:nvPicPr>
          <p:cNvPr id="9" name="图片 8" descr="疑问"/>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54380" y="1346835"/>
            <a:ext cx="460100" cy="460100"/>
          </a:xfrm>
          <a:prstGeom prst="rect">
            <a:avLst/>
          </a:prstGeom>
        </p:spPr>
      </p:pic>
      <p:sp>
        <p:nvSpPr>
          <p:cNvPr id="7" name="矩形 6"/>
          <p:cNvSpPr/>
          <p:nvPr/>
        </p:nvSpPr>
        <p:spPr>
          <a:xfrm>
            <a:off x="811513" y="1225131"/>
            <a:ext cx="10996295" cy="1408203"/>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ct val="120000"/>
              </a:lnSpc>
              <a:spcBef>
                <a:spcPts val="0"/>
              </a:spcBef>
              <a:buClrTx/>
              <a:buSzTx/>
              <a:buFontTx/>
            </a:pPr>
            <a:r>
              <a:rPr lang="zh-CN" altLang="en-US" b="1">
                <a:solidFill>
                  <a:srgbClr val="FF0000"/>
                </a:solidFill>
                <a:latin typeface="微软雅黑" panose="020B0503020204020204" charset="-122"/>
                <a:ea typeface="微软雅黑" panose="020B0503020204020204" charset="-122"/>
                <a:cs typeface="微软雅黑" panose="020B0503020204020204" charset="-122"/>
                <a:sym typeface="+mn-ea"/>
              </a:rPr>
              <a:t>与历史数据无法衔接：</a:t>
            </a:r>
            <a:endParaRPr lang="zh-CN">
              <a:solidFill>
                <a:srgbClr val="44546A"/>
              </a:solidFill>
              <a:latin typeface="微软雅黑" panose="020B0503020204020204" charset="-122"/>
              <a:ea typeface="微软雅黑" panose="020B0503020204020204" charset="-122"/>
              <a:cs typeface="微软雅黑" panose="020B0503020204020204" charset="-122"/>
              <a:sym typeface="+mn-ea"/>
            </a:endParaRPr>
          </a:p>
          <a:p>
            <a:pPr marL="285750" indent="-285750" algn="l">
              <a:lnSpc>
                <a:spcPct val="120000"/>
              </a:lnSpc>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XX幼儿园、*XX幼儿园：</a:t>
            </a:r>
            <a:r>
              <a:rPr lang="zh-CN" altLang="en-US" b="1">
                <a:solidFill>
                  <a:srgbClr val="44546A"/>
                </a:solidFill>
                <a:latin typeface="微软雅黑" panose="020B0503020204020204" charset="-122"/>
                <a:ea typeface="微软雅黑" panose="020B0503020204020204" charset="-122"/>
                <a:cs typeface="微软雅黑" panose="020B0503020204020204" charset="-122"/>
                <a:sym typeface="+mn-ea"/>
              </a:rPr>
              <a:t>分年龄教师数量</a:t>
            </a:r>
            <a:r>
              <a:rPr lang="zh-CN" altLang="en-US">
                <a:solidFill>
                  <a:srgbClr val="44546A"/>
                </a:solidFill>
                <a:latin typeface="微软雅黑" panose="020B0503020204020204" charset="-122"/>
                <a:ea typeface="微软雅黑" panose="020B0503020204020204" charset="-122"/>
                <a:cs typeface="微软雅黑" panose="020B0503020204020204" charset="-122"/>
                <a:sym typeface="+mn-ea"/>
              </a:rPr>
              <a:t>与上年度无法衔接，如</a:t>
            </a:r>
            <a:r>
              <a:rPr>
                <a:solidFill>
                  <a:srgbClr val="44546A"/>
                </a:solidFill>
                <a:latin typeface="微软雅黑" panose="020B0503020204020204" charset="-122"/>
                <a:ea typeface="微软雅黑" panose="020B0503020204020204" charset="-122"/>
                <a:cs typeface="微软雅黑" panose="020B0503020204020204" charset="-122"/>
                <a:sym typeface="+mn-ea"/>
              </a:rPr>
              <a:t>2022年24岁以下专任教师1人；2023年24岁以下2人</a:t>
            </a:r>
            <a:r>
              <a:rPr lang="zh-CN">
                <a:solidFill>
                  <a:srgbClr val="44546A"/>
                </a:solidFill>
                <a:latin typeface="微软雅黑" panose="020B0503020204020204" charset="-122"/>
                <a:ea typeface="微软雅黑" panose="020B0503020204020204" charset="-122"/>
                <a:cs typeface="微软雅黑" panose="020B0503020204020204" charset="-122"/>
                <a:sym typeface="+mn-ea"/>
              </a:rPr>
              <a:t>，但</a:t>
            </a:r>
            <a:r>
              <a:rPr>
                <a:solidFill>
                  <a:srgbClr val="44546A"/>
                </a:solidFill>
                <a:latin typeface="微软雅黑" panose="020B0503020204020204" charset="-122"/>
                <a:ea typeface="微软雅黑" panose="020B0503020204020204" charset="-122"/>
                <a:cs typeface="微软雅黑" panose="020B0503020204020204" charset="-122"/>
                <a:sym typeface="+mn-ea"/>
              </a:rPr>
              <a:t>专任教师数</a:t>
            </a:r>
            <a:r>
              <a:rPr>
                <a:solidFill>
                  <a:srgbClr val="44546A"/>
                </a:solidFill>
                <a:latin typeface="微软雅黑" panose="020B0503020204020204" charset="-122"/>
                <a:ea typeface="微软雅黑" panose="020B0503020204020204" charset="-122"/>
                <a:cs typeface="微软雅黑" panose="020B0503020204020204" charset="-122"/>
              </a:rPr>
              <a:t>无增加</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endParaRPr lang="zh-CN" altLang="en-US">
              <a:solidFill>
                <a:srgbClr val="44546A"/>
              </a:solidFill>
              <a:latin typeface="微软雅黑" panose="020B0503020204020204" charset="-122"/>
              <a:ea typeface="微软雅黑" panose="020B0503020204020204" charset="-122"/>
              <a:cs typeface="微软雅黑" panose="020B0503020204020204" charset="-122"/>
            </a:endParaRPr>
          </a:p>
        </p:txBody>
      </p:sp>
      <p:pic>
        <p:nvPicPr>
          <p:cNvPr id="2" name="图片 1" descr="upload_post_object_v2_2593639605"/>
          <p:cNvPicPr>
            <a:picLocks noChangeAspect="1"/>
          </p:cNvPicPr>
          <p:nvPr/>
        </p:nvPicPr>
        <p:blipFill>
          <a:blip r:embed="rId6"/>
          <a:srcRect t="37072" r="628" b="4766"/>
          <a:stretch>
            <a:fillRect/>
          </a:stretch>
        </p:blipFill>
        <p:spPr>
          <a:xfrm>
            <a:off x="811513" y="4438431"/>
            <a:ext cx="10610434" cy="1052581"/>
          </a:xfrm>
          <a:prstGeom prst="rect">
            <a:avLst/>
          </a:prstGeom>
          <a:ln>
            <a:solidFill>
              <a:srgbClr val="44546A"/>
            </a:solidFill>
          </a:ln>
        </p:spPr>
      </p:pic>
      <p:pic>
        <p:nvPicPr>
          <p:cNvPr id="3" name="图片 2" descr="upload_post_object_v2_1744276523"/>
          <p:cNvPicPr>
            <a:picLocks noChangeAspect="1"/>
          </p:cNvPicPr>
          <p:nvPr/>
        </p:nvPicPr>
        <p:blipFill>
          <a:blip r:embed="rId7"/>
          <a:stretch>
            <a:fillRect/>
          </a:stretch>
        </p:blipFill>
        <p:spPr>
          <a:xfrm>
            <a:off x="811513" y="2919432"/>
            <a:ext cx="10620375" cy="1019175"/>
          </a:xfrm>
          <a:prstGeom prst="rect">
            <a:avLst/>
          </a:prstGeom>
          <a:ln>
            <a:solidFill>
              <a:srgbClr val="44546A"/>
            </a:solidFill>
          </a:ln>
        </p:spPr>
      </p:pic>
      <p:sp>
        <p:nvSpPr>
          <p:cNvPr id="11" name="矩形 10"/>
          <p:cNvSpPr/>
          <p:nvPr/>
        </p:nvSpPr>
        <p:spPr>
          <a:xfrm>
            <a:off x="3812777" y="2856687"/>
            <a:ext cx="909495" cy="1081936"/>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矩形 11"/>
          <p:cNvSpPr/>
          <p:nvPr/>
        </p:nvSpPr>
        <p:spPr>
          <a:xfrm>
            <a:off x="3812779" y="4409076"/>
            <a:ext cx="909495" cy="1081936"/>
          </a:xfrm>
          <a:prstGeom prst="rect">
            <a:avLst/>
          </a:prstGeom>
          <a:noFill/>
          <a:ln w="38100">
            <a:solidFill>
              <a:srgbClr val="044AFA"/>
            </a:solid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8" name="图片 7" descr="upload_post_object_v2_3193737487"/>
          <p:cNvPicPr>
            <a:picLocks noChangeAspect="1"/>
          </p:cNvPicPr>
          <p:nvPr/>
        </p:nvPicPr>
        <p:blipFill>
          <a:blip r:embed="rId8"/>
          <a:stretch>
            <a:fillRect/>
          </a:stretch>
        </p:blipFill>
        <p:spPr>
          <a:xfrm>
            <a:off x="2796999" y="2633320"/>
            <a:ext cx="5838375" cy="2983345"/>
          </a:xfrm>
          <a:prstGeom prst="rect">
            <a:avLst/>
          </a:prstGeom>
        </p:spPr>
      </p:pic>
      <p:sp>
        <p:nvSpPr>
          <p:cNvPr id="10" name="矩形 9"/>
          <p:cNvSpPr/>
          <p:nvPr/>
        </p:nvSpPr>
        <p:spPr>
          <a:xfrm>
            <a:off x="5578713" y="3875038"/>
            <a:ext cx="1561236" cy="174162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6" name="矩形 5"/>
          <p:cNvSpPr/>
          <p:nvPr/>
        </p:nvSpPr>
        <p:spPr>
          <a:xfrm>
            <a:off x="811530" y="2647315"/>
            <a:ext cx="10241280" cy="772795"/>
          </a:xfrm>
          <a:prstGeom prst="rect">
            <a:avLst/>
          </a:prstGeom>
          <a:noFill/>
          <a:ln w="9525">
            <a:solidFill>
              <a:srgbClr val="000000">
                <a:alpha val="0"/>
              </a:srgbClr>
            </a:solidFill>
            <a:prstDash val="solid"/>
          </a:ln>
          <a:effectLst/>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Char char="•"/>
            </a:pPr>
            <a:r>
              <a:rPr lang="en-US" altLang="zh-CN">
                <a:solidFill>
                  <a:srgbClr val="044AFA"/>
                </a:solidFill>
                <a:latin typeface="+mj-ea"/>
                <a:ea typeface="+mj-ea"/>
                <a:cs typeface="+mj-ea"/>
                <a:sym typeface="+mn-ea"/>
              </a:rPr>
              <a:t>*</a:t>
            </a:r>
            <a:r>
              <a:rPr lang="zh-CN" altLang="en-US">
                <a:solidFill>
                  <a:srgbClr val="044AFA"/>
                </a:solidFill>
                <a:latin typeface="+mj-ea"/>
                <a:ea typeface="+mj-ea"/>
                <a:cs typeface="+mj-ea"/>
                <a:sym typeface="+mn-ea"/>
              </a:rPr>
              <a:t>XX学校（中职）</a:t>
            </a:r>
            <a:r>
              <a:rPr lang="zh-CN" altLang="en-US">
                <a:solidFill>
                  <a:srgbClr val="044AFA"/>
                </a:solidFill>
                <a:latin typeface="+mj-ea"/>
                <a:ea typeface="+mj-ea"/>
                <a:cs typeface="+mj-ea"/>
                <a:sym typeface="+mn-ea"/>
              </a:rPr>
              <a:t>：</a:t>
            </a:r>
            <a:r>
              <a:rPr lang="en-US" altLang="zh-CN">
                <a:solidFill>
                  <a:srgbClr val="44546A"/>
                </a:solidFill>
                <a:latin typeface="+mj-ea"/>
                <a:ea typeface="+mj-ea"/>
                <a:cs typeface="+mj-ea"/>
                <a:sym typeface="+mn-ea"/>
              </a:rPr>
              <a:t>202</a:t>
            </a:r>
            <a:r>
              <a:rPr>
                <a:solidFill>
                  <a:srgbClr val="44546A"/>
                </a:solidFill>
                <a:latin typeface="+mj-ea"/>
                <a:ea typeface="+mj-ea"/>
                <a:cs typeface="+mj-ea"/>
                <a:sym typeface="+mn-ea"/>
              </a:rPr>
              <a:t>3年小学、初中专任教师24岁以下的人数</a:t>
            </a:r>
            <a:r>
              <a:rPr lang="zh-CN" altLang="en-US">
                <a:solidFill>
                  <a:srgbClr val="44546A"/>
                </a:solidFill>
                <a:latin typeface="+mj-ea"/>
                <a:ea typeface="+mj-ea"/>
                <a:cs typeface="+mj-ea"/>
                <a:sym typeface="+mn-ea"/>
              </a:rPr>
              <a:t>之和</a:t>
            </a:r>
            <a:r>
              <a:rPr>
                <a:solidFill>
                  <a:srgbClr val="44546A"/>
                </a:solidFill>
                <a:latin typeface="+mj-ea"/>
                <a:ea typeface="+mj-ea"/>
                <a:cs typeface="+mj-ea"/>
                <a:sym typeface="+mn-ea"/>
              </a:rPr>
              <a:t>为6人</a:t>
            </a:r>
            <a:r>
              <a:rPr lang="zh-CN" altLang="en-US">
                <a:solidFill>
                  <a:srgbClr val="44546A"/>
                </a:solidFill>
                <a:latin typeface="+mj-ea"/>
                <a:ea typeface="+mj-ea"/>
                <a:cs typeface="+mj-ea"/>
                <a:sym typeface="+mn-ea"/>
              </a:rPr>
              <a:t>，</a:t>
            </a:r>
            <a:r>
              <a:rPr lang="en-US" altLang="zh-CN">
                <a:solidFill>
                  <a:srgbClr val="44546A"/>
                </a:solidFill>
                <a:latin typeface="+mj-ea"/>
                <a:ea typeface="+mj-ea"/>
                <a:cs typeface="+mj-ea"/>
                <a:sym typeface="+mn-ea"/>
              </a:rPr>
              <a:t>2022</a:t>
            </a:r>
            <a:r>
              <a:rPr lang="zh-CN" altLang="en-US">
                <a:solidFill>
                  <a:srgbClr val="44546A"/>
                </a:solidFill>
                <a:latin typeface="+mj-ea"/>
                <a:ea typeface="+mj-ea"/>
                <a:cs typeface="+mj-ea"/>
                <a:sym typeface="+mn-ea"/>
              </a:rPr>
              <a:t>年为</a:t>
            </a:r>
            <a:r>
              <a:rPr lang="en-US" altLang="zh-CN">
                <a:solidFill>
                  <a:srgbClr val="44546A"/>
                </a:solidFill>
                <a:latin typeface="+mj-ea"/>
                <a:ea typeface="+mj-ea"/>
                <a:cs typeface="+mj-ea"/>
                <a:sym typeface="+mn-ea"/>
              </a:rPr>
              <a:t>6</a:t>
            </a:r>
            <a:r>
              <a:rPr lang="zh-CN" altLang="en-US">
                <a:solidFill>
                  <a:srgbClr val="44546A"/>
                </a:solidFill>
                <a:latin typeface="+mj-ea"/>
                <a:ea typeface="+mj-ea"/>
                <a:cs typeface="+mj-ea"/>
                <a:sym typeface="+mn-ea"/>
              </a:rPr>
              <a:t>人，</a:t>
            </a:r>
            <a:r>
              <a:rPr lang="en-US" altLang="zh-CN">
                <a:solidFill>
                  <a:srgbClr val="44546A"/>
                </a:solidFill>
                <a:latin typeface="+mj-ea"/>
                <a:ea typeface="+mj-ea"/>
                <a:cs typeface="+mj-ea"/>
                <a:sym typeface="+mn-ea"/>
              </a:rPr>
              <a:t>2021</a:t>
            </a:r>
            <a:r>
              <a:rPr lang="zh-CN" altLang="en-US">
                <a:solidFill>
                  <a:srgbClr val="44546A"/>
                </a:solidFill>
                <a:latin typeface="+mj-ea"/>
                <a:ea typeface="+mj-ea"/>
                <a:cs typeface="+mj-ea"/>
                <a:sym typeface="+mn-ea"/>
              </a:rPr>
              <a:t>年</a:t>
            </a:r>
            <a:r>
              <a:rPr>
                <a:solidFill>
                  <a:srgbClr val="44546A"/>
                </a:solidFill>
                <a:latin typeface="+mj-ea"/>
                <a:ea typeface="+mj-ea"/>
                <a:cs typeface="+mj-ea"/>
                <a:sym typeface="+mn-ea"/>
              </a:rPr>
              <a:t>为14人</a:t>
            </a:r>
            <a:endParaRPr lang="en-US" altLang="zh-CN">
              <a:solidFill>
                <a:srgbClr val="44546A"/>
              </a:solidFill>
              <a:latin typeface="+mj-ea"/>
              <a:ea typeface="+mj-ea"/>
              <a:cs typeface="+mj-ea"/>
              <a:sym typeface="+mn-ea"/>
            </a:endParaRPr>
          </a:p>
        </p:txBody>
      </p:sp>
      <p:sp>
        <p:nvSpPr>
          <p:cNvPr id="5" name="文本框 4"/>
          <p:cNvSpPr txBox="1"/>
          <p:nvPr/>
        </p:nvSpPr>
        <p:spPr>
          <a:xfrm>
            <a:off x="854075" y="3527425"/>
            <a:ext cx="10031095" cy="863600"/>
          </a:xfrm>
          <a:prstGeom prst="rect">
            <a:avLst/>
          </a:prstGeom>
          <a:noFill/>
        </p:spPr>
        <p:txBody>
          <a:bodyPr wrap="square" rtlCol="0" anchor="t">
            <a:noAutofit/>
          </a:bodyPr>
          <a:p>
            <a:pPr algn="l"/>
            <a:r>
              <a:rPr lang="zh-CN" altLang="en-US" b="1">
                <a:solidFill>
                  <a:srgbClr val="FF0000"/>
                </a:solidFill>
                <a:latin typeface="+mj-ea"/>
                <a:ea typeface="+mj-ea"/>
                <a:cs typeface="+mj-ea"/>
              </a:rPr>
              <a:t>疑似错报</a:t>
            </a:r>
            <a:r>
              <a:rPr lang="zh-CN" altLang="en-US" b="1">
                <a:solidFill>
                  <a:srgbClr val="FF0000"/>
                </a:solidFill>
                <a:latin typeface="+mj-ea"/>
                <a:ea typeface="+mj-ea"/>
                <a:cs typeface="+mj-ea"/>
                <a:sym typeface="+mn-ea"/>
              </a:rPr>
              <a:t>：</a:t>
            </a:r>
            <a:endParaRPr lang="zh-CN" altLang="en-US">
              <a:solidFill>
                <a:srgbClr val="044AFA"/>
              </a:solidFill>
              <a:latin typeface="+mj-ea"/>
              <a:ea typeface="+mj-ea"/>
              <a:cs typeface="+mj-ea"/>
              <a:sym typeface="+mn-ea"/>
            </a:endParaRPr>
          </a:p>
          <a:p>
            <a:pPr marL="285750" indent="-285750" algn="l">
              <a:buChar char="•"/>
            </a:pPr>
            <a:r>
              <a:rPr lang="zh-CN" altLang="en-US">
                <a:solidFill>
                  <a:srgbClr val="044AFA"/>
                </a:solidFill>
                <a:latin typeface="+mj-ea"/>
                <a:ea typeface="+mj-ea"/>
                <a:cs typeface="+mj-ea"/>
                <a:sym typeface="+mn-ea"/>
              </a:rPr>
              <a:t>XX大学：</a:t>
            </a:r>
            <a:r>
              <a:rPr>
                <a:solidFill>
                  <a:srgbClr val="44546A"/>
                </a:solidFill>
                <a:latin typeface="+mj-ea"/>
                <a:ea typeface="+mj-ea"/>
                <a:cs typeface="+mj-ea"/>
                <a:sym typeface="+mn-ea"/>
              </a:rPr>
              <a:t>60至64岁专任教师中的副高级24人</a:t>
            </a:r>
            <a:endParaRPr lang="zh-CN" altLang="en-US">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3"/>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2"/>
                                        </p:tgtEl>
                                        <p:attrNameLst>
                                          <p:attrName>style.visibility</p:attrName>
                                        </p:attrNameLst>
                                      </p:cBhvr>
                                      <p:to>
                                        <p:strVal val="hidden"/>
                                      </p:to>
                                    </p:set>
                                  </p:childTnLst>
                                </p:cTn>
                              </p:par>
                              <p:par>
                                <p:cTn id="31" presetID="1" presetClass="exit" presetSubtype="0" fill="hold" grpId="2" nodeType="withEffect">
                                  <p:stCondLst>
                                    <p:cond delay="0"/>
                                  </p:stCondLst>
                                  <p:childTnLst>
                                    <p:set>
                                      <p:cBhvr>
                                        <p:cTn id="32" dur="1" fill="hold">
                                          <p:stCondLst>
                                            <p:cond delay="0"/>
                                          </p:stCondLst>
                                        </p:cTn>
                                        <p:tgtEl>
                                          <p:spTgt spid="11"/>
                                        </p:tgtEl>
                                        <p:attrNameLst>
                                          <p:attrName>style.visibility</p:attrName>
                                        </p:attrNameLst>
                                      </p:cBhvr>
                                      <p:to>
                                        <p:strVal val="hidden"/>
                                      </p:to>
                                    </p:set>
                                  </p:childTnLst>
                                </p:cTn>
                              </p:par>
                              <p:par>
                                <p:cTn id="33" presetID="1" presetClass="exit" presetSubtype="0" fill="hold" grpId="2" nodeType="with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8"/>
                                        </p:tgtEl>
                                        <p:attrNameLst>
                                          <p:attrName>style.visibility</p:attrName>
                                        </p:attrNameLst>
                                      </p:cBhvr>
                                      <p:to>
                                        <p:strVal val="hidden"/>
                                      </p:to>
                                    </p:set>
                                  </p:childTnLst>
                                </p:cTn>
                              </p:par>
                              <p:par>
                                <p:cTn id="45" presetID="1" presetClass="exit" presetSubtype="0" fill="hold" grpId="2" nodeType="withEffect">
                                  <p:stCondLst>
                                    <p:cond delay="0"/>
                                  </p:stCondLst>
                                  <p:childTnLst>
                                    <p:set>
                                      <p:cBhvr>
                                        <p:cTn id="46" dur="1" fill="hold">
                                          <p:stCondLst>
                                            <p:cond delay="0"/>
                                          </p:stCondLst>
                                        </p:cTn>
                                        <p:tgtEl>
                                          <p:spTgt spid="10"/>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1" animBg="1"/>
      <p:bldP spid="11" grpId="1" animBg="1"/>
      <p:bldP spid="11" grpId="2" animBg="1"/>
      <p:bldP spid="12" grpId="2" animBg="1"/>
      <p:bldP spid="10" grpId="1" bldLvl="0" animBg="1"/>
      <p:bldP spid="6" grpId="0" bldLvl="0" animBg="1"/>
      <p:bldP spid="10" grpId="2" animBg="1"/>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4354 </a:t>
            </a:r>
            <a:r>
              <a:rPr lang="zh-CN" altLang="en-US" sz="2400" b="1" dirty="0">
                <a:solidFill>
                  <a:schemeClr val="tx2"/>
                </a:solidFill>
                <a:latin typeface="+mj-ea"/>
                <a:ea typeface="+mj-ea"/>
                <a:cs typeface="+mj-ea"/>
                <a:sym typeface="+mn-ea"/>
              </a:rPr>
              <a:t>职业、高等教育学校专任教师</a:t>
            </a:r>
            <a:r>
              <a:rPr lang="zh-CN" altLang="en-US" sz="2400" b="1" dirty="0">
                <a:solidFill>
                  <a:srgbClr val="044AFA"/>
                </a:solidFill>
                <a:latin typeface="+mj-ea"/>
                <a:ea typeface="+mj-ea"/>
                <a:cs typeface="+mj-ea"/>
                <a:sym typeface="+mn-ea"/>
              </a:rPr>
              <a:t>分年龄</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3" name="图片 2"/>
          <p:cNvPicPr>
            <a:picLocks noChangeAspect="1"/>
          </p:cNvPicPr>
          <p:nvPr/>
        </p:nvPicPr>
        <p:blipFill>
          <a:blip r:embed="rId4"/>
          <a:srcRect b="31511"/>
          <a:stretch>
            <a:fillRect/>
          </a:stretch>
        </p:blipFill>
        <p:spPr>
          <a:xfrm>
            <a:off x="227330" y="1575435"/>
            <a:ext cx="6375400" cy="4749165"/>
          </a:xfrm>
          <a:prstGeom prst="rect">
            <a:avLst/>
          </a:prstGeom>
          <a:ln>
            <a:solidFill>
              <a:srgbClr val="44546A"/>
            </a:solidFill>
          </a:ln>
          <a:effectLst>
            <a:outerShdw blurRad="50800" dist="38100" dir="2700000" algn="tl" rotWithShape="0">
              <a:prstClr val="black">
                <a:alpha val="40000"/>
              </a:prstClr>
            </a:outerShdw>
          </a:effectLst>
        </p:spPr>
      </p:pic>
      <p:sp>
        <p:nvSpPr>
          <p:cNvPr id="6" name="圆角矩形 5"/>
          <p:cNvSpPr/>
          <p:nvPr/>
        </p:nvSpPr>
        <p:spPr>
          <a:xfrm>
            <a:off x="2614930" y="1370330"/>
            <a:ext cx="9160510" cy="1231900"/>
          </a:xfrm>
          <a:prstGeom prst="roundRect">
            <a:avLst>
              <a:gd name="adj" fmla="val 682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中等职业学校教师专业技术职务</a:t>
            </a:r>
            <a:r>
              <a:rPr lang="zh-CN" altLang="en-US">
                <a:solidFill>
                  <a:srgbClr val="44546A"/>
                </a:solidFill>
                <a:latin typeface="+mj-ea"/>
                <a:ea typeface="+mj-ea"/>
                <a:sym typeface="+mn-ea"/>
              </a:rPr>
              <a:t>，根据</a:t>
            </a:r>
            <a:r>
              <a:rPr lang="zh-CN" altLang="en-US">
                <a:solidFill>
                  <a:srgbClr val="044AFA"/>
                </a:solidFill>
                <a:latin typeface="华文新魏" panose="02010800040101010101" charset="-122"/>
                <a:ea typeface="华文新魏" panose="02010800040101010101" charset="-122"/>
                <a:cs typeface="华文新魏" panose="02010800040101010101" charset="-122"/>
                <a:sym typeface="+mn-ea"/>
                <a:hlinkClick r:id="rId5"/>
              </a:rPr>
              <a:t>《人力资源社会保障部 教育部关于深化中等职业学校教师职称制度改革的指导意见》</a:t>
            </a:r>
            <a:r>
              <a:rPr lang="zh-CN" altLang="en-US">
                <a:solidFill>
                  <a:srgbClr val="44546A"/>
                </a:solidFill>
                <a:latin typeface="+mj-ea"/>
                <a:ea typeface="+mj-ea"/>
                <a:sym typeface="+mn-ea"/>
              </a:rPr>
              <a:t>的通知要求,统一职称等级和名称。文化课、专业课教师对应助理讲师、讲师、高级讲师、正高级讲师。实习指导教师</a:t>
            </a:r>
            <a:r>
              <a:rPr lang="zh-CN" altLang="en-US">
                <a:solidFill>
                  <a:srgbClr val="44546A"/>
                </a:solidFill>
                <a:latin typeface="+mj-ea"/>
                <a:ea typeface="+mj-ea"/>
                <a:sym typeface="+mn-ea"/>
              </a:rPr>
              <a:t>对应三级实习指导教师、二级实习指导教师、一级实习指导教师、高级实习指导教师、正高级实习指导教师。</a:t>
            </a:r>
            <a:endParaRPr lang="zh-CN" altLang="en-US">
              <a:solidFill>
                <a:srgbClr val="44546A"/>
              </a:solidFill>
              <a:latin typeface="+mj-ea"/>
              <a:ea typeface="+mj-ea"/>
              <a:sym typeface="+mn-ea"/>
            </a:endParaRPr>
          </a:p>
        </p:txBody>
      </p:sp>
      <p:sp>
        <p:nvSpPr>
          <p:cNvPr id="7" name="圆角矩形 6"/>
          <p:cNvSpPr/>
          <p:nvPr/>
        </p:nvSpPr>
        <p:spPr>
          <a:xfrm>
            <a:off x="2614930" y="2152015"/>
            <a:ext cx="9160510" cy="878205"/>
          </a:xfrm>
          <a:prstGeom prst="roundRect">
            <a:avLst>
              <a:gd name="adj" fmla="val 682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高等学校教师专业技术职务</a:t>
            </a:r>
            <a:r>
              <a:rPr lang="zh-CN" altLang="en-US">
                <a:solidFill>
                  <a:srgbClr val="44546A"/>
                </a:solidFill>
                <a:latin typeface="+mj-ea"/>
                <a:ea typeface="+mj-ea"/>
                <a:sym typeface="+mn-ea"/>
              </a:rPr>
              <a:t>，根据</a:t>
            </a:r>
            <a:r>
              <a:rPr lang="zh-CN" altLang="en-US">
                <a:solidFill>
                  <a:srgbClr val="044AFA"/>
                </a:solidFill>
                <a:latin typeface="华文新魏" panose="02010800040101010101" charset="-122"/>
                <a:ea typeface="华文新魏" panose="02010800040101010101" charset="-122"/>
                <a:cs typeface="华文新魏" panose="02010800040101010101" charset="-122"/>
                <a:sym typeface="+mn-ea"/>
                <a:hlinkClick r:id="rId6" action="ppaction://hlinkfile"/>
              </a:rPr>
              <a:t>《人力资源社会保障部 教育部关于深化高等学校教师职称制度改革的指导意见》</a:t>
            </a:r>
            <a:r>
              <a:rPr lang="zh-CN" altLang="en-US">
                <a:solidFill>
                  <a:srgbClr val="44546A"/>
                </a:solidFill>
                <a:latin typeface="+mj-ea"/>
                <a:ea typeface="+mj-ea"/>
                <a:sym typeface="+mn-ea"/>
              </a:rPr>
              <a:t>的通知要求，高校教师职称</a:t>
            </a:r>
            <a:r>
              <a:rPr lang="zh-CN" altLang="en-US">
                <a:solidFill>
                  <a:srgbClr val="44546A"/>
                </a:solidFill>
                <a:latin typeface="+mj-ea"/>
                <a:ea typeface="+mj-ea"/>
                <a:sym typeface="+mn-ea"/>
              </a:rPr>
              <a:t>对应助教、讲师、副教授、教授。</a:t>
            </a:r>
            <a:endParaRPr lang="zh-CN" altLang="en-US">
              <a:solidFill>
                <a:srgbClr val="44546A"/>
              </a:solidFill>
              <a:latin typeface="+mj-ea"/>
              <a:ea typeface="+mj-ea"/>
              <a:sym typeface="+mn-ea"/>
            </a:endParaRPr>
          </a:p>
        </p:txBody>
      </p:sp>
      <p:pic>
        <p:nvPicPr>
          <p:cNvPr id="9" name="图片 8"/>
          <p:cNvPicPr>
            <a:picLocks noChangeAspect="1"/>
          </p:cNvPicPr>
          <p:nvPr/>
        </p:nvPicPr>
        <p:blipFill>
          <a:blip r:embed="rId7"/>
          <a:stretch>
            <a:fillRect/>
          </a:stretch>
        </p:blipFill>
        <p:spPr>
          <a:xfrm>
            <a:off x="4862830" y="3285490"/>
            <a:ext cx="6266815" cy="2904490"/>
          </a:xfrm>
          <a:prstGeom prst="rect">
            <a:avLst/>
          </a:prstGeom>
          <a:ln>
            <a:solidFill>
              <a:srgbClr val="44546A"/>
            </a:solidFill>
          </a:ln>
        </p:spPr>
      </p:pic>
      <p:pic>
        <p:nvPicPr>
          <p:cNvPr id="10" name="图片 9"/>
          <p:cNvPicPr>
            <a:picLocks noChangeAspect="1"/>
          </p:cNvPicPr>
          <p:nvPr/>
        </p:nvPicPr>
        <p:blipFill>
          <a:blip r:embed="rId8"/>
          <a:stretch>
            <a:fillRect/>
          </a:stretch>
        </p:blipFill>
        <p:spPr>
          <a:xfrm>
            <a:off x="4950460" y="3285490"/>
            <a:ext cx="6179185" cy="3089910"/>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23" presetClass="entr" presetSubtype="16"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500" fill="hold"/>
                                        <p:tgtEl>
                                          <p:spTgt spid="9"/>
                                        </p:tgtEl>
                                        <p:attrNameLst>
                                          <p:attrName>ppt_w</p:attrName>
                                        </p:attrNameLst>
                                      </p:cBhvr>
                                      <p:tavLst>
                                        <p:tav tm="0">
                                          <p:val>
                                            <p:fltVal val="0"/>
                                          </p:val>
                                        </p:tav>
                                        <p:tav tm="100000">
                                          <p:val>
                                            <p:strVal val="#ppt_w"/>
                                          </p:val>
                                        </p:tav>
                                      </p:tavLst>
                                    </p:anim>
                                    <p:anim calcmode="lin" valueType="num">
                                      <p:cBhvr>
                                        <p:cTn id="10"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xit" presetSubtype="0" fill="hold" grpId="2"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2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par>
                                <p:cTn id="21" presetID="1" presetClass="exit" presetSubtype="0" fill="hold"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7" grpId="0" bldLvl="0" animBg="1"/>
      <p:bldP spid="7" grpId="1" animBg="1"/>
      <p:bldP spid="6" grpId="2" bldLvl="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4354-</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学历学位填报说明</a:t>
            </a:r>
            <a:endPar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4"/>
          <a:stretch>
            <a:fillRect/>
          </a:stretch>
        </p:blipFill>
        <p:spPr>
          <a:xfrm>
            <a:off x="6438900" y="466511"/>
            <a:ext cx="5010150" cy="5924550"/>
          </a:xfrm>
          <a:prstGeom prst="rect">
            <a:avLst/>
          </a:prstGeom>
          <a:ln>
            <a:solidFill>
              <a:srgbClr val="44546A"/>
            </a:solidFill>
          </a:ln>
        </p:spPr>
      </p:pic>
      <p:sp>
        <p:nvSpPr>
          <p:cNvPr id="6" name="矩形 5"/>
          <p:cNvSpPr/>
          <p:nvPr/>
        </p:nvSpPr>
        <p:spPr>
          <a:xfrm>
            <a:off x="6438900" y="4620895"/>
            <a:ext cx="574040" cy="87439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圆角矩形 8"/>
          <p:cNvSpPr/>
          <p:nvPr/>
        </p:nvSpPr>
        <p:spPr>
          <a:xfrm>
            <a:off x="558800" y="4006215"/>
            <a:ext cx="5365115" cy="1721013"/>
          </a:xfrm>
          <a:prstGeom prst="roundRect">
            <a:avLst>
              <a:gd name="adj" fmla="val 444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r>
              <a:rPr lang="zh-CN" altLang="en-US" dirty="0">
                <a:solidFill>
                  <a:srgbClr val="44546A"/>
                </a:solidFill>
                <a:latin typeface="微软雅黑" panose="020B0503020204020204" charset="-122"/>
                <a:ea typeface="微软雅黑" panose="020B0503020204020204" charset="-122"/>
                <a:sym typeface="+mn-ea"/>
              </a:rPr>
              <a:t>修订为：本表填报时先要确定教师所获得的学历（博士研究生、硕士研究生、本科、专科是学历），再确定学历中所获得的学位（博士、硕士是学位），本表忽略学士学位；以</a:t>
            </a:r>
            <a:r>
              <a:rPr lang="zh-CN" altLang="en-US" dirty="0">
                <a:solidFill>
                  <a:srgbClr val="44546A"/>
                </a:solidFill>
                <a:highlight>
                  <a:srgbClr val="FFFF00"/>
                </a:highlight>
                <a:latin typeface="微软雅黑" panose="020B0503020204020204" charset="-122"/>
                <a:ea typeface="微软雅黑" panose="020B0503020204020204" charset="-122"/>
                <a:sym typeface="+mn-ea"/>
              </a:rPr>
              <a:t>所获得的最高</a:t>
            </a:r>
            <a:r>
              <a:rPr lang="zh-CN" altLang="en-US" dirty="0">
                <a:solidFill>
                  <a:srgbClr val="44546A"/>
                </a:solidFill>
                <a:latin typeface="微软雅黑" panose="020B0503020204020204" charset="-122"/>
                <a:ea typeface="微软雅黑" panose="020B0503020204020204" charset="-122"/>
                <a:sym typeface="+mn-ea"/>
              </a:rPr>
              <a:t>学历、学位数填报，在读人员不计算。</a:t>
            </a:r>
            <a:endParaRPr lang="zh-CN" altLang="en-US" dirty="0">
              <a:solidFill>
                <a:srgbClr val="044AFA"/>
              </a:solidFill>
              <a:latin typeface="微软雅黑" panose="020B0503020204020204" charset="-122"/>
              <a:ea typeface="微软雅黑" panose="020B0503020204020204" charset="-122"/>
              <a:sym typeface="+mn-ea"/>
            </a:endParaRPr>
          </a:p>
        </p:txBody>
      </p:sp>
      <p:sp>
        <p:nvSpPr>
          <p:cNvPr id="10" name="圆角矩形 9"/>
          <p:cNvSpPr/>
          <p:nvPr/>
        </p:nvSpPr>
        <p:spPr>
          <a:xfrm>
            <a:off x="558800" y="1713643"/>
            <a:ext cx="5365115" cy="1730597"/>
          </a:xfrm>
          <a:prstGeom prst="roundRect">
            <a:avLst>
              <a:gd name="adj" fmla="val 444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r>
              <a:rPr lang="zh-CN" altLang="en-US" dirty="0">
                <a:solidFill>
                  <a:srgbClr val="44546A"/>
                </a:solidFill>
                <a:latin typeface="微软雅黑" panose="020B0503020204020204" charset="-122"/>
                <a:ea typeface="微软雅黑" panose="020B0503020204020204" charset="-122"/>
                <a:sym typeface="+mn-ea"/>
              </a:rPr>
              <a:t>原填报说明：本表填报时先要确定教师所获得的学历（博士研究生、硕士研究生、本科、专科是学历），再确定学历中所获得的学位（博士、硕士是学位），本表忽略学士学位；以</a:t>
            </a:r>
            <a:r>
              <a:rPr lang="zh-CN" altLang="en-US" dirty="0">
                <a:solidFill>
                  <a:srgbClr val="44546A"/>
                </a:solidFill>
                <a:highlight>
                  <a:srgbClr val="FFFF00"/>
                </a:highlight>
                <a:latin typeface="微软雅黑" panose="020B0503020204020204" charset="-122"/>
                <a:ea typeface="微软雅黑" panose="020B0503020204020204" charset="-122"/>
                <a:sym typeface="+mn-ea"/>
              </a:rPr>
              <a:t>最后</a:t>
            </a:r>
            <a:r>
              <a:rPr lang="zh-CN" altLang="en-US" dirty="0">
                <a:solidFill>
                  <a:srgbClr val="44546A"/>
                </a:solidFill>
                <a:latin typeface="微软雅黑" panose="020B0503020204020204" charset="-122"/>
                <a:ea typeface="微软雅黑" panose="020B0503020204020204" charset="-122"/>
                <a:sym typeface="+mn-ea"/>
              </a:rPr>
              <a:t>所获得的学历、学位数填报，在读人员不计算。</a:t>
            </a:r>
            <a:endParaRPr lang="zh-CN" altLang="en-US" dirty="0">
              <a:solidFill>
                <a:srgbClr val="044AFA"/>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4155</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4156 </a:t>
            </a:r>
            <a:r>
              <a:rPr lang="zh-CN" altLang="en-US" sz="2400" b="1" dirty="0">
                <a:solidFill>
                  <a:schemeClr val="tx2"/>
                </a:solidFill>
                <a:latin typeface="+mj-ea"/>
                <a:ea typeface="+mj-ea"/>
                <a:cs typeface="+mj-ea"/>
                <a:sym typeface="+mn-ea"/>
              </a:rPr>
              <a:t>义务教育阶段、普通高中专任教师</a:t>
            </a:r>
            <a:r>
              <a:rPr lang="zh-CN" altLang="en-US" sz="2400" b="1" dirty="0">
                <a:solidFill>
                  <a:srgbClr val="044AFA"/>
                </a:solidFill>
                <a:latin typeface="+mj-ea"/>
                <a:ea typeface="+mj-ea"/>
                <a:cs typeface="+mj-ea"/>
                <a:sym typeface="+mn-ea"/>
              </a:rPr>
              <a:t>分课程、分学历</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8" name="图片 7"/>
          <p:cNvPicPr>
            <a:picLocks noChangeAspect="1"/>
          </p:cNvPicPr>
          <p:nvPr/>
        </p:nvPicPr>
        <p:blipFill>
          <a:blip r:embed="rId4"/>
          <a:srcRect b="43429"/>
          <a:stretch>
            <a:fillRect/>
          </a:stretch>
        </p:blipFill>
        <p:spPr>
          <a:xfrm>
            <a:off x="321945" y="1317625"/>
            <a:ext cx="5284470" cy="4131945"/>
          </a:xfrm>
          <a:prstGeom prst="rect">
            <a:avLst/>
          </a:prstGeom>
          <a:ln>
            <a:solidFill>
              <a:srgbClr val="44546A"/>
            </a:solidFill>
          </a:ln>
          <a:effectLst>
            <a:outerShdw blurRad="50800" dist="38100" dir="2700000" algn="tl" rotWithShape="0">
              <a:prstClr val="black">
                <a:alpha val="40000"/>
              </a:prstClr>
            </a:outerShdw>
          </a:effectLst>
        </p:spPr>
      </p:pic>
      <p:pic>
        <p:nvPicPr>
          <p:cNvPr id="9" name="图片 8"/>
          <p:cNvPicPr>
            <a:picLocks noChangeAspect="1"/>
          </p:cNvPicPr>
          <p:nvPr/>
        </p:nvPicPr>
        <p:blipFill>
          <a:blip r:embed="rId5"/>
          <a:srcRect b="48459"/>
          <a:stretch>
            <a:fillRect/>
          </a:stretch>
        </p:blipFill>
        <p:spPr>
          <a:xfrm>
            <a:off x="5768975" y="1317625"/>
            <a:ext cx="5821680" cy="2660650"/>
          </a:xfrm>
          <a:prstGeom prst="rect">
            <a:avLst/>
          </a:prstGeom>
          <a:ln>
            <a:solidFill>
              <a:srgbClr val="44546A"/>
            </a:solidFill>
          </a:ln>
          <a:effectLst>
            <a:outerShdw blurRad="50800" dist="38100" dir="2700000" algn="tl" rotWithShape="0">
              <a:prstClr val="black">
                <a:alpha val="40000"/>
              </a:prstClr>
            </a:outerShdw>
          </a:effectLst>
        </p:spPr>
      </p:pic>
      <p:pic>
        <p:nvPicPr>
          <p:cNvPr id="2" name="图片 1"/>
          <p:cNvPicPr>
            <a:picLocks noChangeAspect="1"/>
          </p:cNvPicPr>
          <p:nvPr/>
        </p:nvPicPr>
        <p:blipFill>
          <a:blip r:embed="rId4"/>
          <a:srcRect t="82026"/>
          <a:stretch>
            <a:fillRect/>
          </a:stretch>
        </p:blipFill>
        <p:spPr>
          <a:xfrm>
            <a:off x="321945" y="4951095"/>
            <a:ext cx="5272405" cy="1310005"/>
          </a:xfrm>
          <a:prstGeom prst="rect">
            <a:avLst/>
          </a:prstGeom>
          <a:ln>
            <a:solidFill>
              <a:srgbClr val="44546A"/>
            </a:solidFill>
          </a:ln>
          <a:effectLst>
            <a:outerShdw blurRad="50800" dist="38100" dir="2700000" algn="tl" rotWithShape="0">
              <a:prstClr val="black">
                <a:alpha val="40000"/>
              </a:prstClr>
            </a:outerShdw>
          </a:effectLst>
        </p:spPr>
      </p:pic>
      <p:sp>
        <p:nvSpPr>
          <p:cNvPr id="14" name="圆角矩形 13"/>
          <p:cNvSpPr/>
          <p:nvPr/>
        </p:nvSpPr>
        <p:spPr>
          <a:xfrm>
            <a:off x="3935730" y="4560570"/>
            <a:ext cx="7357745" cy="45593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按照当年实际任课情况填报。</a:t>
            </a:r>
            <a:endParaRPr lang="zh-CN" altLang="en-US">
              <a:solidFill>
                <a:srgbClr val="44546A"/>
              </a:solidFill>
              <a:latin typeface="+mj-ea"/>
              <a:ea typeface="+mj-ea"/>
              <a:sym typeface="+mn-ea"/>
            </a:endParaRPr>
          </a:p>
        </p:txBody>
      </p:sp>
      <p:sp>
        <p:nvSpPr>
          <p:cNvPr id="5" name="圆角矩形 4"/>
          <p:cNvSpPr/>
          <p:nvPr/>
        </p:nvSpPr>
        <p:spPr>
          <a:xfrm>
            <a:off x="3935730" y="5240020"/>
            <a:ext cx="7357745" cy="691593"/>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对于承担多门课程教师，按照实际工作量选择一门课程填报，不得重复填报。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5" grpId="0" bldLvl="0" animBg="1"/>
      <p:bldP spid="5" grpId="1"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701675" y="524510"/>
            <a:ext cx="1130490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4257</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4358 </a:t>
            </a:r>
            <a:r>
              <a:rPr lang="zh-CN" altLang="en-US" sz="2400" b="1" dirty="0">
                <a:solidFill>
                  <a:schemeClr val="tx2"/>
                </a:solidFill>
                <a:latin typeface="+mj-ea"/>
                <a:ea typeface="+mj-ea"/>
                <a:cs typeface="+mj-ea"/>
                <a:sym typeface="+mn-ea"/>
              </a:rPr>
              <a:t>职业、高等教育学校专任教师教学领域</a:t>
            </a:r>
            <a:r>
              <a:rPr lang="zh-CN" altLang="en-US" sz="2400" b="1" dirty="0">
                <a:solidFill>
                  <a:srgbClr val="044AFA"/>
                </a:solidFill>
                <a:latin typeface="+mj-ea"/>
                <a:ea typeface="+mj-ea"/>
                <a:cs typeface="+mj-ea"/>
                <a:sym typeface="+mn-ea"/>
              </a:rPr>
              <a:t>所属大类、学科门类</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448945" y="1317625"/>
            <a:ext cx="5031141" cy="5448200"/>
          </a:xfrm>
          <a:prstGeom prst="rect">
            <a:avLst/>
          </a:prstGeom>
          <a:ln>
            <a:solidFill>
              <a:srgbClr val="44546A"/>
            </a:solidFill>
          </a:ln>
          <a:effectLst>
            <a:outerShdw blurRad="50800" dist="38100" dir="2700000" algn="tl" rotWithShape="0">
              <a:prstClr val="black">
                <a:alpha val="40000"/>
              </a:prstClr>
            </a:outerShdw>
          </a:effectLst>
        </p:spPr>
      </p:pic>
      <p:pic>
        <p:nvPicPr>
          <p:cNvPr id="3" name="图片 2"/>
          <p:cNvPicPr>
            <a:picLocks noChangeAspect="1"/>
          </p:cNvPicPr>
          <p:nvPr/>
        </p:nvPicPr>
        <p:blipFill>
          <a:blip r:embed="rId5"/>
          <a:stretch>
            <a:fillRect/>
          </a:stretch>
        </p:blipFill>
        <p:spPr>
          <a:xfrm>
            <a:off x="5761773" y="1758954"/>
            <a:ext cx="5876592" cy="4771982"/>
          </a:xfrm>
          <a:prstGeom prst="rect">
            <a:avLst/>
          </a:prstGeom>
          <a:ln>
            <a:solidFill>
              <a:srgbClr val="44546A"/>
            </a:solidFill>
          </a:ln>
          <a:effectLst>
            <a:outerShdw blurRad="50800" dist="38100" dir="2700000" algn="tl" rotWithShape="0">
              <a:prstClr val="black">
                <a:alpha val="40000"/>
              </a:prstClr>
            </a:outerShdw>
          </a:effectLst>
        </p:spPr>
      </p:pic>
      <p:sp>
        <p:nvSpPr>
          <p:cNvPr id="5" name="圆角矩形 4"/>
          <p:cNvSpPr/>
          <p:nvPr/>
        </p:nvSpPr>
        <p:spPr>
          <a:xfrm>
            <a:off x="4138558" y="4001264"/>
            <a:ext cx="6715125" cy="1016000"/>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a:solidFill>
                  <a:srgbClr val="44546A"/>
                </a:solidFill>
                <a:latin typeface="+mj-ea"/>
                <a:ea typeface="+mj-ea"/>
                <a:sym typeface="+mn-ea"/>
              </a:rPr>
              <a:t>按照专任教师从事教学工作所属领域分大类（学科门类）进行填报。对于跨大类（学科门类）专业的任课教师，根据其工作量选择一个大类（学科门类）填报，不得重复填报。</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701675" y="524510"/>
            <a:ext cx="1130490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4257</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4358 </a:t>
            </a:r>
            <a:r>
              <a:rPr lang="zh-CN" altLang="en-US" sz="2400" b="1" dirty="0">
                <a:solidFill>
                  <a:schemeClr val="tx2"/>
                </a:solidFill>
                <a:latin typeface="+mj-ea"/>
                <a:ea typeface="+mj-ea"/>
                <a:cs typeface="+mj-ea"/>
                <a:sym typeface="+mn-ea"/>
              </a:rPr>
              <a:t>职业、高等教育学校专任教师教学领域</a:t>
            </a:r>
            <a:r>
              <a:rPr lang="zh-CN" altLang="en-US" sz="2400" b="1" dirty="0">
                <a:solidFill>
                  <a:srgbClr val="044AFA"/>
                </a:solidFill>
                <a:latin typeface="+mj-ea"/>
                <a:ea typeface="+mj-ea"/>
                <a:cs typeface="+mj-ea"/>
                <a:sym typeface="+mn-ea"/>
              </a:rPr>
              <a:t>所属大类、学科门类</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6" name="矩形 5"/>
          <p:cNvSpPr/>
          <p:nvPr/>
        </p:nvSpPr>
        <p:spPr>
          <a:xfrm>
            <a:off x="983774" y="1317795"/>
            <a:ext cx="10467258" cy="947826"/>
          </a:xfrm>
          <a:prstGeom prst="rect">
            <a:avLst/>
          </a:prstGeom>
          <a:noFill/>
          <a:ln w="9525" cap="flat" cmpd="sng" algn="ctr">
            <a:noFill/>
            <a:prstDash val="solid"/>
            <a:miter lim="800000"/>
          </a:ln>
          <a:effectLst/>
          <a:extLst>
            <a:ext uri="{909E8E84-426E-40DD-AFC4-6F175D3DCCD1}">
              <a14:hiddenFill xmlns:a14="http://schemas.microsoft.com/office/drawing/2010/main">
                <a:solidFill>
                  <a:srgbClr val="FFFFFF">
                    <a:alpha val="100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lnSpc>
                <a:spcPct val="120000"/>
              </a:lnSpc>
              <a:buChar char="•"/>
            </a:pPr>
            <a:r>
              <a:rPr lang="zh-CN" altLang="en-US">
                <a:solidFill>
                  <a:srgbClr val="044AFA"/>
                </a:solidFill>
                <a:latin typeface="+mj-ea"/>
                <a:ea typeface="+mj-ea"/>
                <a:cs typeface="+mj-ea"/>
                <a:sym typeface="+mn-ea"/>
              </a:rPr>
              <a:t>XX工业学校（中职）：</a:t>
            </a:r>
            <a:r>
              <a:rPr>
                <a:solidFill>
                  <a:srgbClr val="44546A"/>
                </a:solidFill>
                <a:latin typeface="+mj-ea"/>
                <a:ea typeface="+mj-ea"/>
                <a:cs typeface="+mj-ea"/>
                <a:sym typeface="+mn-ea"/>
              </a:rPr>
              <a:t>2023年和2022年专任教师均为56人，</a:t>
            </a:r>
            <a:r>
              <a:rPr lang="zh-CN" altLang="en-US">
                <a:solidFill>
                  <a:srgbClr val="44546A"/>
                </a:solidFill>
                <a:latin typeface="+mj-ea"/>
                <a:ea typeface="+mj-ea"/>
                <a:cs typeface="+mj-ea"/>
                <a:sym typeface="+mn-ea"/>
              </a:rPr>
              <a:t>但没有</a:t>
            </a:r>
            <a:r>
              <a:rPr>
                <a:solidFill>
                  <a:srgbClr val="44546A"/>
                </a:solidFill>
                <a:latin typeface="+mj-ea"/>
                <a:ea typeface="+mj-ea"/>
                <a:cs typeface="+mj-ea"/>
                <a:sym typeface="+mn-ea"/>
              </a:rPr>
              <a:t>公共基础课</a:t>
            </a:r>
            <a:r>
              <a:rPr lang="zh-CN" altLang="en-US">
                <a:solidFill>
                  <a:srgbClr val="44546A"/>
                </a:solidFill>
                <a:latin typeface="+mj-ea"/>
                <a:ea typeface="+mj-ea"/>
                <a:cs typeface="+mj-ea"/>
                <a:sym typeface="+mn-ea"/>
              </a:rPr>
              <a:t>教师，</a:t>
            </a:r>
            <a:r>
              <a:rPr lang="zh-CN" altLang="en-US" b="1">
                <a:solidFill>
                  <a:srgbClr val="FF0000"/>
                </a:solidFill>
                <a:latin typeface="+mj-ea"/>
                <a:ea typeface="+mj-ea"/>
                <a:cs typeface="+mj-ea"/>
                <a:sym typeface="+mn-ea"/>
              </a:rPr>
              <a:t>疑似漏报</a:t>
            </a:r>
            <a:endParaRPr>
              <a:solidFill>
                <a:srgbClr val="44546A"/>
              </a:solidFill>
              <a:latin typeface="+mj-ea"/>
              <a:ea typeface="+mj-ea"/>
              <a:cs typeface="+mj-ea"/>
              <a:sym typeface="+mn-ea"/>
            </a:endParaRPr>
          </a:p>
          <a:p>
            <a:pPr marL="285750" indent="-285750" algn="l">
              <a:lnSpc>
                <a:spcPct val="120000"/>
              </a:lnSpc>
              <a:buChar char="•"/>
            </a:pPr>
            <a:r>
              <a:rPr lang="zh-CN" altLang="en-US">
                <a:solidFill>
                  <a:srgbClr val="044AFA"/>
                </a:solidFill>
                <a:latin typeface="+mj-ea"/>
                <a:ea typeface="+mj-ea"/>
                <a:cs typeface="+mj-ea"/>
                <a:sym typeface="+mn-ea"/>
              </a:rPr>
              <a:t>XX职业教育中心（中职）：</a:t>
            </a:r>
            <a:r>
              <a:rPr>
                <a:solidFill>
                  <a:srgbClr val="44546A"/>
                </a:solidFill>
                <a:latin typeface="+mj-ea"/>
                <a:ea typeface="+mj-ea"/>
                <a:cs typeface="+mj-ea"/>
                <a:sym typeface="+mn-ea"/>
              </a:rPr>
              <a:t>连续三年无实习指导课老师，</a:t>
            </a:r>
            <a:r>
              <a:rPr b="1">
                <a:solidFill>
                  <a:srgbClr val="FF0000"/>
                </a:solidFill>
                <a:latin typeface="+mj-ea"/>
                <a:ea typeface="+mj-ea"/>
                <a:cs typeface="+mj-ea"/>
                <a:sym typeface="+mn-ea"/>
              </a:rPr>
              <a:t>疑似漏报</a:t>
            </a:r>
            <a:endParaRPr lang="zh-CN" altLang="en-US" b="1">
              <a:solidFill>
                <a:srgbClr val="FF0000"/>
              </a:solidFill>
              <a:latin typeface="+mj-ea"/>
              <a:ea typeface="+mj-ea"/>
              <a:cs typeface="+mj-ea"/>
              <a:sym typeface="+mn-ea"/>
            </a:endParaRPr>
          </a:p>
        </p:txBody>
      </p:sp>
      <p:sp>
        <p:nvSpPr>
          <p:cNvPr id="8" name="矩形 7"/>
          <p:cNvSpPr/>
          <p:nvPr/>
        </p:nvSpPr>
        <p:spPr>
          <a:xfrm>
            <a:off x="983774" y="2365546"/>
            <a:ext cx="10467280" cy="854698"/>
          </a:xfrm>
          <a:prstGeom prst="rect">
            <a:avLst/>
          </a:prstGeom>
          <a:noFill/>
          <a:ln w="9525" cap="flat" cmpd="sng" algn="ctr">
            <a:noFill/>
            <a:prstDash val="solid"/>
            <a:miter lim="800000"/>
          </a:ln>
          <a:effectLst/>
          <a:extLst>
            <a:ext uri="{909E8E84-426E-40DD-AFC4-6F175D3DCCD1}">
              <a14:hiddenFill xmlns:a14="http://schemas.microsoft.com/office/drawing/2010/main">
                <a:solidFill>
                  <a:srgbClr val="FFFFFF">
                    <a:alpha val="100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lnSpc>
                <a:spcPct val="120000"/>
              </a:lnSpc>
              <a:buChar char="•"/>
            </a:pPr>
            <a:r>
              <a:rPr>
                <a:solidFill>
                  <a:srgbClr val="044AFA"/>
                </a:solidFill>
                <a:latin typeface="+mj-ea"/>
                <a:ea typeface="+mj-ea"/>
                <a:cs typeface="+mj-ea"/>
                <a:sym typeface="+mn-ea"/>
              </a:rPr>
              <a:t>XX学院（高职）</a:t>
            </a:r>
            <a:r>
              <a:rPr lang="zh-CN" altLang="en-US">
                <a:solidFill>
                  <a:srgbClr val="044AFA"/>
                </a:solidFill>
                <a:latin typeface="+mj-ea"/>
                <a:ea typeface="+mj-ea"/>
                <a:cs typeface="+mj-ea"/>
                <a:sym typeface="+mn-ea"/>
              </a:rPr>
              <a:t>：</a:t>
            </a:r>
            <a:r>
              <a:rPr>
                <a:solidFill>
                  <a:srgbClr val="44546A"/>
                </a:solidFill>
                <a:latin typeface="+mj-ea"/>
                <a:ea typeface="+mj-ea"/>
                <a:cs typeface="+mj-ea"/>
                <a:sym typeface="+mn-ea"/>
              </a:rPr>
              <a:t>有机电技术应用专业的学生，</a:t>
            </a:r>
            <a:r>
              <a:rPr lang="zh-CN">
                <a:solidFill>
                  <a:srgbClr val="44546A"/>
                </a:solidFill>
                <a:latin typeface="微软雅黑" panose="020B0503020204020204" charset="-122"/>
                <a:ea typeface="微软雅黑" panose="020B0503020204020204" charset="-122"/>
                <a:cs typeface="微软雅黑" panose="020B0503020204020204" charset="-122"/>
                <a:sym typeface="+mn-ea"/>
              </a:rPr>
              <a:t>但</a:t>
            </a:r>
            <a:r>
              <a:rPr lang="zh-CN" altLang="en-US">
                <a:solidFill>
                  <a:srgbClr val="44546A"/>
                </a:solidFill>
                <a:latin typeface="微软雅黑" panose="020B0503020204020204" charset="-122"/>
                <a:ea typeface="微软雅黑" panose="020B0503020204020204" charset="-122"/>
                <a:cs typeface="微软雅黑" panose="020B0503020204020204" charset="-122"/>
              </a:rPr>
              <a:t>所有专任教师均是公共基础课教师，</a:t>
            </a:r>
            <a:r>
              <a:rPr lang="zh-CN" altLang="en-US" b="1">
                <a:solidFill>
                  <a:srgbClr val="FF0000"/>
                </a:solidFill>
                <a:latin typeface="微软雅黑" panose="020B0503020204020204" charset="-122"/>
                <a:ea typeface="微软雅黑" panose="020B0503020204020204" charset="-122"/>
                <a:cs typeface="微软雅黑" panose="020B0503020204020204" charset="-122"/>
              </a:rPr>
              <a:t>关联数据</a:t>
            </a:r>
            <a:r>
              <a:rPr lang="zh-CN" altLang="en-US" b="1">
                <a:solidFill>
                  <a:srgbClr val="FF0000"/>
                </a:solidFill>
                <a:latin typeface="微软雅黑" panose="020B0503020204020204" charset="-122"/>
                <a:ea typeface="微软雅黑" panose="020B0503020204020204" charset="-122"/>
                <a:cs typeface="微软雅黑" panose="020B0503020204020204" charset="-122"/>
              </a:rPr>
              <a:t>不匹配</a:t>
            </a:r>
            <a:endParaRPr lang="zh-CN" altLang="en-US"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nvSpPr>
        <p:spPr>
          <a:xfrm>
            <a:off x="983774" y="3367213"/>
            <a:ext cx="10467181" cy="838835"/>
          </a:xfrm>
          <a:prstGeom prst="rect">
            <a:avLst/>
          </a:prstGeom>
          <a:noFill/>
          <a:ln w="9525" cap="flat" cmpd="sng" algn="ctr">
            <a:noFill/>
            <a:prstDash val="solid"/>
            <a:miter lim="800000"/>
          </a:ln>
          <a:effectLst/>
          <a:extLst>
            <a:ext uri="{909E8E84-426E-40DD-AFC4-6F175D3DCCD1}">
              <a14:hiddenFill xmlns:a14="http://schemas.microsoft.com/office/drawing/2010/main">
                <a:solidFill>
                  <a:srgbClr val="FFFFFF">
                    <a:alpha val="100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lnSpc>
                <a:spcPct val="120000"/>
              </a:lnSpc>
              <a:buChar char="•"/>
            </a:pPr>
            <a:r>
              <a:rPr lang="zh-CN" altLang="en-US">
                <a:solidFill>
                  <a:srgbClr val="044AFA"/>
                </a:solidFill>
                <a:latin typeface="+mj-ea"/>
                <a:ea typeface="+mj-ea"/>
                <a:sym typeface="+mn-ea"/>
              </a:rPr>
              <a:t>XX学院（普通高校）：</a:t>
            </a:r>
            <a:r>
              <a:rPr lang="zh-CN" altLang="en-US">
                <a:solidFill>
                  <a:srgbClr val="44546A"/>
                </a:solidFill>
                <a:latin typeface="+mj-ea"/>
                <a:ea typeface="+mj-ea"/>
                <a:sym typeface="+mn-ea"/>
              </a:rPr>
              <a:t>2023年、2022年、2021年实习指导课分别为7、185、6人，</a:t>
            </a:r>
            <a:r>
              <a:rPr lang="zh-CN" altLang="en-US" b="1">
                <a:solidFill>
                  <a:srgbClr val="FF0000"/>
                </a:solidFill>
                <a:latin typeface="+mj-ea"/>
                <a:ea typeface="+mj-ea"/>
                <a:sym typeface="+mn-ea"/>
              </a:rPr>
              <a:t>数据变化较大</a:t>
            </a:r>
            <a:endParaRPr lang="zh-CN" altLang="en-US" b="1">
              <a:solidFill>
                <a:srgbClr val="FF0000"/>
              </a:solidFill>
              <a:latin typeface="+mj-ea"/>
              <a:ea typeface="+mj-ea"/>
              <a:cs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0"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41</a:t>
            </a:r>
            <a:r>
              <a:rPr lang="en-US" sz="2400" b="1" dirty="0">
                <a:solidFill>
                  <a:schemeClr val="tx2"/>
                </a:solidFill>
                <a:latin typeface="+mj-ea"/>
                <a:ea typeface="+mj-ea"/>
                <a:cs typeface="+mj-ea"/>
                <a:sym typeface="+mn-ea"/>
              </a:rPr>
              <a:t>59</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4360 </a:t>
            </a:r>
            <a:r>
              <a:rPr lang="zh-CN" altLang="en-US" sz="2400" b="1" dirty="0">
                <a:solidFill>
                  <a:schemeClr val="tx2"/>
                </a:solidFill>
                <a:latin typeface="+mj-ea"/>
                <a:ea typeface="+mj-ea"/>
                <a:cs typeface="+mj-ea"/>
                <a:sym typeface="+mn-ea"/>
              </a:rPr>
              <a:t>幼儿园、特殊教育、职业教育、高等学校教师</a:t>
            </a:r>
            <a:r>
              <a:rPr lang="zh-CN" altLang="en-US" sz="2400" b="1" dirty="0">
                <a:solidFill>
                  <a:srgbClr val="044AFA"/>
                </a:solidFill>
                <a:latin typeface="+mj-ea"/>
                <a:ea typeface="+mj-ea"/>
                <a:cs typeface="+mj-ea"/>
                <a:sym typeface="+mn-ea"/>
              </a:rPr>
              <a:t>分学历</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tretch>
            <a:fillRect/>
          </a:stretch>
        </p:blipFill>
        <p:spPr>
          <a:xfrm>
            <a:off x="751205" y="1317625"/>
            <a:ext cx="5410835" cy="3267710"/>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5"/>
          <a:stretch>
            <a:fillRect/>
          </a:stretch>
        </p:blipFill>
        <p:spPr>
          <a:xfrm>
            <a:off x="6645910" y="1317625"/>
            <a:ext cx="4552315" cy="5097145"/>
          </a:xfrm>
          <a:prstGeom prst="rect">
            <a:avLst/>
          </a:prstGeom>
          <a:ln>
            <a:solidFill>
              <a:srgbClr val="44546A"/>
            </a:solidFill>
          </a:ln>
          <a:effectLst>
            <a:outerShdw blurRad="50800" dist="38100" dir="2700000" algn="tl" rotWithShape="0">
              <a:prstClr val="black">
                <a:alpha val="40000"/>
              </a:prstClr>
            </a:outerShdw>
          </a:effectLst>
        </p:spPr>
      </p:pic>
      <p:sp>
        <p:nvSpPr>
          <p:cNvPr id="3" name="圆角矩形 2"/>
          <p:cNvSpPr/>
          <p:nvPr/>
        </p:nvSpPr>
        <p:spPr>
          <a:xfrm>
            <a:off x="751205" y="4665980"/>
            <a:ext cx="7395210" cy="511175"/>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按照教师所获得的</a:t>
            </a:r>
            <a:r>
              <a:rPr lang="zh-CN" altLang="en-US">
                <a:solidFill>
                  <a:srgbClr val="44546A"/>
                </a:solidFill>
                <a:highlight>
                  <a:srgbClr val="FFFF00"/>
                </a:highlight>
                <a:latin typeface="+mj-ea"/>
                <a:ea typeface="+mj-ea"/>
                <a:sym typeface="+mn-ea"/>
              </a:rPr>
              <a:t>最高</a:t>
            </a:r>
            <a:r>
              <a:rPr lang="zh-CN" altLang="en-US">
                <a:solidFill>
                  <a:srgbClr val="44546A"/>
                </a:solidFill>
                <a:latin typeface="+mj-ea"/>
                <a:ea typeface="+mj-ea"/>
                <a:sym typeface="+mn-ea"/>
              </a:rPr>
              <a:t>学历、学位填报。</a:t>
            </a:r>
            <a:endParaRPr lang="zh-CN" altLang="en-US">
              <a:solidFill>
                <a:srgbClr val="44546A"/>
              </a:solidFill>
              <a:latin typeface="+mj-ea"/>
              <a:ea typeface="+mj-ea"/>
              <a:sym typeface="+mn-ea"/>
            </a:endParaRPr>
          </a:p>
        </p:txBody>
      </p:sp>
      <p:sp>
        <p:nvSpPr>
          <p:cNvPr id="5" name="圆角矩形 4"/>
          <p:cNvSpPr/>
          <p:nvPr/>
        </p:nvSpPr>
        <p:spPr>
          <a:xfrm>
            <a:off x="751205" y="5257800"/>
            <a:ext cx="7394575" cy="1146175"/>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校外教师两年以上</a:t>
            </a:r>
            <a:r>
              <a:rPr lang="zh-CN" altLang="en-US">
                <a:solidFill>
                  <a:srgbClr val="44546A"/>
                </a:solidFill>
                <a:latin typeface="+mj-ea"/>
                <a:ea typeface="+mj-ea"/>
                <a:sym typeface="+mn-ea"/>
              </a:rPr>
              <a:t>是指学校按照聘用流程，聘请的外校或外单位具有《教师资格条例》规定的教师资格，</a:t>
            </a:r>
            <a:r>
              <a:rPr lang="zh-CN" altLang="en-US">
                <a:solidFill>
                  <a:srgbClr val="44546A"/>
                </a:solidFill>
                <a:highlight>
                  <a:srgbClr val="FFFF00"/>
                </a:highlight>
                <a:latin typeface="+mj-ea"/>
                <a:ea typeface="+mj-ea"/>
                <a:sym typeface="+mn-ea"/>
              </a:rPr>
              <a:t>或取得外国人来华工作许可和工作类居留证件</a:t>
            </a:r>
            <a:r>
              <a:rPr lang="zh-CN" altLang="en-US">
                <a:solidFill>
                  <a:srgbClr val="44546A"/>
                </a:solidFill>
                <a:latin typeface="+mj-ea"/>
                <a:ea typeface="+mj-ea"/>
                <a:sym typeface="+mn-ea"/>
              </a:rPr>
              <a:t>，聘期在两年以上或已在本校工作两年以上，从事教学工作的人员。包括</a:t>
            </a:r>
            <a:r>
              <a:rPr lang="zh-CN" altLang="en-US">
                <a:solidFill>
                  <a:srgbClr val="44546A"/>
                </a:solidFill>
                <a:latin typeface="+mj-ea"/>
                <a:ea typeface="+mj-ea"/>
                <a:sym typeface="+mn-ea"/>
              </a:rPr>
              <a:t>具有教师资格</a:t>
            </a:r>
            <a:r>
              <a:rPr lang="zh-CN" altLang="en-US">
                <a:solidFill>
                  <a:srgbClr val="44546A"/>
                </a:solidFill>
                <a:latin typeface="+mj-ea"/>
                <a:ea typeface="+mj-ea"/>
                <a:sym typeface="+mn-ea"/>
              </a:rPr>
              <a:t>的银龄教师。</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5" grpId="0" bldLvl="0" animBg="1"/>
      <p:bldP spid="5" grpId="1"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5" name="图片 4" descr="upload_post_object_v2_3266762901"/>
          <p:cNvPicPr>
            <a:picLocks noChangeAspect="1"/>
          </p:cNvPicPr>
          <p:nvPr/>
        </p:nvPicPr>
        <p:blipFill>
          <a:blip r:embed="rId3"/>
          <a:stretch>
            <a:fillRect/>
          </a:stretch>
        </p:blipFill>
        <p:spPr>
          <a:xfrm>
            <a:off x="462794" y="1317656"/>
            <a:ext cx="6132947" cy="5229145"/>
          </a:xfrm>
          <a:prstGeom prst="rect">
            <a:avLst/>
          </a:prstGeom>
        </p:spPr>
      </p:pic>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4261 </a:t>
            </a:r>
            <a:r>
              <a:rPr lang="zh-CN" altLang="en-US" sz="2400" b="1" dirty="0">
                <a:solidFill>
                  <a:schemeClr val="tx2"/>
                </a:solidFill>
                <a:latin typeface="+mj-ea"/>
                <a:ea typeface="+mj-ea"/>
                <a:cs typeface="+mj-ea"/>
                <a:sym typeface="+mn-ea"/>
              </a:rPr>
              <a:t>职业教育学校教师</a:t>
            </a:r>
            <a:r>
              <a:rPr lang="zh-CN" altLang="en-US" sz="2400" b="1" dirty="0">
                <a:solidFill>
                  <a:srgbClr val="044AFA"/>
                </a:solidFill>
                <a:latin typeface="+mj-ea"/>
                <a:ea typeface="+mj-ea"/>
                <a:cs typeface="+mj-ea"/>
                <a:sym typeface="+mn-ea"/>
              </a:rPr>
              <a:t>授课分类</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14" name="圆角矩形 13"/>
          <p:cNvSpPr/>
          <p:nvPr/>
        </p:nvSpPr>
        <p:spPr>
          <a:xfrm>
            <a:off x="2926080" y="3343910"/>
            <a:ext cx="8546465" cy="3202940"/>
          </a:xfrm>
          <a:prstGeom prst="roundRect">
            <a:avLst>
              <a:gd name="adj" fmla="val 478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spcBef>
                <a:spcPts val="1200"/>
              </a:spcBef>
            </a:pPr>
            <a:r>
              <a:rPr lang="zh-CN" altLang="en-US">
                <a:solidFill>
                  <a:srgbClr val="44546A"/>
                </a:solidFill>
                <a:latin typeface="+mj-ea"/>
                <a:ea typeface="+mj-ea"/>
                <a:sym typeface="+mn-ea"/>
              </a:rPr>
              <a:t>根据</a:t>
            </a:r>
            <a:r>
              <a:rPr lang="zh-CN" altLang="en-US">
                <a:solidFill>
                  <a:srgbClr val="044AFA"/>
                </a:solidFill>
                <a:latin typeface="华文新魏" panose="02010800040101010101" charset="-122"/>
                <a:ea typeface="华文新魏" panose="02010800040101010101" charset="-122"/>
                <a:sym typeface="+mn-ea"/>
                <a:hlinkClick r:id="rId5"/>
              </a:rPr>
              <a:t>《教育部关于职业院校专业人才培养方案制订与实施工作的指导意见》</a:t>
            </a:r>
            <a:r>
              <a:rPr lang="zh-CN" altLang="en-US">
                <a:solidFill>
                  <a:srgbClr val="44546A"/>
                </a:solidFill>
                <a:latin typeface="+mj-ea"/>
                <a:ea typeface="+mj-ea"/>
                <a:sym typeface="+mn-ea"/>
              </a:rPr>
              <a:t>，职业院校课程设置分为公共基础课程和专业（技能）课程两类。</a:t>
            </a:r>
            <a:endParaRPr lang="zh-CN" altLang="en-US">
              <a:solidFill>
                <a:srgbClr val="44546A"/>
              </a:solidFill>
              <a:latin typeface="+mj-ea"/>
              <a:ea typeface="+mj-ea"/>
              <a:sym typeface="+mn-ea"/>
            </a:endParaRPr>
          </a:p>
          <a:p>
            <a:pPr indent="0" algn="l" fontAlgn="auto">
              <a:spcBef>
                <a:spcPts val="1200"/>
              </a:spcBef>
            </a:pPr>
            <a:r>
              <a:rPr lang="zh-CN" altLang="en-US">
                <a:solidFill>
                  <a:srgbClr val="44546A"/>
                </a:solidFill>
                <a:latin typeface="+mj-ea"/>
                <a:ea typeface="+mj-ea"/>
                <a:sym typeface="+mn-ea"/>
              </a:rPr>
              <a:t>中等职业学校应当将思想政治、语文、历史、数学、外语（英语等）、信息技术、体育与健康、艺术等列为公共基础必修课程，并将物理、化学、中华优秀传统文化、职业素养等课程列为必修课或限定选修课。</a:t>
            </a:r>
            <a:endParaRPr lang="zh-CN" altLang="en-US">
              <a:solidFill>
                <a:srgbClr val="44546A"/>
              </a:solidFill>
              <a:latin typeface="+mj-ea"/>
              <a:ea typeface="+mj-ea"/>
              <a:sym typeface="+mn-ea"/>
            </a:endParaRPr>
          </a:p>
          <a:p>
            <a:pPr indent="0" algn="l" fontAlgn="auto">
              <a:spcBef>
                <a:spcPts val="1200"/>
              </a:spcBef>
            </a:pPr>
            <a:r>
              <a:rPr lang="zh-CN" altLang="en-US">
                <a:solidFill>
                  <a:srgbClr val="44546A"/>
                </a:solidFill>
                <a:latin typeface="+mj-ea"/>
                <a:ea typeface="+mj-ea"/>
                <a:sym typeface="+mn-ea"/>
              </a:rPr>
              <a:t>高等职业学校应当将思想政治理论课、体育、军事课、心理健康教育等课程列为公共基础必修课程，并将马克思主义理论类课程、党史国史、中华优秀传统文化、职业发展与就业指导、创新创业教育、信息技术、语文、数学、外语、健康教育、美育课程、职业素养等列为必修课或限定选修课。</a:t>
            </a:r>
            <a:endParaRPr lang="zh-CN" altLang="en-US">
              <a:solidFill>
                <a:srgbClr val="44546A"/>
              </a:solidFill>
              <a:latin typeface="+mj-ea"/>
              <a:ea typeface="+mj-ea"/>
              <a:sym typeface="+mn-ea"/>
            </a:endParaRPr>
          </a:p>
        </p:txBody>
      </p:sp>
      <p:sp>
        <p:nvSpPr>
          <p:cNvPr id="10" name="圆角矩形 9"/>
          <p:cNvSpPr/>
          <p:nvPr/>
        </p:nvSpPr>
        <p:spPr>
          <a:xfrm>
            <a:off x="4095750" y="4354195"/>
            <a:ext cx="7497445" cy="6203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根据学校教务部门按当年教学计划安排公共基础课、专业（技能）课程情况填报。</a:t>
            </a:r>
            <a:endParaRPr lang="zh-CN" altLang="en-US">
              <a:solidFill>
                <a:srgbClr val="44546A"/>
              </a:solidFill>
              <a:latin typeface="+mj-ea"/>
              <a:ea typeface="+mj-ea"/>
              <a:sym typeface="+mn-ea"/>
            </a:endParaRPr>
          </a:p>
        </p:txBody>
      </p:sp>
      <p:sp>
        <p:nvSpPr>
          <p:cNvPr id="11" name="线形标注 2(带边框和强调线) 10"/>
          <p:cNvSpPr/>
          <p:nvPr/>
        </p:nvSpPr>
        <p:spPr>
          <a:xfrm>
            <a:off x="4044950" y="3524250"/>
            <a:ext cx="7548245" cy="988695"/>
          </a:xfrm>
          <a:prstGeom prst="accentBorderCallout2">
            <a:avLst>
              <a:gd name="adj1" fmla="val 18750"/>
              <a:gd name="adj2" fmla="val -8333"/>
              <a:gd name="adj3" fmla="val 18760"/>
              <a:gd name="adj4" fmla="val -14463"/>
              <a:gd name="adj5" fmla="val -22864"/>
              <a:gd name="adj6" fmla="val -638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双师型：</a:t>
            </a:r>
            <a:r>
              <a:rPr lang="zh-CN" altLang="en-US">
                <a:solidFill>
                  <a:srgbClr val="44546A"/>
                </a:solidFill>
                <a:latin typeface="+mj-ea"/>
                <a:ea typeface="+mj-ea"/>
                <a:sym typeface="+mn-ea"/>
              </a:rPr>
              <a:t>经省级教育行政部门认定或备案，由学校按照聘任程序聘用的同时具有教师资格证书和国家职业技能等级证书（或职业资格证书或专业技术职务或五年企业实践时长6个月以上）的教师。</a:t>
            </a:r>
            <a:endParaRPr lang="zh-CN" altLang="en-US">
              <a:solidFill>
                <a:srgbClr val="44546A"/>
              </a:solidFill>
              <a:latin typeface="+mj-ea"/>
              <a:ea typeface="+mj-ea"/>
              <a:sym typeface="+mn-ea"/>
            </a:endParaRPr>
          </a:p>
        </p:txBody>
      </p:sp>
      <p:grpSp>
        <p:nvGrpSpPr>
          <p:cNvPr id="16" name="组合 15"/>
          <p:cNvGrpSpPr/>
          <p:nvPr/>
        </p:nvGrpSpPr>
        <p:grpSpPr>
          <a:xfrm>
            <a:off x="4171950" y="4634865"/>
            <a:ext cx="7300595" cy="822960"/>
            <a:chOff x="9085" y="8378"/>
            <a:chExt cx="11497" cy="1296"/>
          </a:xfrm>
        </p:grpSpPr>
        <p:pic>
          <p:nvPicPr>
            <p:cNvPr id="15" name="图片 14" descr="疑问"/>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85" y="8764"/>
              <a:ext cx="799" cy="799"/>
            </a:xfrm>
            <a:prstGeom prst="rect">
              <a:avLst/>
            </a:prstGeom>
          </p:spPr>
        </p:pic>
        <p:sp>
          <p:nvSpPr>
            <p:cNvPr id="13" name="圆角矩形 12"/>
            <p:cNvSpPr/>
            <p:nvPr/>
          </p:nvSpPr>
          <p:spPr>
            <a:xfrm>
              <a:off x="10096" y="8378"/>
              <a:ext cx="10486" cy="1296"/>
            </a:xfrm>
            <a:prstGeom prst="roundRect">
              <a:avLst>
                <a:gd name="adj" fmla="val 0"/>
              </a:avLst>
            </a:prstGeom>
            <a:solidFill>
              <a:schemeClr val="bg1"/>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Font typeface="Arial" panose="020B0604020202020204" pitchFamily="34" charset="0"/>
                <a:buChar char="•"/>
              </a:pPr>
              <a:r>
                <a:rPr lang="zh-CN" altLang="en-US">
                  <a:solidFill>
                    <a:srgbClr val="044AFA"/>
                  </a:solidFill>
                  <a:latin typeface="+mj-ea"/>
                  <a:ea typeface="+mj-ea"/>
                  <a:sym typeface="+mn-ea"/>
                </a:rPr>
                <a:t>XX职业教育中心（中职）：</a:t>
              </a:r>
              <a:r>
                <a:rPr lang="zh-CN" altLang="en-US">
                  <a:solidFill>
                    <a:srgbClr val="44546A"/>
                  </a:solidFill>
                  <a:latin typeface="+mj-ea"/>
                  <a:ea typeface="+mj-ea"/>
                  <a:sym typeface="+mn-ea"/>
                </a:rPr>
                <a:t>2023年思政课教师为0人，前两年为8人，</a:t>
              </a:r>
              <a:r>
                <a:rPr lang="zh-CN" altLang="en-US" b="1">
                  <a:solidFill>
                    <a:srgbClr val="FF0000"/>
                  </a:solidFill>
                  <a:latin typeface="+mj-ea"/>
                  <a:ea typeface="+mj-ea"/>
                  <a:sym typeface="+mn-ea"/>
                </a:rPr>
                <a:t>数据变化较大</a:t>
              </a:r>
              <a:endParaRPr lang="zh-CN" altLang="en-US">
                <a:solidFill>
                  <a:srgbClr val="44546A"/>
                </a:solidFill>
                <a:latin typeface="+mj-ea"/>
                <a:ea typeface="+mj-ea"/>
                <a:sym typeface="+mn-ea"/>
              </a:endParaRPr>
            </a:p>
          </p:txBody>
        </p:sp>
      </p:grpSp>
      <p:pic>
        <p:nvPicPr>
          <p:cNvPr id="2" name="图片 1"/>
          <p:cNvPicPr>
            <a:picLocks noChangeAspect="1"/>
          </p:cNvPicPr>
          <p:nvPr/>
        </p:nvPicPr>
        <p:blipFill>
          <a:blip r:embed="rId8"/>
          <a:stretch>
            <a:fillRect/>
          </a:stretch>
        </p:blipFill>
        <p:spPr>
          <a:xfrm>
            <a:off x="5487078" y="3909095"/>
            <a:ext cx="5699760" cy="2637790"/>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23" presetClass="entr" presetSubtype="16"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par>
                                <p:cTn id="21" presetID="1" presetClass="exit" presetSubtype="0" fill="hold" grpId="2" nodeType="with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0" grpId="0" bldLvl="0" animBg="1"/>
      <p:bldP spid="10" grpId="1" animBg="1"/>
      <p:bldP spid="11" grpId="0" bldLvl="0" animBg="1"/>
      <p:bldP spid="11" grpId="1" animBg="1"/>
      <p:bldP spid="10" grpId="2" bldLvl="0" animBg="1"/>
      <p:bldP spid="11" grpId="2" bldLvl="0" animBg="1"/>
      <p:bldP spid="14" grpId="2"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2" name="图片 1" descr="upload_post_object_v2_141935096"/>
          <p:cNvPicPr>
            <a:picLocks noChangeAspect="1"/>
          </p:cNvPicPr>
          <p:nvPr/>
        </p:nvPicPr>
        <p:blipFill>
          <a:blip r:embed="rId3"/>
          <a:stretch>
            <a:fillRect/>
          </a:stretch>
        </p:blipFill>
        <p:spPr>
          <a:xfrm>
            <a:off x="516440" y="1237258"/>
            <a:ext cx="6147656" cy="5387040"/>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4"/>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4362 </a:t>
            </a:r>
            <a:r>
              <a:rPr lang="zh-CN" altLang="en-US" sz="2400" b="1" dirty="0">
                <a:solidFill>
                  <a:schemeClr val="tx2"/>
                </a:solidFill>
                <a:latin typeface="+mj-ea"/>
                <a:ea typeface="+mj-ea"/>
                <a:cs typeface="+mj-ea"/>
                <a:sym typeface="+mn-ea"/>
              </a:rPr>
              <a:t>高等教育学校教师</a:t>
            </a:r>
            <a:r>
              <a:rPr lang="zh-CN" altLang="en-US" sz="2400" b="1" dirty="0">
                <a:solidFill>
                  <a:srgbClr val="044AFA"/>
                </a:solidFill>
                <a:latin typeface="+mj-ea"/>
                <a:ea typeface="+mj-ea"/>
                <a:cs typeface="+mj-ea"/>
                <a:sym typeface="+mn-ea"/>
              </a:rPr>
              <a:t>授课分类</a:t>
            </a:r>
            <a:r>
              <a:rPr lang="zh-CN" altLang="en-US" sz="2400" b="1" dirty="0">
                <a:solidFill>
                  <a:schemeClr val="tx2"/>
                </a:solidFill>
                <a:latin typeface="+mj-ea"/>
                <a:ea typeface="+mj-ea"/>
                <a:cs typeface="+mj-ea"/>
                <a:sym typeface="+mn-ea"/>
              </a:rPr>
              <a:t>情况</a:t>
            </a:r>
            <a:endParaRPr lang="zh-CN" altLang="en-US" sz="2400" b="1" dirty="0">
              <a:solidFill>
                <a:schemeClr val="tx2"/>
              </a:solidFill>
              <a:latin typeface="+mj-ea"/>
              <a:ea typeface="+mj-ea"/>
              <a:cs typeface="+mj-ea"/>
              <a:sym typeface="+mn-ea"/>
            </a:endParaRPr>
          </a:p>
        </p:txBody>
      </p:sp>
      <p:sp>
        <p:nvSpPr>
          <p:cNvPr id="10" name="圆角矩形 9"/>
          <p:cNvSpPr/>
          <p:nvPr/>
        </p:nvSpPr>
        <p:spPr>
          <a:xfrm>
            <a:off x="3975100" y="3139440"/>
            <a:ext cx="7497445" cy="892810"/>
          </a:xfrm>
          <a:prstGeom prst="roundRect">
            <a:avLst>
              <a:gd name="adj" fmla="val 1215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公共基础课</a:t>
            </a:r>
            <a:r>
              <a:rPr lang="zh-CN" altLang="en-US">
                <a:solidFill>
                  <a:srgbClr val="44546A"/>
                </a:solidFill>
                <a:latin typeface="+mj-ea"/>
                <a:ea typeface="+mj-ea"/>
                <a:sym typeface="+mn-ea"/>
              </a:rPr>
              <a:t>是指全部专业或部分同类专业的学生都必须学习的课程，如思政类、公共外语类、数学类、体育类、国防教育类等课程。</a:t>
            </a:r>
            <a:endParaRPr lang="zh-CN" altLang="en-US">
              <a:solidFill>
                <a:srgbClr val="44546A"/>
              </a:solidFill>
              <a:latin typeface="+mj-ea"/>
              <a:ea typeface="+mj-ea"/>
              <a:sym typeface="+mn-ea"/>
            </a:endParaRPr>
          </a:p>
        </p:txBody>
      </p:sp>
      <p:sp>
        <p:nvSpPr>
          <p:cNvPr id="3" name="圆角矩形 2"/>
          <p:cNvSpPr/>
          <p:nvPr/>
        </p:nvSpPr>
        <p:spPr>
          <a:xfrm>
            <a:off x="3975100" y="4159250"/>
            <a:ext cx="7497445" cy="892810"/>
          </a:xfrm>
          <a:prstGeom prst="roundRect">
            <a:avLst>
              <a:gd name="adj" fmla="val 1215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044AFA"/>
                </a:solidFill>
                <a:latin typeface="+mj-ea"/>
                <a:ea typeface="+mj-ea"/>
                <a:sym typeface="+mn-ea"/>
              </a:rPr>
              <a:t>专业课</a:t>
            </a:r>
            <a:r>
              <a:rPr lang="zh-CN" altLang="en-US">
                <a:solidFill>
                  <a:srgbClr val="44546A"/>
                </a:solidFill>
                <a:latin typeface="+mj-ea"/>
                <a:ea typeface="+mj-ea"/>
                <a:sym typeface="+mn-ea"/>
              </a:rPr>
              <a:t>与公共基础课相对，是指根据培养目标所开设的专业知识和专门技能的课程。</a:t>
            </a:r>
            <a:endParaRPr lang="zh-CN" altLang="en-US">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3" grpId="0" bldLvl="0" animBg="1"/>
      <p:bldP spid="3" grpId="1"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1">
            <a:alphaModFix amt="62000"/>
            <a:extLst>
              <a:ext uri="{BEBA8EAE-BF5A-486C-A8C5-ECC9F3942E4B}">
                <a14:imgProps xmlns:a14="http://schemas.microsoft.com/office/drawing/2010/main">
                  <a14:imgLayer r:embed="rId2">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3"/>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4063 </a:t>
            </a:r>
            <a:r>
              <a:rPr lang="zh-CN" altLang="en-US" sz="2400" b="1" dirty="0">
                <a:solidFill>
                  <a:schemeClr val="tx2"/>
                </a:solidFill>
                <a:latin typeface="+mj-ea"/>
                <a:ea typeface="+mj-ea"/>
                <a:cs typeface="+mj-ea"/>
                <a:sym typeface="+mn-ea"/>
              </a:rPr>
              <a:t>教师变动情况表</a:t>
            </a:r>
            <a:endParaRPr lang="zh-CN" altLang="en-US" sz="2400" b="1" dirty="0">
              <a:solidFill>
                <a:schemeClr val="tx2"/>
              </a:solidFill>
              <a:latin typeface="+mj-ea"/>
              <a:ea typeface="+mj-ea"/>
              <a:cs typeface="+mj-ea"/>
              <a:sym typeface="+mn-ea"/>
            </a:endParaRPr>
          </a:p>
        </p:txBody>
      </p:sp>
      <p:pic>
        <p:nvPicPr>
          <p:cNvPr id="2" name="图片 1"/>
          <p:cNvPicPr>
            <a:picLocks noChangeAspect="1"/>
          </p:cNvPicPr>
          <p:nvPr/>
        </p:nvPicPr>
        <p:blipFill>
          <a:blip r:embed="rId4"/>
          <a:srcRect t="6205" b="38164"/>
          <a:stretch>
            <a:fillRect/>
          </a:stretch>
        </p:blipFill>
        <p:spPr>
          <a:xfrm>
            <a:off x="288290" y="1317625"/>
            <a:ext cx="6082030" cy="3888740"/>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4343123" y="3710296"/>
            <a:ext cx="7034530" cy="853440"/>
          </a:xfrm>
          <a:prstGeom prst="accentBorderCallout2">
            <a:avLst>
              <a:gd name="adj1" fmla="val 18750"/>
              <a:gd name="adj2" fmla="val -8333"/>
              <a:gd name="adj3" fmla="val 18760"/>
              <a:gd name="adj4" fmla="val -14463"/>
              <a:gd name="adj5" fmla="val -66665"/>
              <a:gd name="adj6" fmla="val -1622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招聘：</a:t>
            </a:r>
            <a:r>
              <a:rPr lang="zh-CN" altLang="en-US">
                <a:solidFill>
                  <a:srgbClr val="44546A"/>
                </a:solidFill>
                <a:latin typeface="+mj-ea"/>
                <a:ea typeface="+mj-ea"/>
                <a:sym typeface="+mn-ea"/>
              </a:rPr>
              <a:t>教育行政部门或学校按照公开招聘流程</a:t>
            </a:r>
            <a:r>
              <a:rPr lang="zh-CN" altLang="en-US">
                <a:solidFill>
                  <a:srgbClr val="44546A"/>
                </a:solidFill>
                <a:highlight>
                  <a:srgbClr val="FFFF00"/>
                </a:highlight>
                <a:latin typeface="+mj-ea"/>
                <a:ea typeface="+mj-ea"/>
                <a:sym typeface="+mn-ea"/>
              </a:rPr>
              <a:t>招收录用</a:t>
            </a:r>
            <a:r>
              <a:rPr lang="zh-CN" altLang="en-US">
                <a:solidFill>
                  <a:srgbClr val="44546A"/>
                </a:solidFill>
                <a:latin typeface="+mj-ea"/>
                <a:ea typeface="+mj-ea"/>
                <a:sym typeface="+mn-ea"/>
              </a:rPr>
              <a:t>，并签订一年以上聘用合同的专任教师。</a:t>
            </a:r>
            <a:endParaRPr lang="zh-CN" altLang="en-US">
              <a:solidFill>
                <a:srgbClr val="44546A"/>
              </a:solidFill>
              <a:latin typeface="+mj-ea"/>
              <a:ea typeface="+mj-ea"/>
              <a:sym typeface="+mn-ea"/>
            </a:endParaRPr>
          </a:p>
        </p:txBody>
      </p:sp>
      <p:sp>
        <p:nvSpPr>
          <p:cNvPr id="3" name="线形标注 2(带边框和强调线) 2"/>
          <p:cNvSpPr/>
          <p:nvPr/>
        </p:nvSpPr>
        <p:spPr>
          <a:xfrm>
            <a:off x="4343400" y="3729990"/>
            <a:ext cx="7034530" cy="693420"/>
          </a:xfrm>
          <a:prstGeom prst="accentBorderCallout2">
            <a:avLst>
              <a:gd name="adj1" fmla="val 18750"/>
              <a:gd name="adj2" fmla="val -8333"/>
              <a:gd name="adj3" fmla="val -43864"/>
              <a:gd name="adj4" fmla="val -5018"/>
              <a:gd name="adj5" fmla="val -98351"/>
              <a:gd name="adj6" fmla="val 93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调入：</a:t>
            </a:r>
            <a:r>
              <a:rPr lang="zh-CN" altLang="en-US">
                <a:solidFill>
                  <a:srgbClr val="44546A"/>
                </a:solidFill>
                <a:latin typeface="+mj-ea"/>
                <a:ea typeface="+mj-ea"/>
                <a:sym typeface="+mn-ea"/>
              </a:rPr>
              <a:t>外校或外单位具有教师资格的人员通过调入流程到本校专任教师岗位。</a:t>
            </a:r>
            <a:endParaRPr lang="zh-CN" altLang="en-US">
              <a:solidFill>
                <a:srgbClr val="44546A"/>
              </a:solidFill>
              <a:latin typeface="+mj-ea"/>
              <a:ea typeface="+mj-ea"/>
              <a:sym typeface="+mn-ea"/>
            </a:endParaRPr>
          </a:p>
        </p:txBody>
      </p:sp>
      <p:pic>
        <p:nvPicPr>
          <p:cNvPr id="7" name="图片 6"/>
          <p:cNvPicPr>
            <a:picLocks noChangeAspect="1"/>
          </p:cNvPicPr>
          <p:nvPr/>
        </p:nvPicPr>
        <p:blipFill>
          <a:blip r:embed="rId4"/>
          <a:srcRect t="82100"/>
          <a:stretch>
            <a:fillRect/>
          </a:stretch>
        </p:blipFill>
        <p:spPr>
          <a:xfrm>
            <a:off x="296545" y="4953000"/>
            <a:ext cx="6073775" cy="1249680"/>
          </a:xfrm>
          <a:prstGeom prst="rect">
            <a:avLst/>
          </a:prstGeom>
          <a:ln>
            <a:solidFill>
              <a:srgbClr val="44546A"/>
            </a:solidFill>
          </a:ln>
          <a:effectLst>
            <a:outerShdw blurRad="50800" dist="38100" dir="2700000" algn="tl" rotWithShape="0">
              <a:prstClr val="black">
                <a:alpha val="40000"/>
              </a:prstClr>
            </a:outerShdw>
          </a:effectLst>
        </p:spPr>
      </p:pic>
      <p:sp>
        <p:nvSpPr>
          <p:cNvPr id="5" name="线形标注 2(带边框和强调线) 4"/>
          <p:cNvSpPr/>
          <p:nvPr/>
        </p:nvSpPr>
        <p:spPr>
          <a:xfrm>
            <a:off x="4343400" y="4348480"/>
            <a:ext cx="7034530" cy="1083310"/>
          </a:xfrm>
          <a:prstGeom prst="accentBorderCallout2">
            <a:avLst>
              <a:gd name="adj1" fmla="val 13305"/>
              <a:gd name="adj2" fmla="val -4359"/>
              <a:gd name="adj3" fmla="val 42555"/>
              <a:gd name="adj4" fmla="val -6932"/>
              <a:gd name="adj5" fmla="val 105041"/>
              <a:gd name="adj6" fmla="val -806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a:r>
              <a:rPr lang="zh-CN" altLang="en-US" b="1">
                <a:solidFill>
                  <a:srgbClr val="044AFA"/>
                </a:solidFill>
                <a:latin typeface="+mj-ea"/>
                <a:ea typeface="+mj-ea"/>
                <a:sym typeface="+mn-ea"/>
              </a:rPr>
              <a:t>校内变动：</a:t>
            </a:r>
            <a:r>
              <a:rPr lang="zh-CN" altLang="en-US">
                <a:solidFill>
                  <a:srgbClr val="44546A"/>
                </a:solidFill>
                <a:latin typeface="+mj-ea"/>
                <a:ea typeface="+mj-ea"/>
                <a:sym typeface="+mn-ea"/>
              </a:rPr>
              <a:t>校内具有教师资格的非专任教师调整为专任教师；减少教师中“校内变动”是指校内专任教师调整为非专任教师。还包括同一所学校内不同学段之间专任教师的调整。</a:t>
            </a:r>
            <a:endParaRPr lang="zh-CN" altLang="en-US">
              <a:solidFill>
                <a:srgbClr val="44546A"/>
              </a:solidFill>
              <a:latin typeface="+mj-ea"/>
              <a:ea typeface="+mj-ea"/>
              <a:sym typeface="+mn-ea"/>
            </a:endParaRPr>
          </a:p>
        </p:txBody>
      </p:sp>
      <p:sp>
        <p:nvSpPr>
          <p:cNvPr id="6" name="圆角矩形 5"/>
          <p:cNvSpPr/>
          <p:nvPr/>
        </p:nvSpPr>
        <p:spPr>
          <a:xfrm>
            <a:off x="4343400" y="4783455"/>
            <a:ext cx="7034530" cy="1120140"/>
          </a:xfrm>
          <a:prstGeom prst="roundRect">
            <a:avLst>
              <a:gd name="adj" fmla="val 105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某中等职业学校既有附设小学班，又有独立设置的附属初级中学。今年学校分别从附设小学班和独立设置的附属初级中学中调整一名教师到中等职业学校任教，如何填写？</a:t>
            </a:r>
            <a:endParaRPr lang="zh-CN" altLang="en-US">
              <a:solidFill>
                <a:srgbClr val="44546A"/>
              </a:solidFill>
              <a:latin typeface="+mj-ea"/>
              <a:ea typeface="+mj-ea"/>
              <a:sym typeface="+mn-ea"/>
            </a:endParaRPr>
          </a:p>
        </p:txBody>
      </p:sp>
      <p:grpSp>
        <p:nvGrpSpPr>
          <p:cNvPr id="9" name="组合 8"/>
          <p:cNvGrpSpPr/>
          <p:nvPr/>
        </p:nvGrpSpPr>
        <p:grpSpPr>
          <a:xfrm>
            <a:off x="4343400" y="3529965"/>
            <a:ext cx="7034530" cy="1102360"/>
            <a:chOff x="6840" y="5559"/>
            <a:chExt cx="11078" cy="1736"/>
          </a:xfrm>
        </p:grpSpPr>
        <p:pic>
          <p:nvPicPr>
            <p:cNvPr id="15" name="图片 14" descr="问号"/>
            <p:cNvPicPr>
              <a:picLocks noChangeAspect="1"/>
            </p:cNvPicPr>
            <p:nvPr/>
          </p:nvPicPr>
          <p:blipFill>
            <a:blip r:embed="rId5"/>
            <a:stretch>
              <a:fillRect/>
            </a:stretch>
          </p:blipFill>
          <p:spPr>
            <a:xfrm>
              <a:off x="16999" y="5559"/>
              <a:ext cx="919" cy="919"/>
            </a:xfrm>
            <a:prstGeom prst="rect">
              <a:avLst/>
            </a:prstGeom>
          </p:spPr>
        </p:pic>
        <p:sp>
          <p:nvSpPr>
            <p:cNvPr id="8" name="圆角矩形 7"/>
            <p:cNvSpPr/>
            <p:nvPr/>
          </p:nvSpPr>
          <p:spPr>
            <a:xfrm>
              <a:off x="6840" y="6497"/>
              <a:ext cx="11078" cy="799"/>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rgbClr val="44546A"/>
                  </a:solidFill>
                  <a:latin typeface="+mj-ea"/>
                  <a:ea typeface="+mj-ea"/>
                  <a:sym typeface="+mn-ea"/>
                </a:rPr>
                <a:t>如专任教师兼任多个学段教学工作，如何选择学段填报？</a:t>
              </a:r>
              <a:endParaRPr lang="zh-CN" altLang="en-US">
                <a:solidFill>
                  <a:srgbClr val="44546A"/>
                </a:solidFill>
                <a:latin typeface="+mj-ea"/>
                <a:ea typeface="+mj-ea"/>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3" grpId="0" bldLvl="0" animBg="1"/>
      <p:bldP spid="3" grpId="1" animBg="1"/>
      <p:bldP spid="5" grpId="0" bldLvl="0" animBg="1"/>
      <p:bldP spid="5" grpId="1" animBg="1"/>
      <p:bldP spid="6" grpId="0" bldLvl="0" animBg="1"/>
      <p:bldP spid="6" grpId="1" animBg="1"/>
      <p:bldP spid="5" grpId="2" bldLvl="0" animBg="1"/>
      <p:bldP spid="3" grpId="2" bldLvl="0" animBg="1"/>
      <p:bldP spid="11" grpId="2" bldLvl="0" animBg="1"/>
    </p:bldLst>
  </p:timing>
</p:sld>
</file>

<file path=ppt/tags/tag1.xml><?xml version="1.0" encoding="utf-8"?>
<p:tagLst xmlns:p="http://schemas.openxmlformats.org/presentationml/2006/main">
  <p:tag name="PA" val="v5.2.10"/>
</p:tagLst>
</file>

<file path=ppt/tags/tag10.xml><?xml version="1.0" encoding="utf-8"?>
<p:tagLst xmlns:p="http://schemas.openxmlformats.org/presentationml/2006/main">
  <p:tag name="KSO_WM_DIAGRAM_VIRTUALLY_FRAME" val="{&quot;height&quot;:490.8207874015749,&quot;left&quot;:62.13401574803147,&quot;top&quot;:41.8,&quot;width&quot;:931.5177165354329}"/>
</p:tagLst>
</file>

<file path=ppt/tags/tag100.xml><?xml version="1.0" encoding="utf-8"?>
<p:tagLst xmlns:p="http://schemas.openxmlformats.org/presentationml/2006/main">
  <p:tag name="PA" val="v5.2.10"/>
</p:tagLst>
</file>

<file path=ppt/tags/tag101.xml><?xml version="1.0" encoding="utf-8"?>
<p:tagLst xmlns:p="http://schemas.openxmlformats.org/presentationml/2006/main">
  <p:tag name="PA" val="v5.2.10"/>
</p:tagLst>
</file>

<file path=ppt/tags/tag102.xml><?xml version="1.0" encoding="utf-8"?>
<p:tagLst xmlns:p="http://schemas.openxmlformats.org/presentationml/2006/main">
  <p:tag name="PA" val="v5.2.10"/>
</p:tagLst>
</file>

<file path=ppt/tags/tag103.xml><?xml version="1.0" encoding="utf-8"?>
<p:tagLst xmlns:p="http://schemas.openxmlformats.org/presentationml/2006/main">
  <p:tag name="PA" val="v5.2.10"/>
</p:tagLst>
</file>

<file path=ppt/tags/tag104.xml><?xml version="1.0" encoding="utf-8"?>
<p:tagLst xmlns:p="http://schemas.openxmlformats.org/presentationml/2006/main">
  <p:tag name="PA" val="v5.2.10"/>
</p:tagLst>
</file>

<file path=ppt/tags/tag105.xml><?xml version="1.0" encoding="utf-8"?>
<p:tagLst xmlns:p="http://schemas.openxmlformats.org/presentationml/2006/main">
  <p:tag name="PA" val="v5.2.10"/>
</p:tagLst>
</file>

<file path=ppt/tags/tag106.xml><?xml version="1.0" encoding="utf-8"?>
<p:tagLst xmlns:p="http://schemas.openxmlformats.org/presentationml/2006/main">
  <p:tag name="PA" val="v5.2.10"/>
</p:tagLst>
</file>

<file path=ppt/tags/tag107.xml><?xml version="1.0" encoding="utf-8"?>
<p:tagLst xmlns:p="http://schemas.openxmlformats.org/presentationml/2006/main">
  <p:tag name="PA" val="v5.2.10"/>
</p:tagLst>
</file>

<file path=ppt/tags/tag108.xml><?xml version="1.0" encoding="utf-8"?>
<p:tagLst xmlns:p="http://schemas.openxmlformats.org/presentationml/2006/main">
  <p:tag name="PA" val="v5.2.10"/>
</p:tagLst>
</file>

<file path=ppt/tags/tag109.xml><?xml version="1.0" encoding="utf-8"?>
<p:tagLst xmlns:p="http://schemas.openxmlformats.org/presentationml/2006/main">
  <p:tag name="PA" val="v5.2.10"/>
</p:tagLst>
</file>

<file path=ppt/tags/tag11.xml><?xml version="1.0" encoding="utf-8"?>
<p:tagLst xmlns:p="http://schemas.openxmlformats.org/presentationml/2006/main">
  <p:tag name="KSO_WM_DIAGRAM_VIRTUALLY_FRAME" val="{&quot;height&quot;:490.8207874015749,&quot;left&quot;:62.13401574803147,&quot;top&quot;:41.8,&quot;width&quot;:931.5177165354329}"/>
</p:tagLst>
</file>

<file path=ppt/tags/tag110.xml><?xml version="1.0" encoding="utf-8"?>
<p:tagLst xmlns:p="http://schemas.openxmlformats.org/presentationml/2006/main">
  <p:tag name="PA" val="v5.2.10"/>
</p:tagLst>
</file>

<file path=ppt/tags/tag111.xml><?xml version="1.0" encoding="utf-8"?>
<p:tagLst xmlns:p="http://schemas.openxmlformats.org/presentationml/2006/main">
  <p:tag name="PA" val="v5.2.10"/>
</p:tagLst>
</file>

<file path=ppt/tags/tag112.xml><?xml version="1.0" encoding="utf-8"?>
<p:tagLst xmlns:p="http://schemas.openxmlformats.org/presentationml/2006/main">
  <p:tag name="PA" val="v5.2.10"/>
</p:tagLst>
</file>

<file path=ppt/tags/tag113.xml><?xml version="1.0" encoding="utf-8"?>
<p:tagLst xmlns:p="http://schemas.openxmlformats.org/presentationml/2006/main">
  <p:tag name="PA" val="v5.2.10"/>
</p:tagLst>
</file>

<file path=ppt/tags/tag114.xml><?xml version="1.0" encoding="utf-8"?>
<p:tagLst xmlns:p="http://schemas.openxmlformats.org/presentationml/2006/main">
  <p:tag name="PA" val="v5.2.10"/>
</p:tagLst>
</file>

<file path=ppt/tags/tag115.xml><?xml version="1.0" encoding="utf-8"?>
<p:tagLst xmlns:p="http://schemas.openxmlformats.org/presentationml/2006/main">
  <p:tag name="PA" val="v5.2.10"/>
</p:tagLst>
</file>

<file path=ppt/tags/tag116.xml><?xml version="1.0" encoding="utf-8"?>
<p:tagLst xmlns:p="http://schemas.openxmlformats.org/presentationml/2006/main">
  <p:tag name="PA" val="v5.2.10"/>
</p:tagLst>
</file>

<file path=ppt/tags/tag117.xml><?xml version="1.0" encoding="utf-8"?>
<p:tagLst xmlns:p="http://schemas.openxmlformats.org/presentationml/2006/main">
  <p:tag name="PA" val="v5.2.10"/>
</p:tagLst>
</file>

<file path=ppt/tags/tag118.xml><?xml version="1.0" encoding="utf-8"?>
<p:tagLst xmlns:p="http://schemas.openxmlformats.org/presentationml/2006/main">
  <p:tag name="PA" val="v5.2.10"/>
</p:tagLst>
</file>

<file path=ppt/tags/tag119.xml><?xml version="1.0" encoding="utf-8"?>
<p:tagLst xmlns:p="http://schemas.openxmlformats.org/presentationml/2006/main">
  <p:tag name="PA" val="v5.2.10"/>
</p:tagLst>
</file>

<file path=ppt/tags/tag12.xml><?xml version="1.0" encoding="utf-8"?>
<p:tagLst xmlns:p="http://schemas.openxmlformats.org/presentationml/2006/main">
  <p:tag name="KSO_WM_DIAGRAM_VIRTUALLY_FRAME" val="{&quot;height&quot;:490.8207874015749,&quot;left&quot;:62.13401574803147,&quot;top&quot;:41.8,&quot;width&quot;:931.5177165354329}"/>
</p:tagLst>
</file>

<file path=ppt/tags/tag120.xml><?xml version="1.0" encoding="utf-8"?>
<p:tagLst xmlns:p="http://schemas.openxmlformats.org/presentationml/2006/main">
  <p:tag name="PA" val="v5.2.10"/>
</p:tagLst>
</file>

<file path=ppt/tags/tag121.xml><?xml version="1.0" encoding="utf-8"?>
<p:tagLst xmlns:p="http://schemas.openxmlformats.org/presentationml/2006/main">
  <p:tag name="PA" val="v5.2.10"/>
</p:tagLst>
</file>

<file path=ppt/tags/tag122.xml><?xml version="1.0" encoding="utf-8"?>
<p:tagLst xmlns:p="http://schemas.openxmlformats.org/presentationml/2006/main">
  <p:tag name="PA" val="v5.2.10"/>
</p:tagLst>
</file>

<file path=ppt/tags/tag123.xml><?xml version="1.0" encoding="utf-8"?>
<p:tagLst xmlns:p="http://schemas.openxmlformats.org/presentationml/2006/main">
  <p:tag name="PA" val="v5.2.10"/>
</p:tagLst>
</file>

<file path=ppt/tags/tag124.xml><?xml version="1.0" encoding="utf-8"?>
<p:tagLst xmlns:p="http://schemas.openxmlformats.org/presentationml/2006/main">
  <p:tag name="PA" val="v5.2.10"/>
</p:tagLst>
</file>

<file path=ppt/tags/tag125.xml><?xml version="1.0" encoding="utf-8"?>
<p:tagLst xmlns:p="http://schemas.openxmlformats.org/presentationml/2006/main">
  <p:tag name="PA" val="v5.2.10"/>
</p:tagLst>
</file>

<file path=ppt/tags/tag126.xml><?xml version="1.0" encoding="utf-8"?>
<p:tagLst xmlns:p="http://schemas.openxmlformats.org/presentationml/2006/main">
  <p:tag name="PA" val="v5.2.10"/>
</p:tagLst>
</file>

<file path=ppt/tags/tag127.xml><?xml version="1.0" encoding="utf-8"?>
<p:tagLst xmlns:p="http://schemas.openxmlformats.org/presentationml/2006/main">
  <p:tag name="PA" val="v5.2.10"/>
</p:tagLst>
</file>

<file path=ppt/tags/tag128.xml><?xml version="1.0" encoding="utf-8"?>
<p:tagLst xmlns:p="http://schemas.openxmlformats.org/presentationml/2006/main">
  <p:tag name="PA" val="v5.2.10"/>
</p:tagLst>
</file>

<file path=ppt/tags/tag129.xml><?xml version="1.0" encoding="utf-8"?>
<p:tagLst xmlns:p="http://schemas.openxmlformats.org/presentationml/2006/main">
  <p:tag name="PA" val="v5.2.10"/>
</p:tagLst>
</file>

<file path=ppt/tags/tag13.xml><?xml version="1.0" encoding="utf-8"?>
<p:tagLst xmlns:p="http://schemas.openxmlformats.org/presentationml/2006/main">
  <p:tag name="KSO_WM_DIAGRAM_VIRTUALLY_FRAME" val="{&quot;height&quot;:490.8207874015749,&quot;left&quot;:62.13401574803147,&quot;top&quot;:41.8,&quot;width&quot;:931.5177165354329}"/>
</p:tagLst>
</file>

<file path=ppt/tags/tag130.xml><?xml version="1.0" encoding="utf-8"?>
<p:tagLst xmlns:p="http://schemas.openxmlformats.org/presentationml/2006/main">
  <p:tag name="PA" val="v5.2.10"/>
</p:tagLst>
</file>

<file path=ppt/tags/tag131.xml><?xml version="1.0" encoding="utf-8"?>
<p:tagLst xmlns:p="http://schemas.openxmlformats.org/presentationml/2006/main">
  <p:tag name="PA" val="v5.2.10"/>
</p:tagLst>
</file>

<file path=ppt/tags/tag132.xml><?xml version="1.0" encoding="utf-8"?>
<p:tagLst xmlns:p="http://schemas.openxmlformats.org/presentationml/2006/main">
  <p:tag name="PA" val="v5.2.10"/>
</p:tagLst>
</file>

<file path=ppt/tags/tag133.xml><?xml version="1.0" encoding="utf-8"?>
<p:tagLst xmlns:p="http://schemas.openxmlformats.org/presentationml/2006/main">
  <p:tag name="PA" val="v5.2.10"/>
</p:tagLst>
</file>

<file path=ppt/tags/tag134.xml><?xml version="1.0" encoding="utf-8"?>
<p:tagLst xmlns:p="http://schemas.openxmlformats.org/presentationml/2006/main">
  <p:tag name="PA" val="v5.2.10"/>
</p:tagLst>
</file>

<file path=ppt/tags/tag135.xml><?xml version="1.0" encoding="utf-8"?>
<p:tagLst xmlns:p="http://schemas.openxmlformats.org/presentationml/2006/main">
  <p:tag name="PA" val="v5.2.10"/>
</p:tagLst>
</file>

<file path=ppt/tags/tag136.xml><?xml version="1.0" encoding="utf-8"?>
<p:tagLst xmlns:p="http://schemas.openxmlformats.org/presentationml/2006/main">
  <p:tag name="PA" val="v5.2.10"/>
</p:tagLst>
</file>

<file path=ppt/tags/tag137.xml><?xml version="1.0" encoding="utf-8"?>
<p:tagLst xmlns:p="http://schemas.openxmlformats.org/presentationml/2006/main">
  <p:tag name="PA" val="v5.2.10"/>
</p:tagLst>
</file>

<file path=ppt/tags/tag138.xml><?xml version="1.0" encoding="utf-8"?>
<p:tagLst xmlns:p="http://schemas.openxmlformats.org/presentationml/2006/main">
  <p:tag name="PA" val="v5.2.10"/>
</p:tagLst>
</file>

<file path=ppt/tags/tag139.xml><?xml version="1.0" encoding="utf-8"?>
<p:tagLst xmlns:p="http://schemas.openxmlformats.org/presentationml/2006/main">
  <p:tag name="PA" val="v5.2.10"/>
</p:tagLst>
</file>

<file path=ppt/tags/tag14.xml><?xml version="1.0" encoding="utf-8"?>
<p:tagLst xmlns:p="http://schemas.openxmlformats.org/presentationml/2006/main">
  <p:tag name="KSO_WM_DIAGRAM_VIRTUALLY_FRAME" val="{&quot;height&quot;:490.8207874015749,&quot;left&quot;:62.13401574803147,&quot;top&quot;:41.8,&quot;width&quot;:931.5177165354329}"/>
</p:tagLst>
</file>

<file path=ppt/tags/tag140.xml><?xml version="1.0" encoding="utf-8"?>
<p:tagLst xmlns:p="http://schemas.openxmlformats.org/presentationml/2006/main">
  <p:tag name="PA" val="v5.2.10"/>
</p:tagLst>
</file>

<file path=ppt/tags/tag141.xml><?xml version="1.0" encoding="utf-8"?>
<p:tagLst xmlns:p="http://schemas.openxmlformats.org/presentationml/2006/main">
  <p:tag name="PA" val="v5.2.10"/>
</p:tagLst>
</file>

<file path=ppt/tags/tag142.xml><?xml version="1.0" encoding="utf-8"?>
<p:tagLst xmlns:p="http://schemas.openxmlformats.org/presentationml/2006/main">
  <p:tag name="PA" val="v5.2.10"/>
</p:tagLst>
</file>

<file path=ppt/tags/tag143.xml><?xml version="1.0" encoding="utf-8"?>
<p:tagLst xmlns:p="http://schemas.openxmlformats.org/presentationml/2006/main">
  <p:tag name="PA" val="v5.2.10"/>
</p:tagLst>
</file>

<file path=ppt/tags/tag144.xml><?xml version="1.0" encoding="utf-8"?>
<p:tagLst xmlns:p="http://schemas.openxmlformats.org/presentationml/2006/main">
  <p:tag name="PA" val="v5.2.10"/>
</p:tagLst>
</file>

<file path=ppt/tags/tag145.xml><?xml version="1.0" encoding="utf-8"?>
<p:tagLst xmlns:p="http://schemas.openxmlformats.org/presentationml/2006/main">
  <p:tag name="PA" val="v5.2.10"/>
</p:tagLst>
</file>

<file path=ppt/tags/tag146.xml><?xml version="1.0" encoding="utf-8"?>
<p:tagLst xmlns:p="http://schemas.openxmlformats.org/presentationml/2006/main">
  <p:tag name="PA" val="v5.2.10"/>
</p:tagLst>
</file>

<file path=ppt/tags/tag147.xml><?xml version="1.0" encoding="utf-8"?>
<p:tagLst xmlns:p="http://schemas.openxmlformats.org/presentationml/2006/main">
  <p:tag name="PA" val="v5.2.10"/>
</p:tagLst>
</file>

<file path=ppt/tags/tag148.xml><?xml version="1.0" encoding="utf-8"?>
<p:tagLst xmlns:p="http://schemas.openxmlformats.org/presentationml/2006/main">
  <p:tag name="PA" val="v5.2.10"/>
</p:tagLst>
</file>

<file path=ppt/tags/tag149.xml><?xml version="1.0" encoding="utf-8"?>
<p:tagLst xmlns:p="http://schemas.openxmlformats.org/presentationml/2006/main">
  <p:tag name="PA" val="v5.2.10"/>
</p:tagLst>
</file>

<file path=ppt/tags/tag15.xml><?xml version="1.0" encoding="utf-8"?>
<p:tagLst xmlns:p="http://schemas.openxmlformats.org/presentationml/2006/main">
  <p:tag name="PA" val="v5.2.10"/>
  <p:tag name="KSO_WM_DIAGRAM_VIRTUALLY_FRAME" val="{&quot;height&quot;:490.8207874015749,&quot;left&quot;:62.13401574803147,&quot;top&quot;:41.8,&quot;width&quot;:931.5177165354329}"/>
</p:tagLst>
</file>

<file path=ppt/tags/tag150.xml><?xml version="1.0" encoding="utf-8"?>
<p:tagLst xmlns:p="http://schemas.openxmlformats.org/presentationml/2006/main">
  <p:tag name="PA" val="v5.2.10"/>
</p:tagLst>
</file>

<file path=ppt/tags/tag151.xml><?xml version="1.0" encoding="utf-8"?>
<p:tagLst xmlns:p="http://schemas.openxmlformats.org/presentationml/2006/main">
  <p:tag name="PA" val="v5.2.10"/>
</p:tagLst>
</file>

<file path=ppt/tags/tag152.xml><?xml version="1.0" encoding="utf-8"?>
<p:tagLst xmlns:p="http://schemas.openxmlformats.org/presentationml/2006/main">
  <p:tag name="KSO_WM_DIAGRAM_VIRTUALLY_FRAME" val="{&quot;height&quot;:427.05,&quot;left&quot;:52.05,&quot;top&quot;:93.25,&quot;width&quot;:865.95}"/>
</p:tagLst>
</file>

<file path=ppt/tags/tag153.xml><?xml version="1.0" encoding="utf-8"?>
<p:tagLst xmlns:p="http://schemas.openxmlformats.org/presentationml/2006/main">
  <p:tag name="PA" val="v5.2.10"/>
</p:tagLst>
</file>

<file path=ppt/tags/tag154.xml><?xml version="1.0" encoding="utf-8"?>
<p:tagLst xmlns:p="http://schemas.openxmlformats.org/presentationml/2006/main">
  <p:tag name="PA" val="v5.2.10"/>
</p:tagLst>
</file>

<file path=ppt/tags/tag155.xml><?xml version="1.0" encoding="utf-8"?>
<p:tagLst xmlns:p="http://schemas.openxmlformats.org/presentationml/2006/main">
  <p:tag name="PA" val="v5.2.10"/>
</p:tagLst>
</file>

<file path=ppt/tags/tag156.xml><?xml version="1.0" encoding="utf-8"?>
<p:tagLst xmlns:p="http://schemas.openxmlformats.org/presentationml/2006/main">
  <p:tag name="PA" val="v5.2.10"/>
</p:tagLst>
</file>

<file path=ppt/tags/tag157.xml><?xml version="1.0" encoding="utf-8"?>
<p:tagLst xmlns:p="http://schemas.openxmlformats.org/presentationml/2006/main">
  <p:tag name="PA" val="v5.2.10"/>
</p:tagLst>
</file>

<file path=ppt/tags/tag158.xml><?xml version="1.0" encoding="utf-8"?>
<p:tagLst xmlns:p="http://schemas.openxmlformats.org/presentationml/2006/main">
  <p:tag name="PA" val="v5.2.10"/>
</p:tagLst>
</file>

<file path=ppt/tags/tag159.xml><?xml version="1.0" encoding="utf-8"?>
<p:tagLst xmlns:p="http://schemas.openxmlformats.org/presentationml/2006/main">
  <p:tag name="PA" val="v5.2.10"/>
</p:tagLst>
</file>

<file path=ppt/tags/tag16.xml><?xml version="1.0" encoding="utf-8"?>
<p:tagLst xmlns:p="http://schemas.openxmlformats.org/presentationml/2006/main">
  <p:tag name="KSO_WM_DIAGRAM_VIRTUALLY_FRAME" val="{&quot;height&quot;:490.8207874015749,&quot;left&quot;:62.13401574803147,&quot;top&quot;:41.8,&quot;width&quot;:931.5177165354329}"/>
</p:tagLst>
</file>

<file path=ppt/tags/tag160.xml><?xml version="1.0" encoding="utf-8"?>
<p:tagLst xmlns:p="http://schemas.openxmlformats.org/presentationml/2006/main">
  <p:tag name="PA" val="v5.2.10"/>
</p:tagLst>
</file>

<file path=ppt/tags/tag161.xml><?xml version="1.0" encoding="utf-8"?>
<p:tagLst xmlns:p="http://schemas.openxmlformats.org/presentationml/2006/main">
  <p:tag name="PA" val="v5.2.10"/>
</p:tagLst>
</file>

<file path=ppt/tags/tag162.xml><?xml version="1.0" encoding="utf-8"?>
<p:tagLst xmlns:p="http://schemas.openxmlformats.org/presentationml/2006/main">
  <p:tag name="PA" val="v5.2.10"/>
</p:tagLst>
</file>

<file path=ppt/tags/tag163.xml><?xml version="1.0" encoding="utf-8"?>
<p:tagLst xmlns:p="http://schemas.openxmlformats.org/presentationml/2006/main">
  <p:tag name="PA" val="v5.2.10"/>
</p:tagLst>
</file>

<file path=ppt/tags/tag164.xml><?xml version="1.0" encoding="utf-8"?>
<p:tagLst xmlns:p="http://schemas.openxmlformats.org/presentationml/2006/main">
  <p:tag name="PA" val="v5.2.10"/>
</p:tagLst>
</file>

<file path=ppt/tags/tag165.xml><?xml version="1.0" encoding="utf-8"?>
<p:tagLst xmlns:p="http://schemas.openxmlformats.org/presentationml/2006/main">
  <p:tag name="PA" val="v5.2.10"/>
</p:tagLst>
</file>

<file path=ppt/tags/tag166.xml><?xml version="1.0" encoding="utf-8"?>
<p:tagLst xmlns:p="http://schemas.openxmlformats.org/presentationml/2006/main">
  <p:tag name="PA" val="v5.2.10"/>
</p:tagLst>
</file>

<file path=ppt/tags/tag167.xml><?xml version="1.0" encoding="utf-8"?>
<p:tagLst xmlns:p="http://schemas.openxmlformats.org/presentationml/2006/main">
  <p:tag name="PA" val="v5.2.10"/>
</p:tagLst>
</file>

<file path=ppt/tags/tag168.xml><?xml version="1.0" encoding="utf-8"?>
<p:tagLst xmlns:p="http://schemas.openxmlformats.org/presentationml/2006/main">
  <p:tag name="KSO_WM_DIAGRAM_VIRTUALLY_FRAME" val="{&quot;height&quot;:427.05,&quot;left&quot;:52.05,&quot;top&quot;:93.25,&quot;width&quot;:865.95}"/>
</p:tagLst>
</file>

<file path=ppt/tags/tag169.xml><?xml version="1.0" encoding="utf-8"?>
<p:tagLst xmlns:p="http://schemas.openxmlformats.org/presentationml/2006/main">
  <p:tag name="PA" val="v5.2.10"/>
</p:tagLst>
</file>

<file path=ppt/tags/tag17.xml><?xml version="1.0" encoding="utf-8"?>
<p:tagLst xmlns:p="http://schemas.openxmlformats.org/presentationml/2006/main">
  <p:tag name="KSO_WM_DIAGRAM_VIRTUALLY_FRAME" val="{&quot;height&quot;:490.8207874015749,&quot;left&quot;:62.13401574803147,&quot;top&quot;:41.8,&quot;width&quot;:931.5177165354329}"/>
</p:tagLst>
</file>

<file path=ppt/tags/tag170.xml><?xml version="1.0" encoding="utf-8"?>
<p:tagLst xmlns:p="http://schemas.openxmlformats.org/presentationml/2006/main">
  <p:tag name="KSO_WM_DIAGRAM_VIRTUALLY_FRAME" val="{&quot;height&quot;:426.9,&quot;left&quot;:52.05,&quot;top&quot;:93.25,&quot;width&quot;:865.95}"/>
</p:tagLst>
</file>

<file path=ppt/tags/tag171.xml><?xml version="1.0" encoding="utf-8"?>
<p:tagLst xmlns:p="http://schemas.openxmlformats.org/presentationml/2006/main">
  <p:tag name="PA" val="v5.2.10"/>
</p:tagLst>
</file>

<file path=ppt/tags/tag172.xml><?xml version="1.0" encoding="utf-8"?>
<p:tagLst xmlns:p="http://schemas.openxmlformats.org/presentationml/2006/main">
  <p:tag name="KSO_WM_DIAGRAM_VIRTUALLY_FRAME" val="{&quot;height&quot;:426.9,&quot;left&quot;:52.05,&quot;top&quot;:93.25,&quot;width&quot;:865.95}"/>
</p:tagLst>
</file>

<file path=ppt/tags/tag173.xml><?xml version="1.0" encoding="utf-8"?>
<p:tagLst xmlns:p="http://schemas.openxmlformats.org/presentationml/2006/main">
  <p:tag name="PA" val="v5.2.10"/>
</p:tagLst>
</file>

<file path=ppt/tags/tag174.xml><?xml version="1.0" encoding="utf-8"?>
<p:tagLst xmlns:p="http://schemas.openxmlformats.org/presentationml/2006/main">
  <p:tag name="KSO_WM_DIAGRAM_VIRTUALLY_FRAME" val="{&quot;height&quot;:426.9,&quot;left&quot;:52.05,&quot;top&quot;:93.25,&quot;width&quot;:865.95}"/>
</p:tagLst>
</file>

<file path=ppt/tags/tag175.xml><?xml version="1.0" encoding="utf-8"?>
<p:tagLst xmlns:p="http://schemas.openxmlformats.org/presentationml/2006/main">
  <p:tag name="PA" val="v5.2.10"/>
</p:tagLst>
</file>

<file path=ppt/tags/tag176.xml><?xml version="1.0" encoding="utf-8"?>
<p:tagLst xmlns:p="http://schemas.openxmlformats.org/presentationml/2006/main">
  <p:tag name="KSO_WM_DIAGRAM_VIRTUALLY_FRAME" val="{&quot;height&quot;:426.9,&quot;left&quot;:52.05,&quot;top&quot;:93.25,&quot;width&quot;:865.95}"/>
</p:tagLst>
</file>

<file path=ppt/tags/tag177.xml><?xml version="1.0" encoding="utf-8"?>
<p:tagLst xmlns:p="http://schemas.openxmlformats.org/presentationml/2006/main">
  <p:tag name="PA" val="v5.2.10"/>
</p:tagLst>
</file>

<file path=ppt/tags/tag178.xml><?xml version="1.0" encoding="utf-8"?>
<p:tagLst xmlns:p="http://schemas.openxmlformats.org/presentationml/2006/main">
  <p:tag name="KSO_WM_DIAGRAM_VIRTUALLY_FRAME" val="{&quot;height&quot;:427.05,&quot;left&quot;:52.05,&quot;top&quot;:93.25,&quot;width&quot;:865.95}"/>
</p:tagLst>
</file>

<file path=ppt/tags/tag179.xml><?xml version="1.0" encoding="utf-8"?>
<p:tagLst xmlns:p="http://schemas.openxmlformats.org/presentationml/2006/main">
  <p:tag name="PA" val="v5.2.10"/>
</p:tagLst>
</file>

<file path=ppt/tags/tag18.xml><?xml version="1.0" encoding="utf-8"?>
<p:tagLst xmlns:p="http://schemas.openxmlformats.org/presentationml/2006/main">
  <p:tag name="PA" val="v5.2.10"/>
</p:tagLst>
</file>

<file path=ppt/tags/tag180.xml><?xml version="1.0" encoding="utf-8"?>
<p:tagLst xmlns:p="http://schemas.openxmlformats.org/presentationml/2006/main">
  <p:tag name="PA" val="v5.2.10"/>
</p:tagLst>
</file>

<file path=ppt/tags/tag181.xml><?xml version="1.0" encoding="utf-8"?>
<p:tagLst xmlns:p="http://schemas.openxmlformats.org/presentationml/2006/main">
  <p:tag name="KSO_WM_DIAGRAM_VIRTUALLY_FRAME" val="{&quot;height&quot;:426.9,&quot;left&quot;:52.05,&quot;top&quot;:93.25,&quot;width&quot;:865.95}"/>
</p:tagLst>
</file>

<file path=ppt/tags/tag182.xml><?xml version="1.0" encoding="utf-8"?>
<p:tagLst xmlns:p="http://schemas.openxmlformats.org/presentationml/2006/main">
  <p:tag name="KSO_WM_DIAGRAM_VIRTUALLY_FRAME" val="{&quot;height&quot;:426.9,&quot;left&quot;:52.05,&quot;top&quot;:93.25,&quot;width&quot;:865.95}"/>
</p:tagLst>
</file>

<file path=ppt/tags/tag183.xml><?xml version="1.0" encoding="utf-8"?>
<p:tagLst xmlns:p="http://schemas.openxmlformats.org/presentationml/2006/main">
  <p:tag name="KSO_WM_DIAGRAM_VIRTUALLY_FRAME" val="{&quot;height&quot;:426.9,&quot;left&quot;:52.05,&quot;top&quot;:93.25,&quot;width&quot;:865.95}"/>
</p:tagLst>
</file>

<file path=ppt/tags/tag184.xml><?xml version="1.0" encoding="utf-8"?>
<p:tagLst xmlns:p="http://schemas.openxmlformats.org/presentationml/2006/main">
  <p:tag name="PA" val="v5.2.10"/>
</p:tagLst>
</file>

<file path=ppt/tags/tag185.xml><?xml version="1.0" encoding="utf-8"?>
<p:tagLst xmlns:p="http://schemas.openxmlformats.org/presentationml/2006/main">
  <p:tag name="PA" val="v5.2.10"/>
</p:tagLst>
</file>

<file path=ppt/tags/tag186.xml><?xml version="1.0" encoding="utf-8"?>
<p:tagLst xmlns:p="http://schemas.openxmlformats.org/presentationml/2006/main">
  <p:tag name="PA" val="v5.2.10"/>
</p:tagLst>
</file>

<file path=ppt/tags/tag187.xml><?xml version="1.0" encoding="utf-8"?>
<p:tagLst xmlns:p="http://schemas.openxmlformats.org/presentationml/2006/main">
  <p:tag name="PA" val="v5.2.10"/>
</p:tagLst>
</file>

<file path=ppt/tags/tag188.xml><?xml version="1.0" encoding="utf-8"?>
<p:tagLst xmlns:p="http://schemas.openxmlformats.org/presentationml/2006/main">
  <p:tag name="PA" val="v5.2.10"/>
</p:tagLst>
</file>

<file path=ppt/tags/tag189.xml><?xml version="1.0" encoding="utf-8"?>
<p:tagLst xmlns:p="http://schemas.openxmlformats.org/presentationml/2006/main">
  <p:tag name="PA" val="v5.2.10"/>
</p:tagLst>
</file>

<file path=ppt/tags/tag19.xml><?xml version="1.0" encoding="utf-8"?>
<p:tagLst xmlns:p="http://schemas.openxmlformats.org/presentationml/2006/main">
  <p:tag name="PA" val="v5.2.10"/>
</p:tagLst>
</file>

<file path=ppt/tags/tag190.xml><?xml version="1.0" encoding="utf-8"?>
<p:tagLst xmlns:p="http://schemas.openxmlformats.org/presentationml/2006/main">
  <p:tag name="PA" val="v5.2.10"/>
</p:tagLst>
</file>

<file path=ppt/tags/tag191.xml><?xml version="1.0" encoding="utf-8"?>
<p:tagLst xmlns:p="http://schemas.openxmlformats.org/presentationml/2006/main">
  <p:tag name="PA" val="v5.2.10"/>
</p:tagLst>
</file>

<file path=ppt/tags/tag192.xml><?xml version="1.0" encoding="utf-8"?>
<p:tagLst xmlns:p="http://schemas.openxmlformats.org/presentationml/2006/main">
  <p:tag name="PA" val="v5.2.10"/>
</p:tagLst>
</file>

<file path=ppt/tags/tag193.xml><?xml version="1.0" encoding="utf-8"?>
<p:tagLst xmlns:p="http://schemas.openxmlformats.org/presentationml/2006/main">
  <p:tag name="KSO_WM_DIAGRAM_VIRTUALLY_FRAME" val="{&quot;height&quot;:426.9,&quot;left&quot;:52.05,&quot;top&quot;:93.25,&quot;width&quot;:865.95}"/>
</p:tagLst>
</file>

<file path=ppt/tags/tag194.xml><?xml version="1.0" encoding="utf-8"?>
<p:tagLst xmlns:p="http://schemas.openxmlformats.org/presentationml/2006/main">
  <p:tag name="PA" val="v5.2.10"/>
</p:tagLst>
</file>

<file path=ppt/tags/tag195.xml><?xml version="1.0" encoding="utf-8"?>
<p:tagLst xmlns:p="http://schemas.openxmlformats.org/presentationml/2006/main">
  <p:tag name="PA" val="v5.2.10"/>
</p:tagLst>
</file>

<file path=ppt/tags/tag196.xml><?xml version="1.0" encoding="utf-8"?>
<p:tagLst xmlns:p="http://schemas.openxmlformats.org/presentationml/2006/main">
  <p:tag name="PA" val="v5.2.10"/>
</p:tagLst>
</file>

<file path=ppt/tags/tag197.xml><?xml version="1.0" encoding="utf-8"?>
<p:tagLst xmlns:p="http://schemas.openxmlformats.org/presentationml/2006/main">
  <p:tag name="KSO_WM_DIAGRAM_VIRTUALLY_FRAME" val="{&quot;height&quot;:426.9,&quot;left&quot;:52.05,&quot;top&quot;:93.25,&quot;width&quot;:865.95}"/>
</p:tagLst>
</file>

<file path=ppt/tags/tag198.xml><?xml version="1.0" encoding="utf-8"?>
<p:tagLst xmlns:p="http://schemas.openxmlformats.org/presentationml/2006/main">
  <p:tag name="PA" val="v5.2.10"/>
</p:tagLst>
</file>

<file path=ppt/tags/tag199.xml><?xml version="1.0" encoding="utf-8"?>
<p:tagLst xmlns:p="http://schemas.openxmlformats.org/presentationml/2006/main">
  <p:tag name="PA" val="v5.2.10"/>
</p:tagLst>
</file>

<file path=ppt/tags/tag2.xml><?xml version="1.0" encoding="utf-8"?>
<p:tagLst xmlns:p="http://schemas.openxmlformats.org/presentationml/2006/main">
  <p:tag name="PA" val="v5.2.10"/>
</p:tagLst>
</file>

<file path=ppt/tags/tag20.xml><?xml version="1.0" encoding="utf-8"?>
<p:tagLst xmlns:p="http://schemas.openxmlformats.org/presentationml/2006/main">
  <p:tag name="PA" val="v5.2.10"/>
</p:tagLst>
</file>

<file path=ppt/tags/tag200.xml><?xml version="1.0" encoding="utf-8"?>
<p:tagLst xmlns:p="http://schemas.openxmlformats.org/presentationml/2006/main">
  <p:tag name="PA" val="v5.2.10"/>
</p:tagLst>
</file>

<file path=ppt/tags/tag201.xml><?xml version="1.0" encoding="utf-8"?>
<p:tagLst xmlns:p="http://schemas.openxmlformats.org/presentationml/2006/main">
  <p:tag name="PA" val="v5.2.10"/>
</p:tagLst>
</file>

<file path=ppt/tags/tag202.xml><?xml version="1.0" encoding="utf-8"?>
<p:tagLst xmlns:p="http://schemas.openxmlformats.org/presentationml/2006/main">
  <p:tag name="PA" val="v5.2.10"/>
</p:tagLst>
</file>

<file path=ppt/tags/tag203.xml><?xml version="1.0" encoding="utf-8"?>
<p:tagLst xmlns:p="http://schemas.openxmlformats.org/presentationml/2006/main">
  <p:tag name="KSO_WPP_MARK_KEY" val="94bceb8b-8dc7-4068-9bec-3c941faf476c"/>
  <p:tag name="COMMONDATA" val="eyJoZGlkIjoiMjM5MTBlNmI2YTY3ZjIxYzUzNmRhMGQyM2YxMDkyYjgifQ=="/>
  <p:tag name="commondata" val="eyJjb3VudCI6MSwiaGRpZCI6ImNhYmQyZjk1OGM2N2QzMThmYTY1NjFlNWYxOTIwOGE2IiwidXNlckNvdW50IjoxfQ=="/>
  <p:tag name="resource_record_key" val="{&quot;29&quot;:[20736169]}"/>
</p:tagLst>
</file>

<file path=ppt/tags/tag21.xml><?xml version="1.0" encoding="utf-8"?>
<p:tagLst xmlns:p="http://schemas.openxmlformats.org/presentationml/2006/main">
  <p:tag name="PA" val="v5.2.10"/>
</p:tagLst>
</file>

<file path=ppt/tags/tag22.xml><?xml version="1.0" encoding="utf-8"?>
<p:tagLst xmlns:p="http://schemas.openxmlformats.org/presentationml/2006/main">
  <p:tag name="KSO_WM_DIAGRAM_VIRTUALLY_FRAME" val="{&quot;height&quot;:366.37944881889763,&quot;left&quot;:63.95,&quot;top&quot;:113.55338582677166,&quot;width&quot;:801.55}"/>
</p:tagLst>
</file>

<file path=ppt/tags/tag23.xml><?xml version="1.0" encoding="utf-8"?>
<p:tagLst xmlns:p="http://schemas.openxmlformats.org/presentationml/2006/main">
  <p:tag name="KSO_WM_DIAGRAM_VIRTUALLY_FRAME" val="{&quot;height&quot;:366.37944881889763,&quot;left&quot;:63.95,&quot;top&quot;:113.55338582677166,&quot;width&quot;:801.55}"/>
</p:tagLst>
</file>

<file path=ppt/tags/tag24.xml><?xml version="1.0" encoding="utf-8"?>
<p:tagLst xmlns:p="http://schemas.openxmlformats.org/presentationml/2006/main">
  <p:tag name="KSO_WM_DIAGRAM_VIRTUALLY_FRAME" val="{&quot;height&quot;:366.37944881889763,&quot;left&quot;:63.95,&quot;top&quot;:113.55338582677166,&quot;width&quot;:801.55}"/>
</p:tagLst>
</file>

<file path=ppt/tags/tag25.xml><?xml version="1.0" encoding="utf-8"?>
<p:tagLst xmlns:p="http://schemas.openxmlformats.org/presentationml/2006/main">
  <p:tag name="KSO_WM_DIAGRAM_VIRTUALLY_FRAME" val="{&quot;height&quot;:366.37944881889763,&quot;left&quot;:63.95,&quot;top&quot;:113.55338582677166,&quot;width&quot;:801.55}"/>
</p:tagLst>
</file>

<file path=ppt/tags/tag26.xml><?xml version="1.0" encoding="utf-8"?>
<p:tagLst xmlns:p="http://schemas.openxmlformats.org/presentationml/2006/main">
  <p:tag name="KSO_WM_DIAGRAM_VIRTUALLY_FRAME" val="{&quot;height&quot;:366.37944881889763,&quot;left&quot;:63.95,&quot;top&quot;:113.55338582677166,&quot;width&quot;:801.55}"/>
</p:tagLst>
</file>

<file path=ppt/tags/tag27.xml><?xml version="1.0" encoding="utf-8"?>
<p:tagLst xmlns:p="http://schemas.openxmlformats.org/presentationml/2006/main">
  <p:tag name="PA" val="v5.2.10"/>
</p:tagLst>
</file>

<file path=ppt/tags/tag28.xml><?xml version="1.0" encoding="utf-8"?>
<p:tagLst xmlns:p="http://schemas.openxmlformats.org/presentationml/2006/main">
  <p:tag name="KSO_WM_DIAGRAM_VIRTUALLY_FRAME" val="{&quot;height&quot;:366.37944881889763,&quot;left&quot;:63.95,&quot;top&quot;:113.55338582677166,&quot;width&quot;:801.55}"/>
</p:tagLst>
</file>

<file path=ppt/tags/tag29.xml><?xml version="1.0" encoding="utf-8"?>
<p:tagLst xmlns:p="http://schemas.openxmlformats.org/presentationml/2006/main">
  <p:tag name="KSO_WM_DIAGRAM_VIRTUALLY_FRAME" val="{&quot;height&quot;:366.37944881889763,&quot;left&quot;:63.95,&quot;top&quot;:113.55338582677166,&quot;width&quot;:801.55}"/>
</p:tagLst>
</file>

<file path=ppt/tags/tag3.xml><?xml version="1.0" encoding="utf-8"?>
<p:tagLst xmlns:p="http://schemas.openxmlformats.org/presentationml/2006/main">
  <p:tag name="PA" val="v5.2.10"/>
</p:tagLst>
</file>

<file path=ppt/tags/tag30.xml><?xml version="1.0" encoding="utf-8"?>
<p:tagLst xmlns:p="http://schemas.openxmlformats.org/presentationml/2006/main">
  <p:tag name="KSO_WM_DIAGRAM_VIRTUALLY_FRAME" val="{&quot;height&quot;:366.37944881889763,&quot;left&quot;:63.95,&quot;top&quot;:113.55338582677166,&quot;width&quot;:801.55}"/>
</p:tagLst>
</file>

<file path=ppt/tags/tag31.xml><?xml version="1.0" encoding="utf-8"?>
<p:tagLst xmlns:p="http://schemas.openxmlformats.org/presentationml/2006/main">
  <p:tag name="PA" val="v5.2.10"/>
</p:tagLst>
</file>

<file path=ppt/tags/tag32.xml><?xml version="1.0" encoding="utf-8"?>
<p:tagLst xmlns:p="http://schemas.openxmlformats.org/presentationml/2006/main">
  <p:tag name="PA" val="v5.2.10"/>
</p:tagLst>
</file>

<file path=ppt/tags/tag33.xml><?xml version="1.0" encoding="utf-8"?>
<p:tagLst xmlns:p="http://schemas.openxmlformats.org/presentationml/2006/main">
  <p:tag name="PA" val="v5.2.10"/>
</p:tagLst>
</file>

<file path=ppt/tags/tag34.xml><?xml version="1.0" encoding="utf-8"?>
<p:tagLst xmlns:p="http://schemas.openxmlformats.org/presentationml/2006/main">
  <p:tag name="PA" val="v5.2.10"/>
</p:tagLst>
</file>

<file path=ppt/tags/tag35.xml><?xml version="1.0" encoding="utf-8"?>
<p:tagLst xmlns:p="http://schemas.openxmlformats.org/presentationml/2006/main">
  <p:tag name="TABLE_ENDDRAG_ORIGIN_RECT" val="332*384"/>
  <p:tag name="TABLE_ENDDRAG_RECT" val="133*121*332*384"/>
</p:tagLst>
</file>

<file path=ppt/tags/tag36.xml><?xml version="1.0" encoding="utf-8"?>
<p:tagLst xmlns:p="http://schemas.openxmlformats.org/presentationml/2006/main">
  <p:tag name="TABLE_ENDDRAG_ORIGIN_RECT" val="486*378"/>
  <p:tag name="TABLE_ENDDRAG_RECT" val="457*121*486*378"/>
</p:tagLst>
</file>

<file path=ppt/tags/tag37.xml><?xml version="1.0" encoding="utf-8"?>
<p:tagLst xmlns:p="http://schemas.openxmlformats.org/presentationml/2006/main">
  <p:tag name="PA" val="v5.2.10"/>
</p:tagLst>
</file>

<file path=ppt/tags/tag38.xml><?xml version="1.0" encoding="utf-8"?>
<p:tagLst xmlns:p="http://schemas.openxmlformats.org/presentationml/2006/main">
  <p:tag name="PA" val="v5.2.10"/>
</p:tagLst>
</file>

<file path=ppt/tags/tag39.xml><?xml version="1.0" encoding="utf-8"?>
<p:tagLst xmlns:p="http://schemas.openxmlformats.org/presentationml/2006/main">
  <p:tag name="PA" val="v5.2.10"/>
</p:tagLst>
</file>

<file path=ppt/tags/tag4.xml><?xml version="1.0" encoding="utf-8"?>
<p:tagLst xmlns:p="http://schemas.openxmlformats.org/presentationml/2006/main">
  <p:tag name="PA" val="v5.2.10"/>
</p:tagLst>
</file>

<file path=ppt/tags/tag40.xml><?xml version="1.0" encoding="utf-8"?>
<p:tagLst xmlns:p="http://schemas.openxmlformats.org/presentationml/2006/main">
  <p:tag name="PA" val="v5.2.10"/>
</p:tagLst>
</file>

<file path=ppt/tags/tag41.xml><?xml version="1.0" encoding="utf-8"?>
<p:tagLst xmlns:p="http://schemas.openxmlformats.org/presentationml/2006/main">
  <p:tag name="PA" val="v5.2.10"/>
</p:tagLst>
</file>

<file path=ppt/tags/tag42.xml><?xml version="1.0" encoding="utf-8"?>
<p:tagLst xmlns:p="http://schemas.openxmlformats.org/presentationml/2006/main">
  <p:tag name="PA" val="v5.2.10"/>
</p:tagLst>
</file>

<file path=ppt/tags/tag43.xml><?xml version="1.0" encoding="utf-8"?>
<p:tagLst xmlns:p="http://schemas.openxmlformats.org/presentationml/2006/main">
  <p:tag name="PA" val="v5.2.10"/>
</p:tagLst>
</file>

<file path=ppt/tags/tag44.xml><?xml version="1.0" encoding="utf-8"?>
<p:tagLst xmlns:p="http://schemas.openxmlformats.org/presentationml/2006/main">
  <p:tag name="PA" val="v5.2.10"/>
</p:tagLst>
</file>

<file path=ppt/tags/tag45.xml><?xml version="1.0" encoding="utf-8"?>
<p:tagLst xmlns:p="http://schemas.openxmlformats.org/presentationml/2006/main">
  <p:tag name="PA" val="v5.2.10"/>
</p:tagLst>
</file>

<file path=ppt/tags/tag46.xml><?xml version="1.0" encoding="utf-8"?>
<p:tagLst xmlns:p="http://schemas.openxmlformats.org/presentationml/2006/main">
  <p:tag name="PA" val="v5.2.10"/>
</p:tagLst>
</file>

<file path=ppt/tags/tag47.xml><?xml version="1.0" encoding="utf-8"?>
<p:tagLst xmlns:p="http://schemas.openxmlformats.org/presentationml/2006/main">
  <p:tag name="PA" val="v5.2.10"/>
</p:tagLst>
</file>

<file path=ppt/tags/tag48.xml><?xml version="1.0" encoding="utf-8"?>
<p:tagLst xmlns:p="http://schemas.openxmlformats.org/presentationml/2006/main">
  <p:tag name="PA" val="v5.2.10"/>
</p:tagLst>
</file>

<file path=ppt/tags/tag49.xml><?xml version="1.0" encoding="utf-8"?>
<p:tagLst xmlns:p="http://schemas.openxmlformats.org/presentationml/2006/main">
  <p:tag name="PA" val="v5.2.10"/>
</p:tagLst>
</file>

<file path=ppt/tags/tag5.xml><?xml version="1.0" encoding="utf-8"?>
<p:tagLst xmlns:p="http://schemas.openxmlformats.org/presentationml/2006/main">
  <p:tag name="PA" val="v5.2.10"/>
</p:tagLst>
</file>

<file path=ppt/tags/tag50.xml><?xml version="1.0" encoding="utf-8"?>
<p:tagLst xmlns:p="http://schemas.openxmlformats.org/presentationml/2006/main">
  <p:tag name="KSO_WM_DIAGRAM_VIRTUALLY_FRAME" val="{&quot;height&quot;:368.21204724409444,&quot;left&quot;:77.44267716535433,&quot;top&quot;:117.74574803149605,&quot;width&quot;:858.5791338582678}"/>
</p:tagLst>
</file>

<file path=ppt/tags/tag51.xml><?xml version="1.0" encoding="utf-8"?>
<p:tagLst xmlns:p="http://schemas.openxmlformats.org/presentationml/2006/main">
  <p:tag name="KSO_WM_DIAGRAM_VIRTUALLY_FRAME" val="{&quot;height&quot;:368.21204724409444,&quot;left&quot;:77.44267716535433,&quot;top&quot;:117.74574803149605,&quot;width&quot;:858.5791338582678}"/>
</p:tagLst>
</file>

<file path=ppt/tags/tag52.xml><?xml version="1.0" encoding="utf-8"?>
<p:tagLst xmlns:p="http://schemas.openxmlformats.org/presentationml/2006/main">
  <p:tag name="PA" val="v5.2.10"/>
</p:tagLst>
</file>

<file path=ppt/tags/tag53.xml><?xml version="1.0" encoding="utf-8"?>
<p:tagLst xmlns:p="http://schemas.openxmlformats.org/presentationml/2006/main">
  <p:tag name="KSO_WM_DIAGRAM_VIRTUALLY_FRAME" val="{&quot;height&quot;:368.21204724409444,&quot;left&quot;:77.44267716535433,&quot;top&quot;:117.74574803149605,&quot;width&quot;:858.5791338582678}"/>
</p:tagLst>
</file>

<file path=ppt/tags/tag54.xml><?xml version="1.0" encoding="utf-8"?>
<p:tagLst xmlns:p="http://schemas.openxmlformats.org/presentationml/2006/main">
  <p:tag name="PA" val="v5.2.10"/>
</p:tagLst>
</file>

<file path=ppt/tags/tag55.xml><?xml version="1.0" encoding="utf-8"?>
<p:tagLst xmlns:p="http://schemas.openxmlformats.org/presentationml/2006/main">
  <p:tag name="KSO_WM_DIAGRAM_VIRTUALLY_FRAME" val="{&quot;height&quot;:368.21204724409444,&quot;left&quot;:77.44267716535433,&quot;top&quot;:117.74574803149605,&quot;width&quot;:858.5791338582678}"/>
</p:tagLst>
</file>

<file path=ppt/tags/tag56.xml><?xml version="1.0" encoding="utf-8"?>
<p:tagLst xmlns:p="http://schemas.openxmlformats.org/presentationml/2006/main">
  <p:tag name="PA" val="v5.2.10"/>
</p:tagLst>
</file>

<file path=ppt/tags/tag57.xml><?xml version="1.0" encoding="utf-8"?>
<p:tagLst xmlns:p="http://schemas.openxmlformats.org/presentationml/2006/main">
  <p:tag name="KSO_WM_DIAGRAM_VIRTUALLY_FRAME" val="{&quot;height&quot;:368.21204724409444,&quot;left&quot;:77.44267716535433,&quot;top&quot;:117.74574803149605,&quot;width&quot;:858.5791338582678}"/>
</p:tagLst>
</file>

<file path=ppt/tags/tag58.xml><?xml version="1.0" encoding="utf-8"?>
<p:tagLst xmlns:p="http://schemas.openxmlformats.org/presentationml/2006/main">
  <p:tag name="PA" val="v5.2.10"/>
</p:tagLst>
</file>

<file path=ppt/tags/tag59.xml><?xml version="1.0" encoding="utf-8"?>
<p:tagLst xmlns:p="http://schemas.openxmlformats.org/presentationml/2006/main">
  <p:tag name="KSO_WM_DIAGRAM_VIRTUALLY_FRAME" val="{&quot;height&quot;:368.21204724409444,&quot;left&quot;:77.44267716535433,&quot;top&quot;:117.74574803149605,&quot;width&quot;:858.5791338582678}"/>
</p:tagLst>
</file>

<file path=ppt/tags/tag6.xml><?xml version="1.0" encoding="utf-8"?>
<p:tagLst xmlns:p="http://schemas.openxmlformats.org/presentationml/2006/main">
  <p:tag name="KSO_WM_DIAGRAM_VIRTUALLY_FRAME" val="{&quot;height&quot;:490.8207874015749,&quot;left&quot;:62.13401574803147,&quot;top&quot;:41.8,&quot;width&quot;:931.5177165354329}"/>
</p:tagLst>
</file>

<file path=ppt/tags/tag60.xml><?xml version="1.0" encoding="utf-8"?>
<p:tagLst xmlns:p="http://schemas.openxmlformats.org/presentationml/2006/main">
  <p:tag name="PA" val="v5.2.10"/>
</p:tagLst>
</file>

<file path=ppt/tags/tag61.xml><?xml version="1.0" encoding="utf-8"?>
<p:tagLst xmlns:p="http://schemas.openxmlformats.org/presentationml/2006/main">
  <p:tag name="PA" val="v5.2.10"/>
</p:tagLst>
</file>

<file path=ppt/tags/tag62.xml><?xml version="1.0" encoding="utf-8"?>
<p:tagLst xmlns:p="http://schemas.openxmlformats.org/presentationml/2006/main">
  <p:tag name="PA" val="v5.2.10"/>
</p:tagLst>
</file>

<file path=ppt/tags/tag63.xml><?xml version="1.0" encoding="utf-8"?>
<p:tagLst xmlns:p="http://schemas.openxmlformats.org/presentationml/2006/main">
  <p:tag name="PA" val="v5.2.10"/>
</p:tagLst>
</file>

<file path=ppt/tags/tag64.xml><?xml version="1.0" encoding="utf-8"?>
<p:tagLst xmlns:p="http://schemas.openxmlformats.org/presentationml/2006/main">
  <p:tag name="PA" val="v5.2.10"/>
</p:tagLst>
</file>

<file path=ppt/tags/tag65.xml><?xml version="1.0" encoding="utf-8"?>
<p:tagLst xmlns:p="http://schemas.openxmlformats.org/presentationml/2006/main">
  <p:tag name="PA" val="v5.2.10"/>
</p:tagLst>
</file>

<file path=ppt/tags/tag66.xml><?xml version="1.0" encoding="utf-8"?>
<p:tagLst xmlns:p="http://schemas.openxmlformats.org/presentationml/2006/main">
  <p:tag name="PA" val="v5.2.10"/>
</p:tagLst>
</file>

<file path=ppt/tags/tag67.xml><?xml version="1.0" encoding="utf-8"?>
<p:tagLst xmlns:p="http://schemas.openxmlformats.org/presentationml/2006/main">
  <p:tag name="PA" val="v5.2.10"/>
</p:tagLst>
</file>

<file path=ppt/tags/tag68.xml><?xml version="1.0" encoding="utf-8"?>
<p:tagLst xmlns:p="http://schemas.openxmlformats.org/presentationml/2006/main">
  <p:tag name="PA" val="v5.2.10"/>
</p:tagLst>
</file>

<file path=ppt/tags/tag69.xml><?xml version="1.0" encoding="utf-8"?>
<p:tagLst xmlns:p="http://schemas.openxmlformats.org/presentationml/2006/main">
  <p:tag name="PA" val="v5.2.10"/>
</p:tagLst>
</file>

<file path=ppt/tags/tag7.xml><?xml version="1.0" encoding="utf-8"?>
<p:tagLst xmlns:p="http://schemas.openxmlformats.org/presentationml/2006/main">
  <p:tag name="KSO_WM_DIAGRAM_VIRTUALLY_FRAME" val="{&quot;height&quot;:490.8207874015749,&quot;left&quot;:62.13401574803147,&quot;top&quot;:41.8,&quot;width&quot;:931.5177165354329}"/>
</p:tagLst>
</file>

<file path=ppt/tags/tag70.xml><?xml version="1.0" encoding="utf-8"?>
<p:tagLst xmlns:p="http://schemas.openxmlformats.org/presentationml/2006/main">
  <p:tag name="PA" val="v5.2.10"/>
</p:tagLst>
</file>

<file path=ppt/tags/tag71.xml><?xml version="1.0" encoding="utf-8"?>
<p:tagLst xmlns:p="http://schemas.openxmlformats.org/presentationml/2006/main">
  <p:tag name="PA" val="v5.2.10"/>
</p:tagLst>
</file>

<file path=ppt/tags/tag72.xml><?xml version="1.0" encoding="utf-8"?>
<p:tagLst xmlns:p="http://schemas.openxmlformats.org/presentationml/2006/main">
  <p:tag name="PA" val="v5.2.10"/>
</p:tagLst>
</file>

<file path=ppt/tags/tag73.xml><?xml version="1.0" encoding="utf-8"?>
<p:tagLst xmlns:p="http://schemas.openxmlformats.org/presentationml/2006/main">
  <p:tag name="PA" val="v5.2.10"/>
</p:tagLst>
</file>

<file path=ppt/tags/tag74.xml><?xml version="1.0" encoding="utf-8"?>
<p:tagLst xmlns:p="http://schemas.openxmlformats.org/presentationml/2006/main">
  <p:tag name="PA" val="v5.2.10"/>
</p:tagLst>
</file>

<file path=ppt/tags/tag75.xml><?xml version="1.0" encoding="utf-8"?>
<p:tagLst xmlns:p="http://schemas.openxmlformats.org/presentationml/2006/main">
  <p:tag name="PA" val="v5.2.10"/>
</p:tagLst>
</file>

<file path=ppt/tags/tag76.xml><?xml version="1.0" encoding="utf-8"?>
<p:tagLst xmlns:p="http://schemas.openxmlformats.org/presentationml/2006/main">
  <p:tag name="PA" val="v5.2.10"/>
</p:tagLst>
</file>

<file path=ppt/tags/tag77.xml><?xml version="1.0" encoding="utf-8"?>
<p:tagLst xmlns:p="http://schemas.openxmlformats.org/presentationml/2006/main">
  <p:tag name="PA" val="v5.2.10"/>
</p:tagLst>
</file>

<file path=ppt/tags/tag78.xml><?xml version="1.0" encoding="utf-8"?>
<p:tagLst xmlns:p="http://schemas.openxmlformats.org/presentationml/2006/main">
  <p:tag name="PA" val="v5.2.10"/>
</p:tagLst>
</file>

<file path=ppt/tags/tag79.xml><?xml version="1.0" encoding="utf-8"?>
<p:tagLst xmlns:p="http://schemas.openxmlformats.org/presentationml/2006/main">
  <p:tag name="PA" val="v5.2.10"/>
</p:tagLst>
</file>

<file path=ppt/tags/tag8.xml><?xml version="1.0" encoding="utf-8"?>
<p:tagLst xmlns:p="http://schemas.openxmlformats.org/presentationml/2006/main">
  <p:tag name="KSO_WM_DIAGRAM_VIRTUALLY_FRAME" val="{&quot;height&quot;:490.8207874015749,&quot;left&quot;:62.13401574803147,&quot;top&quot;:41.8,&quot;width&quot;:931.5177165354329}"/>
</p:tagLst>
</file>

<file path=ppt/tags/tag80.xml><?xml version="1.0" encoding="utf-8"?>
<p:tagLst xmlns:p="http://schemas.openxmlformats.org/presentationml/2006/main">
  <p:tag name="PA" val="v5.2.10"/>
</p:tagLst>
</file>

<file path=ppt/tags/tag81.xml><?xml version="1.0" encoding="utf-8"?>
<p:tagLst xmlns:p="http://schemas.openxmlformats.org/presentationml/2006/main">
  <p:tag name="PA" val="v5.2.10"/>
</p:tagLst>
</file>

<file path=ppt/tags/tag82.xml><?xml version="1.0" encoding="utf-8"?>
<p:tagLst xmlns:p="http://schemas.openxmlformats.org/presentationml/2006/main">
  <p:tag name="PA" val="v5.2.10"/>
</p:tagLst>
</file>

<file path=ppt/tags/tag83.xml><?xml version="1.0" encoding="utf-8"?>
<p:tagLst xmlns:p="http://schemas.openxmlformats.org/presentationml/2006/main">
  <p:tag name="PA" val="v5.2.10"/>
</p:tagLst>
</file>

<file path=ppt/tags/tag84.xml><?xml version="1.0" encoding="utf-8"?>
<p:tagLst xmlns:p="http://schemas.openxmlformats.org/presentationml/2006/main">
  <p:tag name="PA" val="v5.2.10"/>
</p:tagLst>
</file>

<file path=ppt/tags/tag85.xml><?xml version="1.0" encoding="utf-8"?>
<p:tagLst xmlns:p="http://schemas.openxmlformats.org/presentationml/2006/main">
  <p:tag name="PA" val="v5.2.10"/>
</p:tagLst>
</file>

<file path=ppt/tags/tag86.xml><?xml version="1.0" encoding="utf-8"?>
<p:tagLst xmlns:p="http://schemas.openxmlformats.org/presentationml/2006/main">
  <p:tag name="PA" val="v5.2.10"/>
</p:tagLst>
</file>

<file path=ppt/tags/tag87.xml><?xml version="1.0" encoding="utf-8"?>
<p:tagLst xmlns:p="http://schemas.openxmlformats.org/presentationml/2006/main">
  <p:tag name="PA" val="v5.2.10"/>
</p:tagLst>
</file>

<file path=ppt/tags/tag88.xml><?xml version="1.0" encoding="utf-8"?>
<p:tagLst xmlns:p="http://schemas.openxmlformats.org/presentationml/2006/main">
  <p:tag name="PA" val="v5.2.10"/>
</p:tagLst>
</file>

<file path=ppt/tags/tag89.xml><?xml version="1.0" encoding="utf-8"?>
<p:tagLst xmlns:p="http://schemas.openxmlformats.org/presentationml/2006/main">
  <p:tag name="PA" val="v5.2.10"/>
</p:tagLst>
</file>

<file path=ppt/tags/tag9.xml><?xml version="1.0" encoding="utf-8"?>
<p:tagLst xmlns:p="http://schemas.openxmlformats.org/presentationml/2006/main">
  <p:tag name="PA" val="v5.2.10"/>
  <p:tag name="KSO_WM_DIAGRAM_VIRTUALLY_FRAME" val="{&quot;height&quot;:490.8207874015749,&quot;left&quot;:62.13401574803147,&quot;top&quot;:41.8,&quot;width&quot;:931.5177165354329}"/>
</p:tagLst>
</file>

<file path=ppt/tags/tag90.xml><?xml version="1.0" encoding="utf-8"?>
<p:tagLst xmlns:p="http://schemas.openxmlformats.org/presentationml/2006/main">
  <p:tag name="PA" val="v5.2.10"/>
</p:tagLst>
</file>

<file path=ppt/tags/tag91.xml><?xml version="1.0" encoding="utf-8"?>
<p:tagLst xmlns:p="http://schemas.openxmlformats.org/presentationml/2006/main">
  <p:tag name="PA" val="v5.2.10"/>
</p:tagLst>
</file>

<file path=ppt/tags/tag92.xml><?xml version="1.0" encoding="utf-8"?>
<p:tagLst xmlns:p="http://schemas.openxmlformats.org/presentationml/2006/main">
  <p:tag name="PA" val="v5.2.10"/>
</p:tagLst>
</file>

<file path=ppt/tags/tag93.xml><?xml version="1.0" encoding="utf-8"?>
<p:tagLst xmlns:p="http://schemas.openxmlformats.org/presentationml/2006/main">
  <p:tag name="PA" val="v5.2.10"/>
</p:tagLst>
</file>

<file path=ppt/tags/tag94.xml><?xml version="1.0" encoding="utf-8"?>
<p:tagLst xmlns:p="http://schemas.openxmlformats.org/presentationml/2006/main">
  <p:tag name="PA" val="v5.2.10"/>
</p:tagLst>
</file>

<file path=ppt/tags/tag95.xml><?xml version="1.0" encoding="utf-8"?>
<p:tagLst xmlns:p="http://schemas.openxmlformats.org/presentationml/2006/main">
  <p:tag name="PA" val="v5.2.10"/>
</p:tagLst>
</file>

<file path=ppt/tags/tag96.xml><?xml version="1.0" encoding="utf-8"?>
<p:tagLst xmlns:p="http://schemas.openxmlformats.org/presentationml/2006/main">
  <p:tag name="PA" val="v5.2.10"/>
</p:tagLst>
</file>

<file path=ppt/tags/tag97.xml><?xml version="1.0" encoding="utf-8"?>
<p:tagLst xmlns:p="http://schemas.openxmlformats.org/presentationml/2006/main">
  <p:tag name="PA" val="v5.2.10"/>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PA" val="v5.2.1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fontScheme name="稻壳儿-常规宋体05">
      <a:majorFont>
        <a:latin typeface="Montserrat ExtraBold"/>
        <a:ea typeface="微软雅黑"/>
        <a:cs typeface=""/>
      </a:majorFont>
      <a:minorFont>
        <a:latin typeface="Consolas"/>
        <a:ea typeface="Candara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prstDash val="solid"/>
        </a:ln>
        <a:effectLst>
          <a:outerShdw blurRad="203200" dist="101600" dir="8100000" algn="tr" rotWithShape="0">
            <a:srgbClr val="FF5DA9">
              <a:alpha val="10000"/>
            </a:srgb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Light"/>
        <a:ea typeface=""/>
        <a:cs typeface=""/>
        <a:font script="Jpan" typeface="游ゴシック"/>
        <a:font script="Hang" typeface="맑은 고딕"/>
        <a:font script="Hans" typeface="Candara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Light"/>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0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1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1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1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1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4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5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6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7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8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0.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4.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5.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6.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7.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8.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99.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37553</Words>
  <Application>WPS 演示</Application>
  <PresentationFormat>宽屏</PresentationFormat>
  <Paragraphs>1826</Paragraphs>
  <Slides>154</Slides>
  <Notes>21</Notes>
  <HiddenSlides>1</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154</vt:i4>
      </vt:variant>
    </vt:vector>
  </HeadingPairs>
  <TitlesOfParts>
    <vt:vector size="169" baseType="lpstr">
      <vt:lpstr>Arial</vt:lpstr>
      <vt:lpstr>宋体</vt:lpstr>
      <vt:lpstr>Wingdings</vt:lpstr>
      <vt:lpstr>Candara Light</vt:lpstr>
      <vt:lpstr>微软雅黑</vt:lpstr>
      <vt:lpstr>Montserrat</vt:lpstr>
      <vt:lpstr>Segoe Print</vt:lpstr>
      <vt:lpstr>MiSans Light</vt:lpstr>
      <vt:lpstr>华文楷体</vt:lpstr>
      <vt:lpstr>华文中宋</vt:lpstr>
      <vt:lpstr>Consolas</vt:lpstr>
      <vt:lpstr>Arial Unicode MS</vt:lpstr>
      <vt:lpstr>华文新魏</vt:lpstr>
      <vt:lpstr>Montserrat ExtraBold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hui ming</dc:creator>
  <cp:lastModifiedBy>朝前</cp:lastModifiedBy>
  <cp:revision>109</cp:revision>
  <dcterms:created xsi:type="dcterms:W3CDTF">2024-07-08T02:32:00Z</dcterms:created>
  <dcterms:modified xsi:type="dcterms:W3CDTF">2024-07-15T07:30:23Z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6E5774C1BF54466F9F5F00071A5A470D_13</vt:lpwstr>
  </property>
  <property fmtid="{D5CDD505-2E9C-101B-9397-08002B2CF9AE}" pid="3" name="KSOProductBuildVer">
    <vt:lpwstr>2052-12.1.0.16929</vt:lpwstr>
  </property>
  <property fmtid="{D5CDD505-2E9C-101B-9397-08002B2CF9AE}" pid="4" name="KSOTemplateUUID">
    <vt:lpwstr>v1.0_mb_7aNvqpYRxchb4s8WCNTZUg==</vt:lpwstr>
  </property>
</Properties>
</file>