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446" r:id="rId18"/>
    <p:sldId id="276" r:id="rId19"/>
    <p:sldId id="277" r:id="rId20"/>
    <p:sldId id="278" r:id="rId21"/>
    <p:sldId id="279" r:id="rId22"/>
    <p:sldId id="280" r:id="rId23"/>
    <p:sldId id="281" r:id="rId24"/>
    <p:sldId id="282" r:id="rId25"/>
    <p:sldId id="283" r:id="rId26"/>
    <p:sldId id="284" r:id="rId27"/>
    <p:sldId id="285" r:id="rId28"/>
    <p:sldId id="286" r:id="rId29"/>
    <p:sldId id="297" r:id="rId30"/>
    <p:sldId id="298" r:id="rId31"/>
    <p:sldId id="305" r:id="rId32"/>
    <p:sldId id="306" r:id="rId33"/>
    <p:sldId id="307" r:id="rId34"/>
    <p:sldId id="445" r:id="rId35"/>
    <p:sldId id="308" r:id="rId36"/>
    <p:sldId id="311" r:id="rId37"/>
    <p:sldId id="324" r:id="rId38"/>
    <p:sldId id="434" r:id="rId39"/>
    <p:sldId id="433" r:id="rId40"/>
    <p:sldId id="435" r:id="rId41"/>
    <p:sldId id="436" r:id="rId42"/>
    <p:sldId id="437" r:id="rId43"/>
    <p:sldId id="438" r:id="rId44"/>
    <p:sldId id="432" r:id="rId45"/>
    <p:sldId id="323" r:id="rId46"/>
    <p:sldId id="325" r:id="rId47"/>
    <p:sldId id="439" r:id="rId48"/>
    <p:sldId id="440" r:id="rId49"/>
    <p:sldId id="335" r:id="rId50"/>
    <p:sldId id="336" r:id="rId51"/>
    <p:sldId id="337" r:id="rId52"/>
    <p:sldId id="338" r:id="rId53"/>
    <p:sldId id="339" r:id="rId54"/>
    <p:sldId id="315" r:id="rId55"/>
    <p:sldId id="441" r:id="rId56"/>
    <p:sldId id="327" r:id="rId57"/>
    <p:sldId id="442" r:id="rId58"/>
    <p:sldId id="443" r:id="rId59"/>
    <p:sldId id="328" r:id="rId60"/>
    <p:sldId id="329" r:id="rId61"/>
    <p:sldId id="330" r:id="rId62"/>
    <p:sldId id="331" r:id="rId63"/>
    <p:sldId id="444" r:id="rId64"/>
    <p:sldId id="332" r:id="rId65"/>
    <p:sldId id="333" r:id="rId66"/>
    <p:sldId id="340" r:id="rId67"/>
    <p:sldId id="341" r:id="rId68"/>
    <p:sldId id="342" r:id="rId69"/>
    <p:sldId id="344" r:id="rId70"/>
    <p:sldId id="345" r:id="rId71"/>
    <p:sldId id="346" r:id="rId72"/>
    <p:sldId id="347" r:id="rId73"/>
    <p:sldId id="348" r:id="rId74"/>
    <p:sldId id="349" r:id="rId75"/>
    <p:sldId id="350" r:id="rId76"/>
    <p:sldId id="351" r:id="rId77"/>
    <p:sldId id="352" r:id="rId78"/>
    <p:sldId id="357" r:id="rId79"/>
    <p:sldId id="359" r:id="rId80"/>
    <p:sldId id="361" r:id="rId81"/>
    <p:sldId id="362" r:id="rId82"/>
    <p:sldId id="363" r:id="rId83"/>
    <p:sldId id="364" r:id="rId84"/>
    <p:sldId id="365" r:id="rId85"/>
    <p:sldId id="367" r:id="rId86"/>
    <p:sldId id="368" r:id="rId87"/>
    <p:sldId id="369" r:id="rId88"/>
    <p:sldId id="370" r:id="rId89"/>
    <p:sldId id="383" r:id="rId90"/>
    <p:sldId id="384" r:id="rId91"/>
    <p:sldId id="385" r:id="rId92"/>
    <p:sldId id="386" r:id="rId93"/>
    <p:sldId id="387" r:id="rId94"/>
    <p:sldId id="388" r:id="rId95"/>
    <p:sldId id="389" r:id="rId96"/>
    <p:sldId id="395" r:id="rId97"/>
    <p:sldId id="396" r:id="rId98"/>
    <p:sldId id="404" r:id="rId99"/>
    <p:sldId id="405" r:id="rId100"/>
    <p:sldId id="406" r:id="rId101"/>
    <p:sldId id="407" r:id="rId102"/>
    <p:sldId id="408" r:id="rId103"/>
    <p:sldId id="409" r:id="rId104"/>
    <p:sldId id="410" r:id="rId105"/>
    <p:sldId id="411" r:id="rId106"/>
    <p:sldId id="412" r:id="rId107"/>
    <p:sldId id="413" r:id="rId108"/>
    <p:sldId id="414" r:id="rId109"/>
    <p:sldId id="415" r:id="rId110"/>
    <p:sldId id="416" r:id="rId111"/>
    <p:sldId id="417" r:id="rId112"/>
    <p:sldId id="418" r:id="rId113"/>
    <p:sldId id="419" r:id="rId114"/>
    <p:sldId id="420" r:id="rId115"/>
    <p:sldId id="421" r:id="rId116"/>
    <p:sldId id="422" r:id="rId117"/>
    <p:sldId id="423" r:id="rId118"/>
    <p:sldId id="424" r:id="rId119"/>
    <p:sldId id="425" r:id="rId120"/>
    <p:sldId id="426" r:id="rId121"/>
    <p:sldId id="427" r:id="rId122"/>
    <p:sldId id="428" r:id="rId123"/>
    <p:sldId id="429" r:id="rId124"/>
    <p:sldId id="430" r:id="rId125"/>
    <p:sldId id="431" r:id="rId126"/>
  </p:sldIdLst>
  <p:sldSz cx="12192000" cy="6858000"/>
  <p:notesSz cx="6858000" cy="9144000"/>
  <p:custDataLst>
    <p:tags r:id="rId1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5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l" initials="l" lastIdx="1" clrIdx="0"/>
  <p:cmAuthor id="1483810881" name="WPS_1679281038" initials="W" lastIdx="1" clrIdx="2"/>
  <p:cmAuthor id="1" name="Alf Cao" initials="A" lastIdx="2" clrIdx="0"/>
  <p:cmAuthor id="3" name="WH" initials="W" lastIdx="1" clrIdx="2"/>
  <p:cmAuthor id="2000" name="朝前_YBv2qmIj" initials="authorId_491232632" lastIdx="0" clrIdx="0"/>
  <p:cmAuthor id="5"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542EEF0-F22F-4947-B6B6-5F2FE78C6696}" styleName="{f0e8ca8d-8388-4166-a54c-3801b844b3e0}">
    <a:wholeTbl>
      <a:tcTxStyle>
        <a:fontRef idx="none">
          <a:prstClr val="black"/>
        </a:fontRef>
      </a:tcTxStyle>
      <a:tcStyle>
        <a:tcBdr>
          <a:insideH>
            <a:ln w="6350" cmpd="sng">
              <a:solidFill>
                <a:srgbClr val="FFFFFF"/>
              </a:solidFill>
            </a:ln>
          </a:insideH>
          <a:insideV>
            <a:ln w="6350" cmpd="sng">
              <a:solidFill>
                <a:srgbClr val="FFFFFF"/>
              </a:solidFill>
            </a:ln>
          </a:insideV>
        </a:tcBdr>
        <a:fill>
          <a:solidFill>
            <a:srgbClr val="EDEDED"/>
          </a:solidFill>
        </a:fill>
      </a:tcStyle>
    </a:wholeTbl>
    <a:firstCol>
      <a:tcTxStyle>
        <a:fontRef idx="none">
          <a:prstClr val="black"/>
        </a:fontRef>
      </a:tcTxStyle>
      <a:tcStyle>
        <a:tcBdr/>
        <a:fill>
          <a:solidFill>
            <a:srgbClr val="A2C3E1"/>
          </a:solidFill>
        </a:fill>
      </a:tcStyle>
    </a:firstCol>
    <a:firstRow>
      <a:tcTxStyle>
        <a:fontRef idx="none">
          <a:prstClr val="black"/>
        </a:fontRef>
      </a:tcTxStyle>
      <a:tcStyle>
        <a:tcBdr/>
        <a:fill>
          <a:solidFill>
            <a:srgbClr val="A2C3E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5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1" Type="http://schemas.openxmlformats.org/officeDocument/2006/relationships/tags" Target="tags/tag311.xml"/><Relationship Id="rId130" Type="http://schemas.openxmlformats.org/officeDocument/2006/relationships/commentAuthors" Target="commentAuthors.xml"/><Relationship Id="rId13" Type="http://schemas.openxmlformats.org/officeDocument/2006/relationships/slide" Target="slides/slide10.xml"/><Relationship Id="rId129" Type="http://schemas.openxmlformats.org/officeDocument/2006/relationships/tableStyles" Target="tableStyles.xml"/><Relationship Id="rId128" Type="http://schemas.openxmlformats.org/officeDocument/2006/relationships/viewProps" Target="viewProps.xml"/><Relationship Id="rId127" Type="http://schemas.openxmlformats.org/officeDocument/2006/relationships/presProps" Target="presProps.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07950" algn="just" hangingPunct="0"/>
            <a:r>
              <a:rPr lang="en-US" altLang="zh-CN" sz="1200" b="1" dirty="0">
                <a:solidFill>
                  <a:schemeClr val="accent1"/>
                </a:solidFill>
                <a:latin typeface="微软雅黑" panose="020B0503020204020204" charset="-122"/>
                <a:ea typeface="微软雅黑" panose="020B0503020204020204" charset="-122"/>
                <a:cs typeface="微软雅黑" panose="020B0503020204020204" charset="-122"/>
                <a:sym typeface="+mn-ea"/>
              </a:rPr>
              <a:t>《</a:t>
            </a:r>
            <a:r>
              <a:rPr lang="zh-CN" altLang="en-US" sz="1200" b="1" dirty="0">
                <a:solidFill>
                  <a:schemeClr val="accent1"/>
                </a:solidFill>
                <a:latin typeface="微软雅黑" panose="020B0503020204020204" charset="-122"/>
                <a:ea typeface="微软雅黑" panose="020B0503020204020204" charset="-122"/>
                <a:cs typeface="微软雅黑" panose="020B0503020204020204" charset="-122"/>
                <a:sym typeface="+mn-ea"/>
              </a:rPr>
              <a:t>统计法</a:t>
            </a:r>
            <a:r>
              <a:rPr lang="en-US" altLang="zh-CN" sz="1200" b="1" dirty="0">
                <a:solidFill>
                  <a:schemeClr val="accent1"/>
                </a:solidFill>
                <a:latin typeface="微软雅黑" panose="020B0503020204020204" charset="-122"/>
                <a:ea typeface="微软雅黑" panose="020B0503020204020204" charset="-122"/>
                <a:cs typeface="微软雅黑" panose="020B0503020204020204" charset="-122"/>
                <a:sym typeface="+mn-ea"/>
              </a:rPr>
              <a:t>》</a:t>
            </a:r>
            <a:r>
              <a:rPr lang="zh-CN" altLang="en-US" sz="1200" b="1" dirty="0">
                <a:solidFill>
                  <a:schemeClr val="accent1"/>
                </a:solidFill>
                <a:latin typeface="微软雅黑" panose="020B0503020204020204" charset="-122"/>
                <a:ea typeface="微软雅黑" panose="020B0503020204020204" charset="-122"/>
                <a:cs typeface="微软雅黑" panose="020B0503020204020204" charset="-122"/>
                <a:sym typeface="+mn-ea"/>
              </a:rPr>
              <a:t>第十七条明确要求 ：</a:t>
            </a:r>
            <a:r>
              <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rPr>
              <a:t>统计调查表必须标明</a:t>
            </a:r>
            <a:r>
              <a:rPr lang="zh-CN" altLang="en-US" sz="1200" b="1" dirty="0">
                <a:solidFill>
                  <a:schemeClr val="tx1"/>
                </a:solidFill>
                <a:latin typeface="微软雅黑" panose="020B0503020204020204" charset="-122"/>
                <a:ea typeface="微软雅黑" panose="020B0503020204020204" charset="-122"/>
                <a:cs typeface="微软雅黑" panose="020B0503020204020204" charset="-122"/>
                <a:sym typeface="+mn-ea"/>
              </a:rPr>
              <a:t>表号、制定机关、批准或者备案文号、有效期限等标志。</a:t>
            </a:r>
            <a:r>
              <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rPr>
              <a:t>对未标明标志或者超过有效期限的统计调查表，教育统计调查对象有权拒绝填报。教育事业统计的表号分为</a:t>
            </a:r>
            <a:r>
              <a:rPr lang="en-US" altLang="zh-CN" sz="1200" dirty="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rPr>
              <a:t>段，其中</a:t>
            </a:r>
            <a:endParaRPr lang="zh-CN" altLang="en-US" sz="1200" dirty="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以这张表为例，带井号的</a:t>
            </a:r>
            <a:r>
              <a:rPr lang="zh-CN" altLang="en-US" sz="1000" kern="1200" dirty="0">
                <a:solidFill>
                  <a:srgbClr val="44546A"/>
                </a:solidFill>
                <a:latin typeface="+mj-ea"/>
                <a:ea typeface="+mn-ea"/>
                <a:cs typeface="+mn-cs"/>
                <a:sym typeface="+mn-ea"/>
              </a:rPr>
              <a:t>表示为上面总指标的其中项，打横杠则表示无需填报该项数据</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0" b="1" kern="1200" dirty="0">
                <a:solidFill>
                  <a:srgbClr val="44546A"/>
                </a:solidFill>
                <a:latin typeface="+mj-ea"/>
                <a:ea typeface="+mn-ea"/>
                <a:cs typeface="+mn-cs"/>
                <a:sym typeface="+mn-ea"/>
              </a:rPr>
              <a:t>“&amp;”</a:t>
            </a:r>
            <a:r>
              <a:rPr lang="zh-CN" altLang="en-US" sz="1000" kern="1200" dirty="0">
                <a:solidFill>
                  <a:srgbClr val="44546A"/>
                </a:solidFill>
                <a:latin typeface="+mj-ea"/>
                <a:ea typeface="+mn-ea"/>
                <a:cs typeface="+mn-cs"/>
                <a:sym typeface="+mn-ea"/>
              </a:rPr>
              <a:t>表示通过统计台账或信息系统自动导入，无需手动填报</a:t>
            </a:r>
            <a:endParaRPr lang="zh-CN" altLang="en-US" sz="1000" kern="1200" dirty="0">
              <a:solidFill>
                <a:srgbClr val="44546A"/>
              </a:solidFill>
              <a:latin typeface="+mj-ea"/>
              <a:ea typeface="+mn-ea"/>
              <a:cs typeface="+mn-cs"/>
              <a:sym typeface="+mn-ea"/>
            </a:endParaRPr>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今年，我们坚持“稳进结合”的原则，在现有法定教育事业统计调查制度基础上，主动对标对表教育强国建设战略需求，认真梳理工作中出现的、尤其是去年汇总会上大家反映的问题与建议，组织战线专家专门研究对策，并于相关司局反复沟通，经系统研判相关举措的必要性、可行性和科学性，最终确定调整调查表</a:t>
            </a:r>
            <a:r>
              <a:rPr lang="en-US" altLang="zh-CN" dirty="0"/>
              <a:t>3</a:t>
            </a:r>
            <a:r>
              <a:rPr lang="zh-CN" altLang="en-US" dirty="0"/>
              <a:t>项、吊证统计指标</a:t>
            </a:r>
            <a:r>
              <a:rPr lang="en-US" altLang="zh-CN" dirty="0"/>
              <a:t>6</a:t>
            </a:r>
            <a:r>
              <a:rPr lang="zh-CN" altLang="en-US" dirty="0"/>
              <a:t>项、调整指标解释</a:t>
            </a:r>
            <a:r>
              <a:rPr lang="en-US" altLang="zh-CN" dirty="0"/>
              <a:t>9</a:t>
            </a:r>
            <a:r>
              <a:rPr lang="zh-CN" altLang="en-US" dirty="0"/>
              <a:t>项、填报说明</a:t>
            </a:r>
            <a:r>
              <a:rPr lang="en-US" altLang="zh-CN" dirty="0"/>
              <a:t>2</a:t>
            </a:r>
            <a:r>
              <a:rPr lang="zh-CN" altLang="en-US" dirty="0"/>
              <a:t>项、填报范围</a:t>
            </a:r>
            <a:r>
              <a:rPr lang="en-US" altLang="zh-CN" dirty="0"/>
              <a:t>1</a:t>
            </a:r>
            <a:r>
              <a:rPr lang="zh-CN" altLang="en-US" dirty="0"/>
              <a:t>项。下面我简单展开来介绍一下修订内容及有关考虑。</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战线普遍反映这个数据不准，且已有业务司局采集就业、升学详细数据，为保障一数一源及数据准确性，决定封闭封闭教基</a:t>
            </a:r>
            <a:r>
              <a:rPr lang="en-US" altLang="zh-CN" dirty="0"/>
              <a:t>1203</a:t>
            </a:r>
            <a:r>
              <a:rPr lang="zh-CN" altLang="en-US" dirty="0"/>
              <a:t>、教基</a:t>
            </a:r>
            <a:r>
              <a:rPr lang="en-US" altLang="zh-CN" dirty="0"/>
              <a:t>1304</a:t>
            </a:r>
            <a:r>
              <a:rPr lang="zh-CN" altLang="en-US" dirty="0"/>
              <a:t>表“应届毕业生就 业人数、应届毕业生升学人数”单元格，不再采集该数据。</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此前教基</a:t>
            </a:r>
            <a:r>
              <a:rPr lang="en-US" altLang="zh-CN" dirty="0"/>
              <a:t>1203</a:t>
            </a:r>
            <a:r>
              <a:rPr lang="zh-CN" altLang="en-US" dirty="0"/>
              <a:t>、教基</a:t>
            </a:r>
            <a:r>
              <a:rPr lang="en-US" altLang="zh-CN" dirty="0"/>
              <a:t>1304</a:t>
            </a:r>
            <a:r>
              <a:rPr lang="zh-CN" altLang="en-US" dirty="0"/>
              <a:t>表中的学校奖学金指标 项填报内容不一致，为规范相关表述，决定统一改为：将设立奖学金情况统一为：学校设立奖学金</a:t>
            </a:r>
            <a:r>
              <a:rPr lang="en-US" altLang="zh-CN" dirty="0"/>
              <a:t>【】 </a:t>
            </a:r>
            <a:r>
              <a:rPr lang="zh-CN" altLang="en-US" dirty="0"/>
              <a:t>项，奖励总金额</a:t>
            </a:r>
            <a:r>
              <a:rPr lang="en-US" altLang="zh-CN" dirty="0"/>
              <a:t>【】</a:t>
            </a:r>
            <a:r>
              <a:rPr lang="zh-CN" altLang="en-US" dirty="0"/>
              <a:t>元</a:t>
            </a:r>
            <a:r>
              <a:rPr lang="en-US" altLang="zh-CN" dirty="0"/>
              <a:t>/</a:t>
            </a:r>
            <a:r>
              <a:rPr lang="zh-CN" altLang="en-US" dirty="0"/>
              <a:t>年，最高金额</a:t>
            </a:r>
            <a:r>
              <a:rPr lang="en-US" altLang="zh-CN" dirty="0"/>
              <a:t>【】</a:t>
            </a:r>
            <a:r>
              <a:rPr lang="zh-CN" altLang="en-US" dirty="0"/>
              <a:t>元</a:t>
            </a:r>
            <a:r>
              <a:rPr lang="en-US" altLang="zh-CN" dirty="0"/>
              <a:t>/</a:t>
            </a:r>
            <a:r>
              <a:rPr lang="zh-CN" altLang="en-US" dirty="0"/>
              <a:t>年，最低金额</a:t>
            </a:r>
            <a:r>
              <a:rPr lang="en-US" altLang="zh-CN" dirty="0"/>
              <a:t>【】 </a:t>
            </a:r>
            <a:r>
              <a:rPr lang="zh-CN" altLang="en-US" dirty="0"/>
              <a:t>元</a:t>
            </a:r>
            <a:r>
              <a:rPr lang="en-US" altLang="zh-CN" dirty="0"/>
              <a:t>/</a:t>
            </a:r>
            <a:r>
              <a:rPr lang="zh-CN" altLang="en-US" dirty="0"/>
              <a:t>年。</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目前教基</a:t>
            </a:r>
            <a:r>
              <a:rPr lang="en-US" altLang="zh-CN" dirty="0"/>
              <a:t>1203</a:t>
            </a:r>
            <a:r>
              <a:rPr lang="zh-CN" altLang="en-US" dirty="0"/>
              <a:t>表中统计了“国家高水平高职 专业”数量，但教育部、财政部</a:t>
            </a:r>
            <a:r>
              <a:rPr lang="en-US" altLang="zh-CN" dirty="0"/>
              <a:t>《</a:t>
            </a:r>
            <a:r>
              <a:rPr lang="zh-CN" altLang="en-US" dirty="0"/>
              <a:t>关于实施中国特色高水平高 职学校和专业建设计划的意见</a:t>
            </a:r>
            <a:r>
              <a:rPr lang="en-US" altLang="zh-CN" dirty="0"/>
              <a:t>》</a:t>
            </a:r>
            <a:r>
              <a:rPr lang="zh-CN" altLang="en-US" dirty="0"/>
              <a:t>提出的总体目标为“</a:t>
            </a:r>
            <a:r>
              <a:rPr lang="en-US" altLang="zh-CN" dirty="0"/>
              <a:t>150</a:t>
            </a:r>
            <a:r>
              <a:rPr lang="zh-CN" altLang="en-US" dirty="0"/>
              <a:t>个左 右高水平专业群”。为此我们专门与职成司进行了核实，经协商一致，决定封闭教基</a:t>
            </a:r>
            <a:r>
              <a:rPr lang="en-US" altLang="zh-CN" dirty="0"/>
              <a:t>1203</a:t>
            </a:r>
            <a:r>
              <a:rPr lang="zh-CN" altLang="en-US" dirty="0"/>
              <a:t>表“国家高水平高职专业数量”单元格， 不再填报。 同时将“省级高水平高职专业数量”指标名称修改为“省级 高水平高职专业群数量”，修订相应指标解释</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教基</a:t>
            </a:r>
            <a:r>
              <a:rPr lang="en-US" altLang="zh-CN" dirty="0"/>
              <a:t>A092</a:t>
            </a:r>
            <a:r>
              <a:rPr lang="zh-CN" altLang="en-US" dirty="0"/>
              <a:t>表里有一项“</a:t>
            </a:r>
            <a:r>
              <a:rPr lang="zh-CN" altLang="zh-CN" sz="1200" kern="1200" dirty="0">
                <a:solidFill>
                  <a:schemeClr val="tx1"/>
                </a:solidFill>
                <a:effectLst/>
                <a:latin typeface="+mn-lt"/>
                <a:ea typeface="+mn-ea"/>
                <a:cs typeface="+mn-cs"/>
              </a:rPr>
              <a:t>本年完成投资按构成分</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高校</a:t>
            </a:r>
            <a:r>
              <a:rPr lang="en-US" altLang="zh-CN" sz="1200" kern="1200" dirty="0">
                <a:solidFill>
                  <a:schemeClr val="tx1"/>
                </a:solidFill>
                <a:effectLst/>
                <a:latin typeface="+mn-lt"/>
                <a:ea typeface="+mn-ea"/>
                <a:cs typeface="+mn-cs"/>
              </a:rPr>
              <a:t>)</a:t>
            </a:r>
            <a:r>
              <a:rPr lang="zh-CN" altLang="en-US" dirty="0"/>
              <a:t> ”实际填报单位为各级各类学校，为规范名称，再与我司基教处协商后，决定删除（高校）字样</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这一项是按照国家统计局，对教基</a:t>
            </a:r>
            <a:r>
              <a:rPr lang="en-US" altLang="zh-CN" dirty="0"/>
              <a:t>2105</a:t>
            </a:r>
            <a:r>
              <a:rPr lang="zh-CN" altLang="en-US" dirty="0"/>
              <a:t>等一系列报表中涉及年龄范围的表述进行了规范，将原本“</a:t>
            </a:r>
            <a:r>
              <a:rPr lang="en-US" altLang="zh-CN" dirty="0"/>
              <a:t>x</a:t>
            </a:r>
            <a:r>
              <a:rPr lang="zh-CN" altLang="en-US" dirty="0"/>
              <a:t>岁以下</a:t>
            </a:r>
            <a:r>
              <a:rPr lang="en-US" altLang="zh-CN" dirty="0"/>
              <a:t>/</a:t>
            </a:r>
            <a:r>
              <a:rPr lang="zh-CN" altLang="en-US" dirty="0"/>
              <a:t>以上、</a:t>
            </a:r>
            <a:r>
              <a:rPr lang="en-US" altLang="zh-CN" dirty="0"/>
              <a:t>x</a:t>
            </a:r>
            <a:r>
              <a:rPr lang="zh-CN" altLang="en-US" dirty="0"/>
              <a:t>人以下</a:t>
            </a:r>
            <a:r>
              <a:rPr lang="en-US" altLang="zh-CN" dirty="0"/>
              <a:t>/</a:t>
            </a:r>
            <a:r>
              <a:rPr lang="zh-CN" altLang="en-US" dirty="0"/>
              <a:t>以上”统一修订为：“</a:t>
            </a:r>
            <a:r>
              <a:rPr lang="en-US" altLang="zh-CN" dirty="0"/>
              <a:t>x </a:t>
            </a:r>
            <a:r>
              <a:rPr lang="zh-CN" altLang="en-US" dirty="0"/>
              <a:t>岁及以下</a:t>
            </a:r>
            <a:r>
              <a:rPr lang="en-US" altLang="zh-CN" dirty="0"/>
              <a:t>/</a:t>
            </a:r>
            <a:r>
              <a:rPr lang="zh-CN" altLang="en-US" dirty="0"/>
              <a:t>以上、</a:t>
            </a:r>
            <a:r>
              <a:rPr lang="en-US" altLang="zh-CN" dirty="0"/>
              <a:t>x</a:t>
            </a:r>
            <a:r>
              <a:rPr lang="zh-CN" altLang="en-US" dirty="0"/>
              <a:t>人及以下</a:t>
            </a:r>
            <a:r>
              <a:rPr lang="en-US" altLang="zh-CN" dirty="0"/>
              <a:t>/</a:t>
            </a:r>
            <a:r>
              <a:rPr lang="zh-CN" altLang="en-US" dirty="0"/>
              <a:t>以上”，保障相关涉及年龄的统计指标不重复、不漏报。</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本次调查制度的专题报告分为四个部分，其中第一部分调查制度的总体情况和第二部分今年报表的调整内容由我来做简单介绍。后续再请信息中心曹乾同志为大家逐表详细讲解，并根据我们在汇总审核、一校一报告、数据核查过程中发现的常见的共性问题进行重点解析。</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最后是</a:t>
            </a:r>
            <a:r>
              <a:rPr lang="zh-CN" altLang="en-US" sz="1200" kern="1200" dirty="0">
                <a:solidFill>
                  <a:schemeClr val="tx1"/>
                </a:solidFill>
                <a:latin typeface="+mn-lt"/>
                <a:ea typeface="+mn-ea"/>
                <a:cs typeface="+mn-cs"/>
              </a:rPr>
              <a:t>关于</a:t>
            </a:r>
            <a:r>
              <a:rPr lang="zh-CN" altLang="en-US" sz="1200" kern="1200" dirty="0">
                <a:solidFill>
                  <a:schemeClr val="tx1"/>
                </a:solidFill>
                <a:latin typeface="+mn-lt"/>
                <a:ea typeface="+mn-ea"/>
                <a:cs typeface="+mn-cs"/>
                <a:sym typeface="+mn-ea"/>
              </a:rPr>
              <a:t>规范指标解释、填报说明、填报范围</a:t>
            </a:r>
            <a:r>
              <a:rPr lang="zh-CN" altLang="en-US" sz="1200" kern="1200" dirty="0">
                <a:solidFill>
                  <a:schemeClr val="tx1"/>
                </a:solidFill>
                <a:latin typeface="+mn-lt"/>
                <a:ea typeface="+mn-ea"/>
                <a:cs typeface="+mn-cs"/>
                <a:sym typeface="+mn-ea"/>
              </a:rPr>
              <a:t>，主要是对一些不太清晰或存在歧义的指标作了更明晰的界定。</a:t>
            </a:r>
            <a:endParaRPr lang="zh-CN" altLang="en-US" sz="1200" kern="1200" dirty="0">
              <a:solidFill>
                <a:schemeClr val="tx1"/>
              </a:solidFill>
              <a:latin typeface="+mn-lt"/>
              <a:ea typeface="+mn-ea"/>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一是招聘，</a:t>
            </a:r>
            <a:r>
              <a:rPr lang="zh-CN" altLang="zh-CN" sz="1200" kern="1200" dirty="0">
                <a:solidFill>
                  <a:schemeClr val="tx1"/>
                </a:solidFill>
                <a:effectLst/>
                <a:latin typeface="+mn-lt"/>
                <a:ea typeface="+mn-ea"/>
                <a:cs typeface="+mn-cs"/>
              </a:rPr>
              <a:t>教基</a:t>
            </a:r>
            <a:r>
              <a:rPr lang="en-US" altLang="zh-CN" sz="1200" kern="1200" dirty="0">
                <a:solidFill>
                  <a:schemeClr val="tx1"/>
                </a:solidFill>
                <a:effectLst/>
                <a:latin typeface="+mn-lt"/>
                <a:ea typeface="+mn-ea"/>
                <a:cs typeface="+mn-cs"/>
              </a:rPr>
              <a:t>4063</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专任教师变动情况</a:t>
            </a:r>
            <a:r>
              <a:rPr lang="zh-CN" altLang="en-US" sz="1200" kern="1200" dirty="0">
                <a:solidFill>
                  <a:schemeClr val="tx1"/>
                </a:solidFill>
                <a:effectLst/>
                <a:latin typeface="+mn-lt"/>
                <a:ea typeface="+mn-ea"/>
                <a:cs typeface="+mn-cs"/>
              </a:rPr>
              <a:t>”中原本定义是“</a:t>
            </a:r>
            <a:r>
              <a:rPr lang="zh-CN" altLang="zh-CN" sz="1200" kern="1200" dirty="0">
                <a:solidFill>
                  <a:schemeClr val="tx1"/>
                </a:solidFill>
                <a:effectLst/>
                <a:latin typeface="+mn-lt"/>
                <a:ea typeface="+mn-ea"/>
                <a:cs typeface="+mn-cs"/>
              </a:rPr>
              <a:t>并签订一年以上聘用合同的专任教师</a:t>
            </a:r>
            <a:r>
              <a:rPr lang="zh-CN" altLang="en-US" sz="1200" kern="1200" dirty="0">
                <a:solidFill>
                  <a:schemeClr val="tx1"/>
                </a:solidFill>
                <a:effectLst/>
                <a:latin typeface="+mn-lt"/>
                <a:ea typeface="+mn-ea"/>
                <a:cs typeface="+mn-cs"/>
              </a:rPr>
              <a:t>”，</a:t>
            </a:r>
            <a:r>
              <a:rPr lang="zh-CN" altLang="en-US" dirty="0"/>
              <a:t>与教职工指标解释中的劳动合同表述不一致。，</a:t>
            </a:r>
            <a:r>
              <a:rPr lang="zh-CN" altLang="en-US" sz="1200" kern="1200" dirty="0">
                <a:solidFill>
                  <a:schemeClr val="tx1"/>
                </a:solidFill>
                <a:effectLst/>
                <a:latin typeface="+mn-lt"/>
                <a:ea typeface="+mn-ea"/>
                <a:cs typeface="+mn-cs"/>
              </a:rPr>
              <a:t>现在改成了“劳动合同”。</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latin typeface="+mn-lt"/>
                <a:ea typeface="+mn-ea"/>
                <a:cs typeface="+mn-cs"/>
              </a:rPr>
              <a:t>二是校外教师，原本在不同类型学校的教职工表里表述的是具有“规定的相应层级教育的教师资格”，但在高等教育教职工表中还有“</a:t>
            </a:r>
            <a:r>
              <a:rPr lang="zh-CN" altLang="zh-CN" sz="1200" kern="1200" dirty="0">
                <a:solidFill>
                  <a:schemeClr val="tx1"/>
                </a:solidFill>
                <a:effectLst/>
                <a:latin typeface="+mn-lt"/>
                <a:ea typeface="+mn-ea"/>
                <a:cs typeface="+mn-cs"/>
              </a:rPr>
              <a:t>附属中小学幼儿园教职工</a:t>
            </a:r>
            <a:r>
              <a:rPr lang="zh-CN" altLang="en-US" sz="1200" kern="1200" dirty="0">
                <a:solidFill>
                  <a:schemeClr val="tx1"/>
                </a:solidFill>
                <a:effectLst/>
                <a:latin typeface="+mn-lt"/>
                <a:ea typeface="+mn-ea"/>
                <a:cs typeface="+mn-cs"/>
              </a:rPr>
              <a:t>”，并不要求高等教育教师资格，存在矛盾，现在统一为“规定的教师资格”。</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latin typeface="+mn-lt"/>
                <a:ea typeface="+mn-ea"/>
                <a:cs typeface="+mn-cs"/>
              </a:rPr>
              <a:t>三是</a:t>
            </a:r>
            <a:r>
              <a:rPr lang="zh-CN" altLang="en-US" dirty="0"/>
              <a:t>教基</a:t>
            </a:r>
            <a:r>
              <a:rPr lang="en-US" altLang="zh-CN" dirty="0"/>
              <a:t>5176</a:t>
            </a:r>
            <a:r>
              <a:rPr lang="zh-CN" altLang="en-US" dirty="0"/>
              <a:t>、教基</a:t>
            </a:r>
            <a:r>
              <a:rPr lang="en-US" altLang="zh-CN" dirty="0"/>
              <a:t>5377</a:t>
            </a:r>
            <a:r>
              <a:rPr lang="zh-CN" altLang="en-US" dirty="0"/>
              <a:t>中缺少网络多媒体教室 的指标解释</a:t>
            </a:r>
            <a:r>
              <a:rPr lang="zh-CN" altLang="en-US" sz="1200" kern="1200" dirty="0">
                <a:solidFill>
                  <a:schemeClr val="tx1"/>
                </a:solidFill>
                <a:effectLst/>
                <a:latin typeface="+mn-lt"/>
                <a:ea typeface="+mn-ea"/>
                <a:cs typeface="+mn-cs"/>
              </a:rPr>
              <a:t>，现新增指标解释为“</a:t>
            </a:r>
            <a:r>
              <a:rPr lang="zh-CN" altLang="en-US" sz="1000" b="1" kern="1200" dirty="0">
                <a:solidFill>
                  <a:srgbClr val="44546A"/>
                </a:solidFill>
                <a:latin typeface="+mj-ea"/>
                <a:ea typeface="+mn-ea"/>
                <a:cs typeface="+mn-cs"/>
                <a:sym typeface="+mn-ea"/>
              </a:rPr>
              <a:t>接入互联网或校园网、并可实现数字教育资源等多媒体教学内容向学生展示功能的教室。可为专用教室，也可在普通教室中配置相关设备实现相关功能。</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latin typeface="+mn-lt"/>
                <a:ea typeface="+mn-ea"/>
                <a:cs typeface="+mn-cs"/>
              </a:rPr>
              <a:t>四是</a:t>
            </a:r>
            <a:r>
              <a:rPr lang="zh-CN" altLang="en-US" dirty="0"/>
              <a:t>教基</a:t>
            </a:r>
            <a:r>
              <a:rPr lang="en-US" altLang="zh-CN" dirty="0"/>
              <a:t>1203</a:t>
            </a:r>
            <a:r>
              <a:rPr lang="zh-CN" altLang="en-US" dirty="0"/>
              <a:t>、教基</a:t>
            </a:r>
            <a:r>
              <a:rPr lang="en-US" altLang="zh-CN" dirty="0"/>
              <a:t>1304</a:t>
            </a:r>
            <a:r>
              <a:rPr lang="zh-CN" altLang="en-US" dirty="0"/>
              <a:t>、教基</a:t>
            </a:r>
            <a:r>
              <a:rPr lang="en-US" altLang="zh-CN" dirty="0"/>
              <a:t>8386</a:t>
            </a:r>
            <a:r>
              <a:rPr lang="zh-CN" altLang="en-US" dirty="0"/>
              <a:t>表中“统计 时点”的表述与总说明不一致，因此删除 指标解释中，统计时点后面的括号内容。</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五是教基</a:t>
            </a:r>
            <a:r>
              <a:rPr lang="en-US" altLang="zh-CN" dirty="0"/>
              <a:t>3046</a:t>
            </a:r>
            <a:r>
              <a:rPr lang="zh-CN" altLang="en-US" dirty="0"/>
              <a:t>中国际学生的原解释存在歧义，现改为“不具有中国国籍在学校接受教育的外国学生”增加“且” 字，将国籍与受教育作为并列条件。</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六是专任教师，与前面的校外教师情况类似</a:t>
            </a:r>
            <a:endParaRPr lang="en-US" altLang="zh-CN" dirty="0"/>
          </a:p>
          <a:p>
            <a:r>
              <a:rPr lang="zh-CN" altLang="en-US" dirty="0"/>
              <a:t>七是专职校医，目前教基</a:t>
            </a:r>
            <a:r>
              <a:rPr lang="en-US" altLang="zh-CN" dirty="0"/>
              <a:t>1102</a:t>
            </a:r>
            <a:r>
              <a:rPr lang="zh-CN" altLang="en-US" dirty="0"/>
              <a:t>表中采集了“专职校医”指标， 但缺少相应指标解释，征求体卫艺司意见，确定定义为“</a:t>
            </a:r>
            <a:r>
              <a:rPr lang="zh-CN" altLang="en-US" sz="1000" b="1" kern="1200" dirty="0">
                <a:solidFill>
                  <a:srgbClr val="44546A"/>
                </a:solidFill>
                <a:latin typeface="+mj-ea"/>
                <a:ea typeface="+mn-ea"/>
                <a:cs typeface="+mn-cs"/>
                <a:sym typeface="+mn-ea"/>
              </a:rPr>
              <a:t>是指专职在学校从事医疗卫生工作且取得中华人民共和国医师执业证书的人员</a:t>
            </a:r>
            <a:r>
              <a:rPr lang="zh-CN" altLang="en-US" dirty="0"/>
              <a:t>”。</a:t>
            </a:r>
            <a:endParaRPr lang="en-US" altLang="zh-CN" dirty="0"/>
          </a:p>
          <a:p>
            <a:r>
              <a:rPr lang="zh-CN" altLang="en-US" dirty="0"/>
              <a:t>八是统一基础教育各表中“班额”的指标解释，之前教基</a:t>
            </a:r>
            <a:r>
              <a:rPr lang="en-US" altLang="zh-CN" dirty="0"/>
              <a:t>2105</a:t>
            </a:r>
            <a:r>
              <a:rPr lang="zh-CN" altLang="en-US" dirty="0"/>
              <a:t>、教基</a:t>
            </a:r>
            <a:r>
              <a:rPr lang="en-US" altLang="zh-CN" dirty="0"/>
              <a:t>2106</a:t>
            </a:r>
            <a:r>
              <a:rPr lang="zh-CN" altLang="en-US" dirty="0"/>
              <a:t>、教基</a:t>
            </a:r>
            <a:r>
              <a:rPr lang="en-US" altLang="zh-CN" dirty="0"/>
              <a:t>2107</a:t>
            </a:r>
            <a:r>
              <a:rPr lang="zh-CN" altLang="en-US" dirty="0"/>
              <a:t>、教基</a:t>
            </a:r>
            <a:r>
              <a:rPr lang="en-US" altLang="zh-CN" dirty="0"/>
              <a:t>2108 </a:t>
            </a:r>
            <a:r>
              <a:rPr lang="zh-CN" altLang="en-US" dirty="0"/>
              <a:t>表中“班额”指标解释不一致，现同意修订为“班额是指每个教学班学生的规模”。</a:t>
            </a:r>
            <a:endParaRPr lang="en-US" altLang="zh-CN" dirty="0"/>
          </a:p>
          <a:p>
            <a:r>
              <a:rPr lang="zh-CN" altLang="en-US" dirty="0"/>
              <a:t>九是将教基</a:t>
            </a:r>
            <a:r>
              <a:rPr lang="en-US" altLang="zh-CN" dirty="0"/>
              <a:t>3046</a:t>
            </a:r>
            <a:r>
              <a:rPr lang="zh-CN" altLang="en-US" dirty="0"/>
              <a:t>表中有关“专科教育学生”“本 科教育学生”“非学历教育（培训）”等指标解释调整为填报说明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此外，因与现行文件不符并且各表间填报说明不一致，我们今年还修改了关于残疾人的填报说明。将原本的依据“</a:t>
            </a:r>
            <a:r>
              <a:rPr lang="zh-CN" altLang="zh-CN" sz="1200" kern="1200" dirty="0">
                <a:solidFill>
                  <a:schemeClr val="tx1"/>
                </a:solidFill>
                <a:effectLst/>
                <a:latin typeface="+mn-lt"/>
                <a:ea typeface="+mn-ea"/>
                <a:cs typeface="+mn-cs"/>
              </a:rPr>
              <a:t>中国残疾人联合会</a:t>
            </a:r>
            <a:r>
              <a:rPr lang="en-US" altLang="zh-CN" sz="1200" kern="1200" dirty="0">
                <a:solidFill>
                  <a:schemeClr val="tx1"/>
                </a:solidFill>
                <a:effectLst/>
                <a:latin typeface="+mn-lt"/>
                <a:ea typeface="+mn-ea"/>
                <a:cs typeface="+mn-cs"/>
              </a:rPr>
              <a:t>1995</a:t>
            </a:r>
            <a:r>
              <a:rPr lang="zh-CN" altLang="en-US" sz="1200" kern="1200" dirty="0">
                <a:solidFill>
                  <a:schemeClr val="tx1"/>
                </a:solidFill>
                <a:effectLst/>
                <a:latin typeface="+mn-lt"/>
                <a:ea typeface="+mn-ea"/>
                <a:cs typeface="+mn-cs"/>
              </a:rPr>
              <a:t>年印发的</a:t>
            </a:r>
            <a:r>
              <a:rPr lang="zh-CN" altLang="zh-CN" sz="1200" kern="1200" dirty="0">
                <a:solidFill>
                  <a:schemeClr val="tx1"/>
                </a:solidFill>
                <a:effectLst/>
                <a:latin typeface="+mn-lt"/>
                <a:ea typeface="+mn-ea"/>
                <a:cs typeface="+mn-cs"/>
              </a:rPr>
              <a:t>《关于统一制发中华人民共和国残疾人证的通知》</a:t>
            </a:r>
            <a:r>
              <a:rPr lang="zh-CN" altLang="en-US" dirty="0"/>
              <a:t>”更新为“</a:t>
            </a:r>
            <a:r>
              <a:rPr lang="en-US" altLang="zh-CN" dirty="0"/>
              <a:t>2017 </a:t>
            </a:r>
            <a:r>
              <a:rPr lang="zh-CN" altLang="en-US" dirty="0"/>
              <a:t>年印发的文件</a:t>
            </a:r>
            <a:r>
              <a:rPr lang="en-US" altLang="zh-CN" dirty="0"/>
              <a:t>《</a:t>
            </a:r>
            <a:r>
              <a:rPr lang="zh-CN" altLang="en-US" dirty="0"/>
              <a:t>中华人民共和国残疾人证管理办法</a:t>
            </a:r>
            <a:r>
              <a:rPr lang="en-US" altLang="zh-CN" dirty="0"/>
              <a:t>》</a:t>
            </a:r>
            <a:r>
              <a:rPr lang="zh-CN" altLang="en-US" dirty="0"/>
              <a:t>”，并对各表中残疾人的定义进行了统一。</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一、数据来源 </a:t>
            </a:r>
            <a:endParaRPr lang="zh-CN" altLang="en-US"/>
          </a:p>
          <a:p>
            <a:r>
              <a:rPr lang="zh-CN" altLang="en-US"/>
              <a:t>本表数据一部分来自学校（机构）代码管理信息系统，一部分在本表填写，填写的指标数据来源于学校综合管理部门的行政记录，如：学校法人登记证书、学校设立审批文件、校长任职文件，也可参考学校基础设施建设相关资料等。</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1</a:t>
            </a:r>
            <a:r>
              <a:rPr lang="en-US" altLang="zh-CN" dirty="0"/>
              <a:t>4</a:t>
            </a:r>
            <a:r>
              <a:rPr lang="zh-CN" altLang="en-US" dirty="0"/>
              <a:t>.学校（机构）举办者类型</a:t>
            </a:r>
            <a:endParaRPr lang="zh-CN" altLang="en-US" dirty="0"/>
          </a:p>
          <a:p>
            <a:r>
              <a:rPr lang="zh-CN" altLang="en-US" dirty="0"/>
              <a:t>学校（机构）举办者是指学校（机构）的上级主管部门或为设置学校（机构）提供必要经费和基本办学条件者。</a:t>
            </a:r>
            <a:endParaRPr lang="zh-CN" altLang="en-US" dirty="0"/>
          </a:p>
          <a:p>
            <a:r>
              <a:rPr lang="zh-CN" altLang="en-US" dirty="0"/>
              <a:t>教育部门是指利用国家财政性教育经费举办各级各类学校（机构）的各级教育行政部门。</a:t>
            </a:r>
            <a:endParaRPr lang="zh-CN" altLang="en-US" dirty="0"/>
          </a:p>
          <a:p>
            <a:r>
              <a:rPr lang="zh-CN" altLang="en-US" dirty="0"/>
              <a:t>其他部门是指利用国家财政性经费和国有资产举办学校（机构）的教育行政部门以外的各级党政机关、事业单位，国家级金融机构、经济实体等。</a:t>
            </a:r>
            <a:endParaRPr lang="zh-CN" altLang="en-US" dirty="0"/>
          </a:p>
          <a:p>
            <a:r>
              <a:rPr lang="zh-CN" altLang="en-US" dirty="0"/>
              <a:t>地方企业是指利用企业拨款（企业对学校的拨款属于国家财政性教育经费）和国有资产举办学校的地方国有企业。</a:t>
            </a:r>
            <a:endParaRPr lang="zh-CN" altLang="en-US" dirty="0"/>
          </a:p>
          <a:p>
            <a:r>
              <a:rPr lang="zh-CN" altLang="en-US" dirty="0"/>
              <a:t>民办是指利用非国家财政性经费举办学校（机构）的社会组织或个人。</a:t>
            </a:r>
            <a:endParaRPr lang="zh-CN" altLang="en-US" dirty="0"/>
          </a:p>
          <a:p>
            <a:r>
              <a:rPr lang="zh-CN" altLang="en-US" dirty="0"/>
              <a:t>具有法人资格的中外合作办学机构（含内地与港澳台地区合作办学机构）是指依据《中外合作办学条例》及其实施办法，经教育行政部门审批设立的具有法人资格的中外合作办学机构（含内地与港澳台地区合作办学机构）。</a:t>
            </a:r>
            <a:endParaRPr lang="zh-CN" altLang="en-US" dirty="0"/>
          </a:p>
          <a:p>
            <a:r>
              <a:rPr lang="zh-CN" altLang="en-US" dirty="0"/>
              <a:t>注意：按照学校被审批时确定的举办者填写。名称要写全称。</a:t>
            </a:r>
            <a:endParaRPr lang="zh-CN" altLang="en-US" dirty="0"/>
          </a:p>
          <a:p>
            <a:endParaRPr lang="zh-CN" altLang="en-US" dirty="0"/>
          </a:p>
          <a:p>
            <a:r>
              <a:rPr lang="zh-CN" altLang="en-US" dirty="0"/>
              <a:t>1.学校官网网址是学校对外公开的官方网站的完整网址。如学校没有官网，统一填报“无”。</a:t>
            </a:r>
            <a:endParaRPr lang="zh-CN" altLang="en-US" dirty="0"/>
          </a:p>
          <a:p>
            <a:r>
              <a:rPr lang="zh-CN" altLang="en-US" dirty="0"/>
              <a:t>2.校（园）长姓名。填写单位负责人姓名。</a:t>
            </a:r>
            <a:r>
              <a:rPr lang="en-US" altLang="zh-CN" dirty="0"/>
              <a:t> </a:t>
            </a:r>
            <a:r>
              <a:rPr lang="zh-CN" altLang="en-US" dirty="0"/>
              <a:t>注意：学校调查表须由校（园）长签字或盖章后，方可上报。例：张某是某高校校长，李某是该校分管统计工作的副校长，填报时，本表“校（园）长姓名”填张某。</a:t>
            </a:r>
            <a:endParaRPr lang="zh-CN" altLang="en-US" dirty="0"/>
          </a:p>
          <a:p>
            <a:r>
              <a:rPr lang="zh-CN" altLang="en-US" dirty="0"/>
              <a:t>3.统计负责人是具体承担教育统计任务的机构处室领导，如校办主任、发展规划处处长等。例：某高校承担统计工作的部门是发展规划处，张某是该校发展规划处处长，填报时，本表“统计负责人”填张某。</a:t>
            </a:r>
            <a:endParaRPr lang="zh-CN" altLang="en-US" dirty="0"/>
          </a:p>
          <a:p>
            <a:r>
              <a:rPr lang="zh-CN" altLang="en-US" dirty="0"/>
              <a:t>4.填表人是具体承担教育统计任务的机构工作人员。注意：如实填写，不能为空。例：某大学填表人为校办工作人员，统计负责人为校办主任，“填表人职务”填写“无”，“统计负责人职务”填写主任。</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solidFill>
                  <a:srgbClr val="FF0000"/>
                </a:solidFill>
                <a:latin typeface="+mj-ea"/>
                <a:ea typeface="+mj-ea"/>
              </a:rPr>
              <a:t>注意：应届毕业生就业人数、应届毕业生升学人数指标可能存在数据失真、无人使用以及填报说明有疑义等问题，考虑不采集相关指标数据。</a:t>
            </a:r>
            <a:endParaRPr lang="zh-CN" altLang="en-US" dirty="0">
              <a:solidFill>
                <a:srgbClr val="FF0000"/>
              </a:solidFill>
              <a:latin typeface="+mj-ea"/>
              <a:ea typeface="+mj-ea"/>
            </a:endParaRPr>
          </a:p>
          <a:p>
            <a:endParaRPr lang="zh-CN" altLang="en-US" dirty="0"/>
          </a:p>
          <a:p>
            <a:endParaRPr lang="zh-CN" altLang="en-US" dirty="0"/>
          </a:p>
          <a:p>
            <a:r>
              <a:rPr lang="en-US" altLang="zh-CN" dirty="0"/>
              <a:t>1.</a:t>
            </a:r>
            <a:r>
              <a:rPr lang="zh-CN" altLang="en-US" dirty="0"/>
              <a:t>校外实习实训场所等于</a:t>
            </a:r>
            <a:r>
              <a:rPr lang="en-US" altLang="zh-CN" dirty="0"/>
              <a:t>0</a:t>
            </a:r>
            <a:r>
              <a:rPr lang="zh-CN" altLang="en-US" dirty="0"/>
              <a:t>，请核实说明。</a:t>
            </a:r>
            <a:endParaRPr lang="zh-CN" altLang="en-US" dirty="0"/>
          </a:p>
          <a:p>
            <a:r>
              <a:rPr lang="en-US" altLang="zh-CN" dirty="0"/>
              <a:t>2.</a:t>
            </a:r>
            <a:r>
              <a:rPr lang="zh-CN" altLang="en-US" dirty="0"/>
              <a:t>如果安全保卫人员等于</a:t>
            </a:r>
            <a:r>
              <a:rPr lang="en-US" altLang="zh-CN" dirty="0"/>
              <a:t>0</a:t>
            </a:r>
            <a:r>
              <a:rPr lang="zh-CN" altLang="en-US" dirty="0"/>
              <a:t>，请核实说明。</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实施统计调查，</a:t>
            </a:r>
            <a:r>
              <a:rPr lang="zh-CN" altLang="en-US" sz="1200" b="0" i="0" kern="1200" dirty="0">
                <a:solidFill>
                  <a:schemeClr val="tx1"/>
                </a:solidFill>
                <a:effectLst/>
                <a:latin typeface="+mn-lt"/>
                <a:ea typeface="+mn-ea"/>
                <a:cs typeface="+mn-cs"/>
              </a:rPr>
              <a:t>获取所需的统计信息，</a:t>
            </a:r>
            <a:r>
              <a:rPr lang="zh-CN" altLang="en-US" dirty="0"/>
              <a:t>是开展</a:t>
            </a:r>
            <a:r>
              <a:rPr lang="zh-CN" altLang="en-US" sz="1200" b="0" i="0" kern="1200" dirty="0">
                <a:solidFill>
                  <a:schemeClr val="tx1"/>
                </a:solidFill>
                <a:effectLst/>
                <a:latin typeface="+mn-lt"/>
                <a:ea typeface="+mn-ea"/>
                <a:cs typeface="+mn-cs"/>
              </a:rPr>
              <a:t>统计工作的首要任务。</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中华人民共和国统计法</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和</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统计法实施条例</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，就统计调查管理作出了明</a:t>
            </a:r>
            <a:r>
              <a:rPr lang="zh-CN" altLang="en-US" dirty="0"/>
              <a:t>确规定。其中，新修订的</a:t>
            </a:r>
            <a:r>
              <a:rPr lang="en-US" altLang="zh-CN" dirty="0"/>
              <a:t>《</a:t>
            </a:r>
            <a:r>
              <a:rPr lang="zh-CN" altLang="en-US" dirty="0"/>
              <a:t>统计法</a:t>
            </a:r>
            <a:r>
              <a:rPr lang="en-US" altLang="zh-CN" dirty="0"/>
              <a:t>》</a:t>
            </a:r>
            <a:r>
              <a:rPr lang="zh-CN" altLang="en-US" dirty="0"/>
              <a:t>第六条</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en-US"/>
              <a:t>①</a:t>
            </a:r>
            <a:r>
              <a:rPr lang="zh-CN" altLang="en-US"/>
              <a:t>更名专业：按新专业目录中的专业代码填写，原专业名称填写到自主专业名称中。</a:t>
            </a:r>
            <a:endParaRPr lang="zh-CN" altLang="en-US"/>
          </a:p>
          <a:p>
            <a:endParaRPr lang="zh-CN" altLang="en-US"/>
          </a:p>
          <a:p>
            <a:r>
              <a:rPr lang="zh-CN" altLang="en-US"/>
              <a:t>按专业目录里找不到的专业来处理，即归类到其内涵、外延相近的专业填写，专业代码按归类后新专业目录中的专业代码填写，原专业名称填写到自主专业名称中。</a:t>
            </a:r>
            <a:endParaRPr lang="zh-CN" altLang="en-US"/>
          </a:p>
          <a:p>
            <a:endParaRPr lang="zh-CN" altLang="en-US"/>
          </a:p>
          <a:p>
            <a:r>
              <a:rPr lang="zh-CN" altLang="en-US"/>
              <a:t>要分行填写。一是被合并的老专业：只填写老生（在校生数、毕业生数、预计毕业生数），合并了几个老专业就填写几行，而且每行均用新专业代码和专业名称填写，但自主专业名称必须按合并前的老专业名称填写。二是按合并后的新专业招收了新生：只填写招生数和一年级在校生数，用新专业代码和专业名称填写，自主专业名称也按新专业名称填写。</a:t>
            </a:r>
            <a:endParaRPr lang="zh-CN" altLang="en-US"/>
          </a:p>
          <a:p>
            <a:endParaRPr lang="zh-CN" altLang="en-US"/>
          </a:p>
          <a:p>
            <a:r>
              <a:rPr lang="zh-CN" altLang="en-US"/>
              <a:t>已经停止招生且无在校生的专业，若当年有毕业生的，仍然需要填写该专业的专业名称、专业代码、自主专业名称、年制、毕业生数、职业类证书、职业技能等级证书。</a:t>
            </a:r>
            <a:endParaRPr lang="zh-CN" altLang="en-US"/>
          </a:p>
          <a:p>
            <a:endParaRPr lang="zh-CN" altLang="en-US"/>
          </a:p>
          <a:p>
            <a:r>
              <a:rPr lang="en-US" altLang="zh-CN"/>
              <a:t>1.</a:t>
            </a:r>
            <a:r>
              <a:rPr lang="zh-CN" altLang="en-US"/>
              <a:t>未经省级教育行政部门批准开展</a:t>
            </a:r>
            <a:r>
              <a:rPr lang="en-US" altLang="zh-CN"/>
              <a:t>1+X</a:t>
            </a:r>
            <a:r>
              <a:rPr lang="zh-CN" altLang="en-US"/>
              <a:t>试点工作的专业</a:t>
            </a:r>
            <a:r>
              <a:rPr lang="en-US" altLang="zh-CN"/>
              <a:t>,</a:t>
            </a:r>
            <a:r>
              <a:rPr lang="zh-CN" altLang="en-US"/>
              <a:t>不填本指标；</a:t>
            </a:r>
            <a:endParaRPr lang="zh-CN" altLang="en-US"/>
          </a:p>
          <a:p>
            <a:r>
              <a:rPr lang="en-US" altLang="zh-CN"/>
              <a:t>2.“</a:t>
            </a:r>
            <a:r>
              <a:rPr lang="zh-CN" altLang="en-US"/>
              <a:t>职业技能等级证书</a:t>
            </a:r>
            <a:r>
              <a:rPr lang="en-US" altLang="zh-CN"/>
              <a:t>”</a:t>
            </a:r>
            <a:r>
              <a:rPr lang="zh-CN" altLang="en-US"/>
              <a:t>是</a:t>
            </a:r>
            <a:r>
              <a:rPr lang="en-US" altLang="zh-CN"/>
              <a:t>“</a:t>
            </a:r>
            <a:r>
              <a:rPr lang="zh-CN" altLang="en-US"/>
              <a:t>职业类证书</a:t>
            </a:r>
            <a:r>
              <a:rPr lang="en-US" altLang="zh-CN"/>
              <a:t>”</a:t>
            </a:r>
            <a:r>
              <a:rPr lang="zh-CN" altLang="en-US"/>
              <a:t>的其中数。</a:t>
            </a:r>
            <a:endParaRPr lang="zh-CN" altLang="en-US"/>
          </a:p>
          <a:p>
            <a:endParaRPr lang="zh-CN" altLang="en-US"/>
          </a:p>
          <a:p>
            <a:endParaRPr lang="en-US" altLang="zh-CN"/>
          </a:p>
          <a:p>
            <a:r>
              <a:rPr lang="en-US" altLang="zh-CN"/>
              <a:t>1.</a:t>
            </a:r>
            <a:r>
              <a:rPr lang="zh-CN" altLang="en-US"/>
              <a:t>最高年级在校生数与本专业的年制有关联关系。比如</a:t>
            </a:r>
            <a:r>
              <a:rPr lang="en-US" altLang="zh-CN"/>
              <a:t>:</a:t>
            </a:r>
            <a:r>
              <a:rPr lang="zh-CN" altLang="en-US"/>
              <a:t>某专业是</a:t>
            </a:r>
            <a:r>
              <a:rPr lang="en-US" altLang="zh-CN"/>
              <a:t>3</a:t>
            </a:r>
            <a:r>
              <a:rPr lang="zh-CN" altLang="en-US"/>
              <a:t>年制</a:t>
            </a:r>
            <a:r>
              <a:rPr lang="en-US" altLang="zh-CN"/>
              <a:t>,</a:t>
            </a:r>
            <a:r>
              <a:rPr lang="zh-CN" altLang="en-US"/>
              <a:t>则不应出现四年级以上的在校生数。</a:t>
            </a:r>
            <a:endParaRPr lang="zh-CN" altLang="en-US"/>
          </a:p>
          <a:p>
            <a:endParaRPr lang="zh-CN" altLang="en-US"/>
          </a:p>
          <a:p>
            <a:endParaRPr lang="en-US" altLang="zh-CN"/>
          </a:p>
          <a:p>
            <a:r>
              <a:rPr lang="en-US" altLang="zh-CN"/>
              <a:t>1.</a:t>
            </a:r>
            <a:r>
              <a:rPr lang="zh-CN" altLang="en-US"/>
              <a:t>未经省级教育行政部门认定参与现代学徒制培养的学校和专业，不填本指标。</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2</a:t>
            </a:r>
            <a:r>
              <a:rPr lang="zh-CN" altLang="en-US"/>
              <a:t>．普通高校如果有脱产学生的数据，应核实。</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en-US"/>
              <a:t>①</a:t>
            </a:r>
            <a:r>
              <a:rPr lang="zh-CN" altLang="en-US"/>
              <a:t>招生数不是招生计划数</a:t>
            </a:r>
            <a:r>
              <a:rPr lang="en-US" altLang="zh-CN"/>
              <a:t>,</a:t>
            </a:r>
            <a:r>
              <a:rPr lang="zh-CN" altLang="en-US"/>
              <a:t>也不是录取人数</a:t>
            </a:r>
            <a:r>
              <a:rPr lang="en-US" altLang="zh-CN"/>
              <a:t>;</a:t>
            </a:r>
            <a:r>
              <a:rPr lang="zh-CN" altLang="en-US"/>
              <a:t>为实际报到注册的新生数，不含放弃入学资格与保留入学资格的学生数。</a:t>
            </a:r>
            <a:endParaRPr lang="zh-CN" altLang="en-US"/>
          </a:p>
          <a:p>
            <a:r>
              <a:rPr lang="en-US" altLang="en-US"/>
              <a:t>②</a:t>
            </a:r>
            <a:r>
              <a:rPr lang="zh-CN" altLang="en-US"/>
              <a:t>恢复入学资格的学生填写到招生数中。</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en-US"/>
              <a:t>①</a:t>
            </a:r>
            <a:r>
              <a:rPr lang="zh-CN" altLang="en-US"/>
              <a:t>招生数不是招生计划数</a:t>
            </a:r>
            <a:r>
              <a:rPr lang="en-US" altLang="zh-CN"/>
              <a:t>,</a:t>
            </a:r>
            <a:r>
              <a:rPr lang="zh-CN" altLang="en-US"/>
              <a:t>也不是录取人数</a:t>
            </a:r>
            <a:r>
              <a:rPr lang="en-US" altLang="zh-CN"/>
              <a:t>;</a:t>
            </a:r>
            <a:r>
              <a:rPr lang="zh-CN" altLang="en-US"/>
              <a:t>为实际报到注册的新生数，不含放弃入学资格与保留入学资格的学生数。</a:t>
            </a:r>
            <a:endParaRPr lang="zh-CN" altLang="en-US"/>
          </a:p>
          <a:p>
            <a:r>
              <a:rPr lang="en-US" altLang="en-US"/>
              <a:t>②</a:t>
            </a:r>
            <a:r>
              <a:rPr lang="zh-CN" altLang="en-US"/>
              <a:t>恢复入学资格的学生填写到招生数中。</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目录外二级学科（含自主设置二级学科和交叉学科），</a:t>
            </a:r>
            <a:endParaRPr lang="zh-CN" altLang="en-US"/>
          </a:p>
          <a:p>
            <a:r>
              <a:rPr lang="zh-CN" altLang="en-US"/>
              <a:t>专业名称按照</a:t>
            </a:r>
            <a:r>
              <a:rPr lang="en-US" altLang="zh-CN"/>
              <a:t>“</a:t>
            </a:r>
            <a:r>
              <a:rPr lang="zh-CN" altLang="en-US"/>
              <a:t>自设一级学科名称</a:t>
            </a:r>
            <a:r>
              <a:rPr lang="en-US" altLang="zh-CN"/>
              <a:t>”</a:t>
            </a:r>
            <a:r>
              <a:rPr lang="zh-CN" altLang="en-US"/>
              <a:t>填写，专业代码第</a:t>
            </a:r>
            <a:r>
              <a:rPr lang="en-US" altLang="zh-CN"/>
              <a:t>5</a:t>
            </a:r>
            <a:r>
              <a:rPr lang="zh-CN" altLang="en-US"/>
              <a:t>、</a:t>
            </a:r>
            <a:r>
              <a:rPr lang="en-US" altLang="zh-CN"/>
              <a:t>6</a:t>
            </a:r>
            <a:r>
              <a:rPr lang="zh-CN" altLang="en-US"/>
              <a:t>位填</a:t>
            </a:r>
            <a:r>
              <a:rPr lang="en-US" altLang="zh-CN"/>
              <a:t>‘ZS’</a:t>
            </a:r>
            <a:r>
              <a:rPr lang="zh-CN" altLang="en-US"/>
              <a:t>，</a:t>
            </a:r>
            <a:endParaRPr lang="zh-CN" altLang="en-US"/>
          </a:p>
          <a:p>
            <a:r>
              <a:rPr lang="zh-CN" altLang="en-US"/>
              <a:t>自主专业名称以国务院学位办颁布的《学位授予单位自主设置二级学科和交叉学科名单》为准，</a:t>
            </a:r>
            <a:endParaRPr lang="zh-CN" altLang="en-US"/>
          </a:p>
          <a:p>
            <a:endParaRPr lang="zh-CN" altLang="en-US"/>
          </a:p>
          <a:p>
            <a:endParaRPr lang="zh-CN" altLang="en-US"/>
          </a:p>
          <a:p>
            <a:r>
              <a:rPr lang="zh-CN" altLang="en-US"/>
              <a:t>如：</a:t>
            </a:r>
            <a:endParaRPr lang="zh-CN" altLang="en-US"/>
          </a:p>
          <a:p>
            <a:r>
              <a:rPr lang="zh-CN" altLang="en-US"/>
              <a:t>北京大学自设二级学科国家发展，专业名称填写</a:t>
            </a:r>
            <a:r>
              <a:rPr lang="en-US" altLang="zh-CN"/>
              <a:t>“</a:t>
            </a:r>
            <a:r>
              <a:rPr lang="zh-CN" altLang="en-US"/>
              <a:t>自设理论经济学</a:t>
            </a:r>
            <a:r>
              <a:rPr lang="en-US" altLang="zh-CN"/>
              <a:t>”</a:t>
            </a:r>
            <a:r>
              <a:rPr lang="zh-CN" altLang="en-US"/>
              <a:t>，专业代码填写</a:t>
            </a:r>
            <a:r>
              <a:rPr lang="en-US" altLang="zh-CN"/>
              <a:t>“0201ZS”</a:t>
            </a:r>
            <a:r>
              <a:rPr lang="zh-CN" altLang="en-US"/>
              <a:t>，自主专业名称填写</a:t>
            </a:r>
            <a:r>
              <a:rPr lang="en-US" altLang="zh-CN"/>
              <a:t>“</a:t>
            </a:r>
            <a:r>
              <a:rPr lang="zh-CN" altLang="en-US"/>
              <a:t>国家发展</a:t>
            </a:r>
            <a:r>
              <a:rPr lang="en-US" altLang="zh-CN"/>
              <a:t>”</a:t>
            </a:r>
            <a:r>
              <a:rPr lang="zh-CN" altLang="en-US"/>
              <a:t>。</a:t>
            </a:r>
            <a:endParaRPr lang="zh-CN" altLang="en-US"/>
          </a:p>
          <a:p>
            <a:r>
              <a:rPr lang="zh-CN" altLang="en-US"/>
              <a:t>西安交通大学自主设置交叉学科新媒体与社会治理，可归类到</a:t>
            </a:r>
            <a:r>
              <a:rPr lang="en-US" altLang="zh-CN"/>
              <a:t>“</a:t>
            </a:r>
            <a:r>
              <a:rPr lang="zh-CN" altLang="en-US"/>
              <a:t>马克思主义理论</a:t>
            </a:r>
            <a:r>
              <a:rPr lang="en-US" altLang="zh-CN"/>
              <a:t>”</a:t>
            </a:r>
            <a:r>
              <a:rPr lang="zh-CN" altLang="en-US"/>
              <a:t>一级学科，专业名称填写</a:t>
            </a:r>
            <a:r>
              <a:rPr lang="en-US" altLang="zh-CN"/>
              <a:t>“</a:t>
            </a:r>
            <a:r>
              <a:rPr lang="zh-CN" altLang="en-US"/>
              <a:t>自设马克思主义理论</a:t>
            </a:r>
            <a:r>
              <a:rPr lang="en-US" altLang="zh-CN"/>
              <a:t>”</a:t>
            </a:r>
            <a:r>
              <a:rPr lang="zh-CN" altLang="en-US"/>
              <a:t>，专业代码填写</a:t>
            </a:r>
            <a:r>
              <a:rPr lang="en-US" altLang="zh-CN"/>
              <a:t>“0305ZS”</a:t>
            </a:r>
            <a:r>
              <a:rPr lang="zh-CN" altLang="en-US"/>
              <a:t>，自主专业名称填写</a:t>
            </a:r>
            <a:r>
              <a:rPr lang="en-US" altLang="zh-CN"/>
              <a:t>“</a:t>
            </a:r>
            <a:r>
              <a:rPr lang="zh-CN" altLang="en-US"/>
              <a:t>新媒体与社会治理</a:t>
            </a:r>
            <a:r>
              <a:rPr lang="en-US" altLang="zh-CN"/>
              <a:t>”</a:t>
            </a:r>
            <a:r>
              <a:rPr lang="zh-CN" altLang="en-US"/>
              <a:t>。</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kern="1200" dirty="0">
                <a:solidFill>
                  <a:srgbClr val="44546A"/>
                </a:solidFill>
                <a:latin typeface="+mj-ea"/>
                <a:ea typeface="+mn-ea"/>
                <a:cs typeface="微软雅黑" panose="020B0503020204020204" charset="-122"/>
              </a:rPr>
              <a:t>《中华人民共和国统计法实施条例》第十九条明确规定。。</a:t>
            </a:r>
            <a:endParaRPr lang="zh-CN" altLang="en-US" sz="1200" b="1" kern="1200" dirty="0">
              <a:solidFill>
                <a:srgbClr val="44546A"/>
              </a:solidFill>
              <a:latin typeface="+mj-ea"/>
              <a:ea typeface="+mn-ea"/>
              <a:cs typeface="微软雅黑" panose="020B0503020204020204" charset="-122"/>
            </a:endParaRPr>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 1</a:t>
            </a:r>
            <a:r>
              <a:rPr lang="zh-CN" altLang="en-US"/>
              <a:t>．毕业生数与上学年调查表中</a:t>
            </a:r>
            <a:r>
              <a:rPr lang="en-US" altLang="zh-CN"/>
              <a:t>“</a:t>
            </a:r>
            <a:r>
              <a:rPr lang="zh-CN" altLang="en-US"/>
              <a:t>预计毕业生数</a:t>
            </a:r>
            <a:r>
              <a:rPr lang="en-US" altLang="zh-CN"/>
              <a:t>”</a:t>
            </a:r>
            <a:r>
              <a:rPr lang="zh-CN" altLang="en-US"/>
              <a:t>，相差较大应核实。</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r>
              <a:rPr lang="zh-CN" altLang="en-US" dirty="0"/>
              <a:t>注意：第二学士学位与双学士学位不是一个概念。</a:t>
            </a:r>
            <a:endParaRPr lang="zh-CN" altLang="en-US" dirty="0"/>
          </a:p>
          <a:p>
            <a:endParaRPr lang="zh-CN" altLang="en-US" dirty="0"/>
          </a:p>
          <a:p>
            <a:r>
              <a:rPr lang="zh-CN" altLang="en-US" dirty="0"/>
              <a:t>注意：</a:t>
            </a:r>
            <a:r>
              <a:rPr lang="en-US" altLang="zh-CN" dirty="0"/>
              <a:t>“</a:t>
            </a:r>
            <a:r>
              <a:rPr lang="zh-CN" altLang="en-US" dirty="0"/>
              <a:t>分类考试</a:t>
            </a:r>
            <a:r>
              <a:rPr lang="en-US" altLang="zh-CN" dirty="0"/>
              <a:t>”</a:t>
            </a:r>
            <a:r>
              <a:rPr lang="zh-CN" altLang="en-US" dirty="0"/>
              <a:t>的学生需要按学生入学前所在学校接受的教育类型分别填写到</a:t>
            </a:r>
            <a:r>
              <a:rPr lang="en-US" altLang="zh-CN" dirty="0"/>
              <a:t>“</a:t>
            </a:r>
            <a:r>
              <a:rPr lang="zh-CN" altLang="en-US" dirty="0"/>
              <a:t>生源类别</a:t>
            </a:r>
            <a:r>
              <a:rPr lang="en-US" altLang="zh-CN" dirty="0"/>
              <a:t>”</a:t>
            </a:r>
            <a:r>
              <a:rPr lang="zh-CN" altLang="en-US" dirty="0"/>
              <a:t>相应的类别中。</a:t>
            </a:r>
            <a:r>
              <a:rPr lang="en-US" altLang="zh-CN" dirty="0"/>
              <a:t> </a:t>
            </a:r>
            <a:endParaRPr lang="en-US" altLang="zh-CN" dirty="0"/>
          </a:p>
          <a:p>
            <a:endParaRPr lang="en-US" altLang="zh-CN" dirty="0"/>
          </a:p>
          <a:p>
            <a:r>
              <a:rPr lang="zh-CN" altLang="en-US" dirty="0"/>
              <a:t>五年制高职学生分段填报：即前三年在中等职业教育阶段填报，转入高等职业教育专科阶段学习时在本表中填报。</a:t>
            </a:r>
            <a:endParaRPr lang="zh-CN" altLang="en-US" dirty="0"/>
          </a:p>
          <a:p>
            <a:endParaRPr lang="zh-CN" altLang="en-US" dirty="0"/>
          </a:p>
          <a:p>
            <a:r>
              <a:rPr lang="en-US" altLang="zh-CN" dirty="0"/>
              <a:t>1.</a:t>
            </a:r>
            <a:r>
              <a:rPr lang="zh-CN" altLang="en-US" dirty="0"/>
              <a:t>招生数不是招生计划数</a:t>
            </a:r>
            <a:r>
              <a:rPr lang="en-US" altLang="zh-CN" dirty="0"/>
              <a:t>,</a:t>
            </a:r>
            <a:r>
              <a:rPr lang="zh-CN" altLang="en-US" dirty="0"/>
              <a:t>也不是录取人数</a:t>
            </a:r>
            <a:r>
              <a:rPr lang="en-US" altLang="zh-CN" dirty="0"/>
              <a:t>;</a:t>
            </a:r>
            <a:r>
              <a:rPr lang="zh-CN" altLang="en-US" dirty="0"/>
              <a:t>为实际报到注册的新生数，不含放弃入学资格与保留入学资格的学生数。</a:t>
            </a:r>
            <a:endParaRPr lang="zh-CN" altLang="en-US" dirty="0"/>
          </a:p>
          <a:p>
            <a:r>
              <a:rPr lang="en-US" altLang="zh-CN" dirty="0"/>
              <a:t>2.</a:t>
            </a:r>
            <a:r>
              <a:rPr lang="zh-CN" altLang="en-US" dirty="0"/>
              <a:t>恢复入学资格的学生填写到招生数中。</a:t>
            </a:r>
            <a:endParaRPr lang="zh-CN" altLang="en-US" dirty="0"/>
          </a:p>
          <a:p>
            <a:endParaRPr lang="zh-CN" altLang="en-US" dirty="0"/>
          </a:p>
          <a:p>
            <a:r>
              <a:rPr lang="en-US" altLang="zh-CN" dirty="0"/>
              <a:t>1.</a:t>
            </a:r>
            <a:r>
              <a:rPr lang="zh-CN" altLang="en-US" dirty="0"/>
              <a:t>师范生要按照各省级教育行政部门下达的招生计划填报。</a:t>
            </a:r>
            <a:endParaRPr lang="zh-CN" altLang="en-US" dirty="0"/>
          </a:p>
          <a:p>
            <a:r>
              <a:rPr lang="en-US" altLang="zh-CN" dirty="0"/>
              <a:t>2.</a:t>
            </a:r>
            <a:r>
              <a:rPr lang="zh-CN" altLang="en-US" dirty="0"/>
              <a:t>非师范类专业也可以招收师范生。</a:t>
            </a:r>
            <a:r>
              <a:rPr lang="en-US" altLang="zh-CN" dirty="0"/>
              <a:t> </a:t>
            </a:r>
            <a:endParaRPr lang="en-US" altLang="zh-CN"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r>
              <a:rPr lang="zh-CN" altLang="en-US" dirty="0"/>
              <a:t>注意：第二学士学位与双学士学位不是一个概念。</a:t>
            </a:r>
            <a:endParaRPr lang="zh-CN" altLang="en-US" dirty="0"/>
          </a:p>
          <a:p>
            <a:endParaRPr lang="zh-CN" altLang="en-US" dirty="0"/>
          </a:p>
          <a:p>
            <a:r>
              <a:rPr lang="zh-CN" altLang="en-US" dirty="0"/>
              <a:t>注意：</a:t>
            </a:r>
            <a:r>
              <a:rPr lang="en-US" altLang="zh-CN" dirty="0"/>
              <a:t>“</a:t>
            </a:r>
            <a:r>
              <a:rPr lang="zh-CN" altLang="en-US" dirty="0"/>
              <a:t>分类考试</a:t>
            </a:r>
            <a:r>
              <a:rPr lang="en-US" altLang="zh-CN" dirty="0"/>
              <a:t>”</a:t>
            </a:r>
            <a:r>
              <a:rPr lang="zh-CN" altLang="en-US" dirty="0"/>
              <a:t>的学生需要按学生入学前所在学校接受的教育类型分别填写到</a:t>
            </a:r>
            <a:r>
              <a:rPr lang="en-US" altLang="zh-CN" dirty="0"/>
              <a:t>“</a:t>
            </a:r>
            <a:r>
              <a:rPr lang="zh-CN" altLang="en-US" dirty="0"/>
              <a:t>生源类别</a:t>
            </a:r>
            <a:r>
              <a:rPr lang="en-US" altLang="zh-CN" dirty="0"/>
              <a:t>”</a:t>
            </a:r>
            <a:r>
              <a:rPr lang="zh-CN" altLang="en-US" dirty="0"/>
              <a:t>相应的类别中。</a:t>
            </a:r>
            <a:r>
              <a:rPr lang="en-US" altLang="zh-CN" dirty="0"/>
              <a:t> </a:t>
            </a:r>
            <a:endParaRPr lang="en-US" altLang="zh-CN" dirty="0"/>
          </a:p>
          <a:p>
            <a:endParaRPr lang="en-US" altLang="zh-CN" dirty="0"/>
          </a:p>
          <a:p>
            <a:r>
              <a:rPr lang="zh-CN" altLang="en-US" dirty="0"/>
              <a:t>五年制高职学生分段填报：即前三年在中等职业教育阶段填报，转入高等职业教育专科阶段学习时在本表中填报。</a:t>
            </a:r>
            <a:endParaRPr lang="zh-CN" altLang="en-US" dirty="0"/>
          </a:p>
          <a:p>
            <a:endParaRPr lang="zh-CN" altLang="en-US" dirty="0"/>
          </a:p>
          <a:p>
            <a:r>
              <a:rPr lang="en-US" altLang="zh-CN" dirty="0"/>
              <a:t>1.</a:t>
            </a:r>
            <a:r>
              <a:rPr lang="zh-CN" altLang="en-US" dirty="0"/>
              <a:t>招生数不是招生计划数</a:t>
            </a:r>
            <a:r>
              <a:rPr lang="en-US" altLang="zh-CN" dirty="0"/>
              <a:t>,</a:t>
            </a:r>
            <a:r>
              <a:rPr lang="zh-CN" altLang="en-US" dirty="0"/>
              <a:t>也不是录取人数</a:t>
            </a:r>
            <a:r>
              <a:rPr lang="en-US" altLang="zh-CN" dirty="0"/>
              <a:t>;</a:t>
            </a:r>
            <a:r>
              <a:rPr lang="zh-CN" altLang="en-US" dirty="0"/>
              <a:t>为实际报到注册的新生数，不含放弃入学资格与保留入学资格的学生数。</a:t>
            </a:r>
            <a:endParaRPr lang="zh-CN" altLang="en-US" dirty="0"/>
          </a:p>
          <a:p>
            <a:r>
              <a:rPr lang="en-US" altLang="zh-CN" dirty="0"/>
              <a:t>2.</a:t>
            </a:r>
            <a:r>
              <a:rPr lang="zh-CN" altLang="en-US" dirty="0"/>
              <a:t>恢复入学资格的学生填写到招生数中。</a:t>
            </a:r>
            <a:endParaRPr lang="zh-CN" altLang="en-US" dirty="0"/>
          </a:p>
          <a:p>
            <a:endParaRPr lang="zh-CN" altLang="en-US" dirty="0"/>
          </a:p>
          <a:p>
            <a:r>
              <a:rPr lang="en-US" altLang="zh-CN" dirty="0"/>
              <a:t>1.</a:t>
            </a:r>
            <a:r>
              <a:rPr lang="zh-CN" altLang="en-US" dirty="0"/>
              <a:t>师范生要按照各省级教育行政部门下达的招生计划填报。</a:t>
            </a:r>
            <a:endParaRPr lang="zh-CN" altLang="en-US" dirty="0"/>
          </a:p>
          <a:p>
            <a:r>
              <a:rPr lang="en-US" altLang="zh-CN" dirty="0"/>
              <a:t>2.</a:t>
            </a:r>
            <a:r>
              <a:rPr lang="zh-CN" altLang="en-US" dirty="0"/>
              <a:t>非师范类专业也可以招收师范生。</a:t>
            </a:r>
            <a:r>
              <a:rPr lang="en-US" altLang="zh-CN" dirty="0"/>
              <a:t> </a:t>
            </a:r>
            <a:endParaRPr lang="en-US" altLang="zh-CN"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r>
              <a:rPr lang="zh-CN" altLang="en-US" dirty="0"/>
              <a:t>注意：第二学士学位与双学士学位不是一个概念。</a:t>
            </a:r>
            <a:endParaRPr lang="zh-CN" altLang="en-US" dirty="0"/>
          </a:p>
          <a:p>
            <a:endParaRPr lang="zh-CN" altLang="en-US" dirty="0"/>
          </a:p>
          <a:p>
            <a:r>
              <a:rPr lang="zh-CN" altLang="en-US" dirty="0"/>
              <a:t>注意：</a:t>
            </a:r>
            <a:r>
              <a:rPr lang="en-US" altLang="zh-CN" dirty="0"/>
              <a:t>“</a:t>
            </a:r>
            <a:r>
              <a:rPr lang="zh-CN" altLang="en-US" dirty="0"/>
              <a:t>分类考试</a:t>
            </a:r>
            <a:r>
              <a:rPr lang="en-US" altLang="zh-CN" dirty="0"/>
              <a:t>”</a:t>
            </a:r>
            <a:r>
              <a:rPr lang="zh-CN" altLang="en-US" dirty="0"/>
              <a:t>的学生需要按学生入学前所在学校接受的教育类型分别填写到</a:t>
            </a:r>
            <a:r>
              <a:rPr lang="en-US" altLang="zh-CN" dirty="0"/>
              <a:t>“</a:t>
            </a:r>
            <a:r>
              <a:rPr lang="zh-CN" altLang="en-US" dirty="0"/>
              <a:t>生源类别</a:t>
            </a:r>
            <a:r>
              <a:rPr lang="en-US" altLang="zh-CN" dirty="0"/>
              <a:t>”</a:t>
            </a:r>
            <a:r>
              <a:rPr lang="zh-CN" altLang="en-US" dirty="0"/>
              <a:t>相应的类别中。</a:t>
            </a:r>
            <a:r>
              <a:rPr lang="en-US" altLang="zh-CN" dirty="0"/>
              <a:t> </a:t>
            </a:r>
            <a:endParaRPr lang="en-US" altLang="zh-CN" dirty="0"/>
          </a:p>
          <a:p>
            <a:endParaRPr lang="en-US" altLang="zh-CN" dirty="0"/>
          </a:p>
          <a:p>
            <a:r>
              <a:rPr lang="zh-CN" altLang="en-US" dirty="0"/>
              <a:t>五年制高职学生分段填报：即前三年在中等职业教育阶段填报，转入高等职业教育专科阶段学习时在本表中填报。</a:t>
            </a:r>
            <a:endParaRPr lang="zh-CN" altLang="en-US" dirty="0"/>
          </a:p>
          <a:p>
            <a:endParaRPr lang="zh-CN" altLang="en-US" dirty="0"/>
          </a:p>
          <a:p>
            <a:r>
              <a:rPr lang="en-US" altLang="zh-CN" dirty="0"/>
              <a:t>1.</a:t>
            </a:r>
            <a:r>
              <a:rPr lang="zh-CN" altLang="en-US" dirty="0"/>
              <a:t>招生数不是招生计划数</a:t>
            </a:r>
            <a:r>
              <a:rPr lang="en-US" altLang="zh-CN" dirty="0"/>
              <a:t>,</a:t>
            </a:r>
            <a:r>
              <a:rPr lang="zh-CN" altLang="en-US" dirty="0"/>
              <a:t>也不是录取人数</a:t>
            </a:r>
            <a:r>
              <a:rPr lang="en-US" altLang="zh-CN" dirty="0"/>
              <a:t>;</a:t>
            </a:r>
            <a:r>
              <a:rPr lang="zh-CN" altLang="en-US" dirty="0"/>
              <a:t>为实际报到注册的新生数，不含放弃入学资格与保留入学资格的学生数。</a:t>
            </a:r>
            <a:endParaRPr lang="zh-CN" altLang="en-US" dirty="0"/>
          </a:p>
          <a:p>
            <a:r>
              <a:rPr lang="en-US" altLang="zh-CN" dirty="0"/>
              <a:t>2.</a:t>
            </a:r>
            <a:r>
              <a:rPr lang="zh-CN" altLang="en-US" dirty="0"/>
              <a:t>恢复入学资格的学生填写到招生数中。</a:t>
            </a:r>
            <a:endParaRPr lang="zh-CN" altLang="en-US" dirty="0"/>
          </a:p>
          <a:p>
            <a:endParaRPr lang="zh-CN" altLang="en-US" dirty="0"/>
          </a:p>
          <a:p>
            <a:r>
              <a:rPr lang="en-US" altLang="zh-CN" dirty="0"/>
              <a:t>1.</a:t>
            </a:r>
            <a:r>
              <a:rPr lang="zh-CN" altLang="en-US" dirty="0"/>
              <a:t>师范生要按照各省级教育行政部门下达的招生计划填报。</a:t>
            </a:r>
            <a:endParaRPr lang="zh-CN" altLang="en-US" dirty="0"/>
          </a:p>
          <a:p>
            <a:r>
              <a:rPr lang="en-US" altLang="zh-CN" dirty="0"/>
              <a:t>2.</a:t>
            </a:r>
            <a:r>
              <a:rPr lang="zh-CN" altLang="en-US" dirty="0"/>
              <a:t>非师范类专业也可以招收师范生。</a:t>
            </a:r>
            <a:r>
              <a:rPr lang="en-US" altLang="zh-CN" dirty="0"/>
              <a:t> </a:t>
            </a:r>
            <a:endParaRPr lang="en-US" altLang="zh-CN"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ym typeface="+mn-ea"/>
              </a:rPr>
              <a:t>注意：第二学士学位与双学士学位不是一个概念。</a:t>
            </a:r>
            <a:endParaRPr lang="zh-CN" altLang="en-US" dirty="0"/>
          </a:p>
          <a:p>
            <a:r>
              <a:rPr lang="en-US" altLang="zh-CN" dirty="0"/>
              <a:t>1.</a:t>
            </a:r>
            <a:r>
              <a:rPr lang="zh-CN" altLang="en-US" dirty="0"/>
              <a:t>填写实际报到的预科生数。</a:t>
            </a:r>
            <a:endParaRPr lang="zh-CN" altLang="en-US" dirty="0"/>
          </a:p>
          <a:p>
            <a:r>
              <a:rPr lang="en-US" altLang="zh-CN" dirty="0"/>
              <a:t>2.</a:t>
            </a:r>
            <a:r>
              <a:rPr lang="zh-CN" altLang="en-US" dirty="0"/>
              <a:t>对于招生和培养学校分离的预科生，由招生计划归属学校填报。</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latin typeface="Candara Light" panose="020E0502030303020204" charset="0"/>
                <a:ea typeface="Candara Light" panose="020E0502030303020204" charset="0"/>
                <a:cs typeface="+mn-cs"/>
              </a:rPr>
              <a:t>因此，</a:t>
            </a:r>
            <a:r>
              <a:rPr lang="zh-CN" altLang="zh-CN" sz="1200" kern="1200" dirty="0">
                <a:solidFill>
                  <a:schemeClr val="tx1"/>
                </a:solidFill>
                <a:effectLst/>
                <a:latin typeface="Candara Light" panose="020E0502030303020204" charset="0"/>
                <a:ea typeface="Candara Light" panose="020E0502030303020204" charset="0"/>
                <a:cs typeface="+mn-cs"/>
              </a:rPr>
              <a:t>根据《统计法》和</a:t>
            </a:r>
            <a:r>
              <a:rPr lang="en-US" altLang="zh-CN" sz="1200" kern="1200" dirty="0">
                <a:solidFill>
                  <a:schemeClr val="tx1"/>
                </a:solidFill>
                <a:effectLst/>
                <a:latin typeface="Candara Light" panose="020E0502030303020204" charset="0"/>
                <a:ea typeface="Candara Light" panose="020E0502030303020204" charset="0"/>
                <a:cs typeface="+mn-cs"/>
              </a:rPr>
              <a:t>1999</a:t>
            </a:r>
            <a:r>
              <a:rPr lang="zh-CN" altLang="en-US" sz="1200" kern="1200" dirty="0">
                <a:solidFill>
                  <a:schemeClr val="tx1"/>
                </a:solidFill>
                <a:effectLst/>
                <a:latin typeface="Candara Light" panose="020E0502030303020204" charset="0"/>
                <a:ea typeface="Candara Light" panose="020E0502030303020204" charset="0"/>
                <a:cs typeface="+mn-cs"/>
              </a:rPr>
              <a:t>年开始实施的</a:t>
            </a:r>
            <a:r>
              <a:rPr lang="zh-CN" altLang="zh-CN" sz="1200" kern="1200" dirty="0">
                <a:solidFill>
                  <a:schemeClr val="tx1"/>
                </a:solidFill>
                <a:effectLst/>
                <a:latin typeface="Candara Light" panose="020E0502030303020204" charset="0"/>
                <a:ea typeface="Candara Light" panose="020E0502030303020204" charset="0"/>
                <a:cs typeface="+mn-cs"/>
              </a:rPr>
              <a:t>《部门统计调查项目管理暂行办法》，</a:t>
            </a:r>
            <a:r>
              <a:rPr lang="zh-CN" altLang="en-US" sz="1200" kern="1200" dirty="0">
                <a:solidFill>
                  <a:schemeClr val="tx1"/>
                </a:solidFill>
                <a:effectLst/>
                <a:latin typeface="Candara Light" panose="020E0502030303020204" charset="0"/>
                <a:ea typeface="Candara Light" panose="020E0502030303020204" charset="0"/>
                <a:cs typeface="+mn-cs"/>
              </a:rPr>
              <a:t>国家统计局</a:t>
            </a:r>
            <a:r>
              <a:rPr lang="zh-CN" altLang="zh-CN" sz="1200" kern="1200" dirty="0">
                <a:solidFill>
                  <a:schemeClr val="tx1"/>
                </a:solidFill>
                <a:effectLst/>
                <a:latin typeface="Candara Light" panose="020E0502030303020204" charset="0"/>
                <a:ea typeface="Candara Light" panose="020E0502030303020204" charset="0"/>
                <a:cs typeface="+mn-cs"/>
              </a:rPr>
              <a:t>对政府各部门开展的统计调查项目进行审批和备案管理，规定备案的定期调查的有效期为三年，超过有效期的调查项目如需继续执行，应当重新办理审批或备案手续。</a:t>
            </a:r>
            <a:endParaRPr lang="zh-CN" altLang="zh-CN" sz="1200" kern="1200" dirty="0">
              <a:solidFill>
                <a:schemeClr val="tx1"/>
              </a:solidFill>
              <a:effectLst/>
              <a:latin typeface="Candara Light" panose="020E0502030303020204" charset="0"/>
              <a:ea typeface="Candara Light" panose="020E0502030303020204" charset="0"/>
              <a:cs typeface="+mn-cs"/>
            </a:endParaRPr>
          </a:p>
          <a:p>
            <a:r>
              <a:rPr lang="zh-CN" altLang="zh-CN" sz="1200" kern="1200" dirty="0">
                <a:solidFill>
                  <a:schemeClr val="tx1"/>
                </a:solidFill>
                <a:effectLst/>
                <a:latin typeface="Candara Light" panose="020E0502030303020204" charset="0"/>
                <a:ea typeface="Candara Light" panose="020E0502030303020204" charset="0"/>
                <a:cs typeface="+mn-cs"/>
              </a:rPr>
              <a:t>由于我部各项调查制度为</a:t>
            </a:r>
            <a:r>
              <a:rPr lang="en-US" altLang="zh-CN" sz="1200" kern="1200" dirty="0">
                <a:solidFill>
                  <a:schemeClr val="tx1"/>
                </a:solidFill>
                <a:effectLst/>
                <a:latin typeface="Candara Light" panose="020E0502030303020204" charset="0"/>
                <a:ea typeface="Candara Light" panose="020E0502030303020204" charset="0"/>
                <a:cs typeface="+mn-cs"/>
              </a:rPr>
              <a:t>2021</a:t>
            </a:r>
            <a:r>
              <a:rPr lang="zh-CN" altLang="zh-CN" sz="1200" kern="1200" dirty="0">
                <a:solidFill>
                  <a:schemeClr val="tx1"/>
                </a:solidFill>
                <a:effectLst/>
                <a:latin typeface="Candara Light" panose="020E0502030303020204" charset="0"/>
                <a:ea typeface="Candara Light" panose="020E0502030303020204" charset="0"/>
                <a:cs typeface="+mn-cs"/>
              </a:rPr>
              <a:t>年审批，</a:t>
            </a:r>
            <a:r>
              <a:rPr lang="en-US" altLang="zh-CN" sz="1200" kern="1200" dirty="0">
                <a:solidFill>
                  <a:schemeClr val="tx1"/>
                </a:solidFill>
                <a:effectLst/>
                <a:latin typeface="Candara Light" panose="020E0502030303020204" charset="0"/>
                <a:ea typeface="Candara Light" panose="020E0502030303020204" charset="0"/>
                <a:cs typeface="+mn-cs"/>
              </a:rPr>
              <a:t>2024</a:t>
            </a:r>
            <a:r>
              <a:rPr lang="zh-CN" altLang="zh-CN" sz="1200" kern="1200" dirty="0">
                <a:solidFill>
                  <a:schemeClr val="tx1"/>
                </a:solidFill>
                <a:effectLst/>
                <a:latin typeface="Candara Light" panose="020E0502030303020204" charset="0"/>
                <a:ea typeface="Candara Light" panose="020E0502030303020204" charset="0"/>
                <a:cs typeface="+mn-cs"/>
              </a:rPr>
              <a:t>年</a:t>
            </a:r>
            <a:r>
              <a:rPr lang="zh-CN" altLang="en-US" sz="1200" kern="1200" dirty="0">
                <a:solidFill>
                  <a:schemeClr val="tx1"/>
                </a:solidFill>
                <a:effectLst/>
                <a:latin typeface="Candara Light" panose="020E0502030303020204" charset="0"/>
                <a:ea typeface="Candara Light" panose="020E0502030303020204" charset="0"/>
                <a:cs typeface="+mn-cs"/>
              </a:rPr>
              <a:t>底</a:t>
            </a:r>
            <a:r>
              <a:rPr lang="zh-CN" altLang="zh-CN" sz="1200" kern="1200" dirty="0">
                <a:solidFill>
                  <a:schemeClr val="tx1"/>
                </a:solidFill>
                <a:effectLst/>
                <a:latin typeface="Candara Light" panose="020E0502030303020204" charset="0"/>
                <a:ea typeface="Candara Light" panose="020E0502030303020204" charset="0"/>
                <a:cs typeface="+mn-cs"/>
              </a:rPr>
              <a:t>到期，</a:t>
            </a:r>
            <a:r>
              <a:rPr lang="zh-CN" altLang="en-US" sz="1200" kern="1200" dirty="0">
                <a:solidFill>
                  <a:schemeClr val="tx1"/>
                </a:solidFill>
                <a:effectLst/>
                <a:latin typeface="Candara Light" panose="020E0502030303020204" charset="0"/>
                <a:ea typeface="Candara Light" panose="020E0502030303020204" charset="0"/>
                <a:cs typeface="+mn-cs"/>
              </a:rPr>
              <a:t>去年</a:t>
            </a:r>
            <a:r>
              <a:rPr lang="zh-CN" altLang="zh-CN" sz="1200" kern="1200" dirty="0">
                <a:solidFill>
                  <a:schemeClr val="tx1"/>
                </a:solidFill>
                <a:effectLst/>
                <a:latin typeface="Candara Light" panose="020E0502030303020204" charset="0"/>
                <a:ea typeface="Candara Light" panose="020E0502030303020204" charset="0"/>
                <a:cs typeface="+mn-cs"/>
              </a:rPr>
              <a:t>我司作为教育部统计归口部门，牵头相关司局开展了调查制度修订和报送审批工作。</a:t>
            </a:r>
            <a:endParaRPr lang="zh-CN" altLang="zh-CN" sz="1200" kern="1200" dirty="0">
              <a:solidFill>
                <a:schemeClr val="tx1"/>
              </a:solidFill>
              <a:effectLst/>
              <a:latin typeface="Candara Light" panose="020E0502030303020204" charset="0"/>
              <a:ea typeface="Candara Light" panose="020E0502030303020204" charset="0"/>
              <a:cs typeface="+mn-cs"/>
            </a:endParaRPr>
          </a:p>
          <a:p>
            <a:r>
              <a:rPr lang="zh-CN" altLang="zh-CN" sz="1200" kern="1200" dirty="0">
                <a:solidFill>
                  <a:schemeClr val="tx1"/>
                </a:solidFill>
                <a:effectLst/>
                <a:latin typeface="Candara Light" panose="020E0502030303020204" charset="0"/>
                <a:ea typeface="Candara Light" panose="020E0502030303020204" charset="0"/>
                <a:cs typeface="+mn-cs"/>
              </a:rPr>
              <a:t>本次修订中，共新增调查制度</a:t>
            </a:r>
            <a:r>
              <a:rPr lang="en-US" altLang="zh-CN" sz="1200" kern="1200" dirty="0">
                <a:solidFill>
                  <a:schemeClr val="tx1"/>
                </a:solidFill>
                <a:effectLst/>
                <a:latin typeface="Candara Light" panose="020E0502030303020204" charset="0"/>
                <a:ea typeface="Candara Light" panose="020E0502030303020204" charset="0"/>
                <a:cs typeface="+mn-cs"/>
              </a:rPr>
              <a:t>1</a:t>
            </a:r>
            <a:r>
              <a:rPr lang="zh-CN" altLang="zh-CN" sz="1200" kern="1200" dirty="0">
                <a:solidFill>
                  <a:schemeClr val="tx1"/>
                </a:solidFill>
                <a:effectLst/>
                <a:latin typeface="Candara Light" panose="020E0502030303020204" charset="0"/>
                <a:ea typeface="Candara Light" panose="020E0502030303020204" charset="0"/>
                <a:cs typeface="+mn-cs"/>
              </a:rPr>
              <a:t>项、修订调查制度</a:t>
            </a:r>
            <a:r>
              <a:rPr lang="en-US" altLang="zh-CN" sz="1200" kern="1200" dirty="0">
                <a:solidFill>
                  <a:schemeClr val="tx1"/>
                </a:solidFill>
                <a:effectLst/>
                <a:latin typeface="Candara Light" panose="020E0502030303020204" charset="0"/>
                <a:ea typeface="Candara Light" panose="020E0502030303020204" charset="0"/>
                <a:cs typeface="+mn-cs"/>
              </a:rPr>
              <a:t>6</a:t>
            </a:r>
            <a:r>
              <a:rPr lang="zh-CN" altLang="zh-CN" sz="1200" kern="1200" dirty="0">
                <a:solidFill>
                  <a:schemeClr val="tx1"/>
                </a:solidFill>
                <a:effectLst/>
                <a:latin typeface="Candara Light" panose="020E0502030303020204" charset="0"/>
                <a:ea typeface="Candara Light" panose="020E0502030303020204" charset="0"/>
                <a:cs typeface="+mn-cs"/>
              </a:rPr>
              <a:t>项，撤销现有调查制度</a:t>
            </a:r>
            <a:r>
              <a:rPr lang="en-US" altLang="zh-CN" sz="1200" kern="1200" dirty="0">
                <a:solidFill>
                  <a:schemeClr val="tx1"/>
                </a:solidFill>
                <a:effectLst/>
                <a:latin typeface="Candara Light" panose="020E0502030303020204" charset="0"/>
                <a:ea typeface="Candara Light" panose="020E0502030303020204" charset="0"/>
                <a:cs typeface="+mn-cs"/>
              </a:rPr>
              <a:t>1</a:t>
            </a:r>
            <a:r>
              <a:rPr lang="zh-CN" altLang="zh-CN" sz="1200" kern="1200" dirty="0">
                <a:solidFill>
                  <a:schemeClr val="tx1"/>
                </a:solidFill>
                <a:effectLst/>
                <a:latin typeface="Candara Light" panose="020E0502030303020204" charset="0"/>
                <a:ea typeface="Candara Light" panose="020E0502030303020204" charset="0"/>
                <a:cs typeface="+mn-cs"/>
              </a:rPr>
              <a:t>项。其中，为准确掌握我国国民语言文字使用情况，摸清国民语言能力和素养底数，语用司新设《全国语言文字使用情况调查制度》；研究生司负责的《学位授予基本情况统计调查制度》，由于《中华人民共和国学位法》以法律形式确立了学位授予信息报送备案机制，且学位授予信息已实现基于各授予单位实时直接报送，无需单独报送统计报表。为切实减轻基层负担，决定</a:t>
            </a:r>
            <a:r>
              <a:rPr lang="zh-CN" altLang="zh-CN" sz="1200" b="1" kern="1200" dirty="0">
                <a:solidFill>
                  <a:schemeClr val="tx1"/>
                </a:solidFill>
                <a:effectLst/>
                <a:latin typeface="Candara Light" panose="020E0502030303020204" charset="0"/>
                <a:ea typeface="Candara Light" panose="020E0502030303020204" charset="0"/>
                <a:cs typeface="+mn-cs"/>
              </a:rPr>
              <a:t>不再开展</a:t>
            </a:r>
            <a:r>
              <a:rPr lang="zh-CN" altLang="zh-CN" sz="1200" kern="1200" dirty="0">
                <a:solidFill>
                  <a:schemeClr val="tx1"/>
                </a:solidFill>
                <a:effectLst/>
                <a:latin typeface="Candara Light" panose="020E0502030303020204" charset="0"/>
                <a:ea typeface="Candara Light" panose="020E0502030303020204" charset="0"/>
                <a:cs typeface="+mn-cs"/>
              </a:rPr>
              <a:t>该项统计调查。</a:t>
            </a:r>
            <a:endParaRPr lang="en-US" altLang="zh-CN" sz="1200" kern="1200" dirty="0">
              <a:solidFill>
                <a:schemeClr val="tx1"/>
              </a:solidFill>
              <a:effectLst/>
              <a:latin typeface="Candara Light" panose="020E0502030303020204" charset="0"/>
              <a:ea typeface="Candara Light" panose="020E0502030303020204" charset="0"/>
              <a:cs typeface="+mn-cs"/>
            </a:endParaRPr>
          </a:p>
          <a:p>
            <a:r>
              <a:rPr lang="zh-CN" altLang="zh-CN" sz="1200" kern="1200" dirty="0">
                <a:solidFill>
                  <a:schemeClr val="tx1"/>
                </a:solidFill>
                <a:effectLst/>
                <a:latin typeface="+mn-lt"/>
                <a:ea typeface="+mn-ea"/>
                <a:cs typeface="+mn-cs"/>
              </a:rPr>
              <a:t>经过</a:t>
            </a:r>
            <a:r>
              <a:rPr lang="zh-CN" altLang="en-US" sz="1200" kern="1200" dirty="0">
                <a:solidFill>
                  <a:schemeClr val="tx1"/>
                </a:solidFill>
                <a:effectLst/>
                <a:latin typeface="+mn-lt"/>
                <a:ea typeface="+mn-ea"/>
                <a:cs typeface="+mn-cs"/>
              </a:rPr>
              <a:t>部党组会审议通过，并报国家统计局审批</a:t>
            </a:r>
            <a:r>
              <a:rPr lang="zh-CN" altLang="zh-CN" sz="1200" kern="1200" dirty="0">
                <a:solidFill>
                  <a:schemeClr val="tx1"/>
                </a:solidFill>
                <a:effectLst/>
                <a:latin typeface="+mn-lt"/>
                <a:ea typeface="+mn-ea"/>
                <a:cs typeface="+mn-cs"/>
              </a:rPr>
              <a:t>，形成了我部现行统计调查制度的体系框架，总共有</a:t>
            </a:r>
            <a:r>
              <a:rPr lang="en-US" altLang="zh-CN" sz="1200" kern="1200" dirty="0">
                <a:solidFill>
                  <a:schemeClr val="tx1"/>
                </a:solidFill>
                <a:effectLst/>
                <a:latin typeface="+mn-lt"/>
                <a:ea typeface="+mn-ea"/>
                <a:cs typeface="+mn-cs"/>
              </a:rPr>
              <a:t>7</a:t>
            </a:r>
            <a:r>
              <a:rPr lang="zh-CN" altLang="zh-CN" sz="1200" kern="1200" dirty="0">
                <a:solidFill>
                  <a:schemeClr val="tx1"/>
                </a:solidFill>
                <a:effectLst/>
                <a:latin typeface="+mn-lt"/>
                <a:ea typeface="+mn-ea"/>
                <a:cs typeface="+mn-cs"/>
              </a:rPr>
              <a:t>项，其中事业统计是综合统计，其他都是专项统计</a:t>
            </a:r>
            <a:r>
              <a:rPr lang="zh-CN" altLang="en-US" sz="1200" kern="1200" dirty="0">
                <a:solidFill>
                  <a:schemeClr val="tx1"/>
                </a:solidFill>
                <a:effectLst/>
                <a:latin typeface="+mn-lt"/>
                <a:ea typeface="+mn-ea"/>
                <a:cs typeface="+mn-cs"/>
              </a:rPr>
              <a:t>，分别为财务司负责的教育经费和校办企业统计，科技司开展的</a:t>
            </a:r>
            <a:r>
              <a:rPr lang="zh-CN" altLang="zh-CN" sz="1200" b="1" kern="1200" dirty="0">
                <a:solidFill>
                  <a:schemeClr val="tx1"/>
                </a:solidFill>
                <a:effectLst/>
                <a:latin typeface="+mn-lt"/>
                <a:ea typeface="+mn-ea"/>
                <a:cs typeface="+mn-cs"/>
              </a:rPr>
              <a:t>全国普通高等学校科技（理、工、农、医类）统计调查制度</a:t>
            </a:r>
            <a:r>
              <a:rPr lang="zh-CN" altLang="en-US" sz="1200" b="1" kern="1200" dirty="0">
                <a:solidFill>
                  <a:schemeClr val="tx1"/>
                </a:solidFill>
                <a:effectLst/>
                <a:latin typeface="+mn-lt"/>
                <a:ea typeface="+mn-ea"/>
                <a:cs typeface="+mn-cs"/>
              </a:rPr>
              <a:t>，</a:t>
            </a:r>
            <a:r>
              <a:rPr lang="zh-CN" altLang="en-US" sz="1200" b="0" kern="1200" dirty="0">
                <a:solidFill>
                  <a:schemeClr val="tx1"/>
                </a:solidFill>
                <a:effectLst/>
                <a:latin typeface="+mn-lt"/>
                <a:ea typeface="+mn-ea"/>
                <a:cs typeface="+mn-cs"/>
              </a:rPr>
              <a:t>社科司开展的</a:t>
            </a:r>
            <a:r>
              <a:rPr lang="zh-CN" altLang="zh-CN" sz="1200" b="1" kern="1200" dirty="0">
                <a:solidFill>
                  <a:schemeClr val="tx1"/>
                </a:solidFill>
                <a:effectLst/>
                <a:latin typeface="+mn-lt"/>
                <a:ea typeface="+mn-ea"/>
                <a:cs typeface="+mn-cs"/>
              </a:rPr>
              <a:t>全国普通高等学校科技（人文社会科学）统计调查制度</a:t>
            </a:r>
            <a:r>
              <a:rPr lang="zh-CN" altLang="en-US" sz="1200" b="1"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高教司开展的高等学校实验室信息统计调查制度，和语用司的</a:t>
            </a:r>
            <a:r>
              <a:rPr lang="zh-CN" altLang="zh-CN" sz="1200" kern="1200" dirty="0">
                <a:solidFill>
                  <a:schemeClr val="tx1"/>
                </a:solidFill>
                <a:effectLst/>
                <a:latin typeface="Candara Light" panose="020E0502030303020204" charset="0"/>
                <a:ea typeface="Candara Light" panose="020E0502030303020204" charset="0"/>
                <a:cs typeface="+mn-cs"/>
              </a:rPr>
              <a:t>全国语言文字使用情况调查制度</a:t>
            </a:r>
            <a:r>
              <a:rPr lang="zh-CN" altLang="en-US" sz="1200" kern="1200" dirty="0">
                <a:solidFill>
                  <a:schemeClr val="tx1"/>
                </a:solidFill>
                <a:effectLst/>
                <a:latin typeface="Candara Light" panose="020E0502030303020204" charset="0"/>
                <a:ea typeface="Candara Light" panose="020E0502030303020204" charset="0"/>
                <a:cs typeface="+mn-cs"/>
              </a:rPr>
              <a:t>。</a:t>
            </a:r>
            <a:endParaRPr lang="en-US" altLang="zh-CN" sz="1200" kern="1200" dirty="0">
              <a:solidFill>
                <a:schemeClr val="tx1"/>
              </a:solidFill>
              <a:effectLst/>
              <a:latin typeface="Candara Light" panose="020E0502030303020204" charset="0"/>
              <a:ea typeface="Candara Light" panose="020E0502030303020204" charset="0"/>
              <a:cs typeface="+mn-cs"/>
            </a:endParaRPr>
          </a:p>
          <a:p>
            <a:r>
              <a:rPr lang="zh-CN" altLang="en-US" sz="1200" kern="1200" dirty="0">
                <a:solidFill>
                  <a:schemeClr val="tx1"/>
                </a:solidFill>
                <a:effectLst/>
                <a:latin typeface="Candara Light" panose="020E0502030303020204" charset="0"/>
                <a:ea typeface="+mn-ea"/>
                <a:cs typeface="+mn-cs"/>
              </a:rPr>
              <a:t>可以看到，我们教育事业综合统计作为教育领域唯一的综合统计制度，支撑了教育统计超过</a:t>
            </a:r>
            <a:r>
              <a:rPr lang="en-US" altLang="zh-CN" sz="1200" kern="1200" dirty="0">
                <a:solidFill>
                  <a:schemeClr val="tx1"/>
                </a:solidFill>
                <a:effectLst/>
                <a:latin typeface="Candara Light" panose="020E0502030303020204" charset="0"/>
                <a:ea typeface="+mn-ea"/>
                <a:cs typeface="+mn-cs"/>
              </a:rPr>
              <a:t>90%</a:t>
            </a:r>
            <a:r>
              <a:rPr lang="zh-CN" altLang="en-US" sz="1200" kern="1200" dirty="0">
                <a:solidFill>
                  <a:schemeClr val="tx1"/>
                </a:solidFill>
                <a:effectLst/>
                <a:latin typeface="Candara Light" panose="020E0502030303020204" charset="0"/>
                <a:ea typeface="+mn-ea"/>
                <a:cs typeface="+mn-cs"/>
              </a:rPr>
              <a:t>的数据体量</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本表数据来源于学校的学生管理行政记录，如学籍信息管理系统、在校生花名册、学生变动花名册、报到注册学生花名册、毕业生花名册，也可参考学生信息基础数据库、收费情况、学生考勤登记表等。</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本表数据来源于学校的学生管理行政记录，如学籍信息管理系统、在校生花名册、学生变动花名册、报到注册学生花名册、毕业生花名册，也可参考学生信息基础数据库、收费情况、学生考勤登记表等。</a:t>
            </a:r>
            <a:endParaRPr lang="zh-CN" altLang="en-US"/>
          </a:p>
          <a:p>
            <a:endParaRPr lang="zh-CN" altLang="en-US"/>
          </a:p>
          <a:p>
            <a:endParaRPr lang="zh-CN" altLang="en-US"/>
          </a:p>
          <a:p>
            <a:r>
              <a:rPr lang="en-US" altLang="zh-CN"/>
              <a:t>“</a:t>
            </a:r>
            <a:r>
              <a:rPr lang="zh-CN" altLang="en-US"/>
              <a:t>应征入伍</a:t>
            </a:r>
            <a:r>
              <a:rPr lang="en-US" altLang="zh-CN"/>
              <a:t>”</a:t>
            </a:r>
            <a:r>
              <a:rPr lang="zh-CN" altLang="en-US"/>
              <a:t>是指</a:t>
            </a:r>
            <a:r>
              <a:rPr lang="en-US" altLang="zh-CN"/>
              <a:t>“</a:t>
            </a:r>
            <a:r>
              <a:rPr lang="zh-CN" altLang="en-US"/>
              <a:t>在校大学生</a:t>
            </a:r>
            <a:r>
              <a:rPr lang="en-US" altLang="zh-CN"/>
              <a:t>”</a:t>
            </a:r>
            <a:r>
              <a:rPr lang="zh-CN" altLang="en-US"/>
              <a:t>如果应征入伍了，那么其填入此指标中，将来退役复学后，再填入</a:t>
            </a:r>
            <a:r>
              <a:rPr lang="en-US" altLang="zh-CN"/>
              <a:t>“</a:t>
            </a:r>
            <a:r>
              <a:rPr lang="zh-CN" altLang="en-US"/>
              <a:t>退役复学</a:t>
            </a:r>
            <a:r>
              <a:rPr lang="en-US" altLang="zh-CN"/>
              <a:t>”</a:t>
            </a:r>
            <a:r>
              <a:rPr lang="zh-CN" altLang="en-US"/>
              <a:t>中。而当年招收的新生，如果应征入伍了，因其推迟入学，学校只保留其入学资格，那么不计入当年的招生数和在校生数，也就是当年的调查表不包括这部分学生，此类学生将来退伍恢复入学资格后，计入当年调查表的招生数和在校生数，在填写本表时，这部分学生填入</a:t>
            </a:r>
            <a:r>
              <a:rPr lang="en-US" altLang="zh-CN"/>
              <a:t>“</a:t>
            </a:r>
            <a:r>
              <a:rPr lang="zh-CN" altLang="en-US"/>
              <a:t>招生</a:t>
            </a:r>
            <a:r>
              <a:rPr lang="en-US" altLang="zh-CN"/>
              <a:t>”</a:t>
            </a:r>
            <a:r>
              <a:rPr lang="zh-CN" altLang="en-US"/>
              <a:t>，不填入</a:t>
            </a:r>
            <a:r>
              <a:rPr lang="en-US" altLang="zh-CN"/>
              <a:t>“</a:t>
            </a:r>
            <a:r>
              <a:rPr lang="zh-CN" altLang="en-US"/>
              <a:t>退役复学</a:t>
            </a:r>
            <a:r>
              <a:rPr lang="en-US" altLang="zh-CN"/>
              <a:t>”</a:t>
            </a:r>
            <a:r>
              <a:rPr lang="zh-CN" altLang="en-US"/>
              <a:t>。</a:t>
            </a:r>
            <a:endParaRPr lang="zh-CN" altLang="en-US"/>
          </a:p>
          <a:p>
            <a:endParaRPr lang="zh-CN" altLang="en-US"/>
          </a:p>
          <a:p>
            <a:r>
              <a:rPr lang="en-US" altLang="zh-CN"/>
              <a:t>1.</a:t>
            </a:r>
            <a:r>
              <a:rPr lang="zh-CN" altLang="en-US"/>
              <a:t>增加学生数和减少学生数中</a:t>
            </a:r>
            <a:r>
              <a:rPr lang="en-US" altLang="zh-CN"/>
              <a:t>“</a:t>
            </a:r>
            <a:r>
              <a:rPr lang="zh-CN" altLang="en-US"/>
              <a:t>其他</a:t>
            </a:r>
            <a:r>
              <a:rPr lang="en-US" altLang="zh-CN"/>
              <a:t>”</a:t>
            </a:r>
            <a:r>
              <a:rPr lang="zh-CN" altLang="en-US"/>
              <a:t>有数据的，请核实并写说明。</a:t>
            </a:r>
            <a:endParaRPr lang="zh-CN" altLang="en-US"/>
          </a:p>
          <a:p>
            <a:r>
              <a:rPr lang="en-US" altLang="zh-CN"/>
              <a:t>2.</a:t>
            </a:r>
            <a:r>
              <a:rPr lang="zh-CN" altLang="en-US"/>
              <a:t>应注意在校大学生应征入伍、退役复学和当年招收的新生应征入伍、退役入学的区别。</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表数据来源于学校保卫和综治部门、学生管理部门的学生变动信息行政记录，如：学生管理信息系统或学生学籍变动台账，或公安部门或学校对学生死亡原因的调查记录、公安部门的结论书、司法鉴定书等行政记录。</a:t>
            </a:r>
            <a:endParaRPr lang="zh-CN" altLang="en-US"/>
          </a:p>
          <a:p>
            <a:endParaRPr lang="zh-CN" altLang="en-US"/>
          </a:p>
          <a:p>
            <a:endParaRPr lang="zh-CN" altLang="en-US"/>
          </a:p>
          <a:p>
            <a:r>
              <a:rPr lang="en-US" altLang="zh-CN"/>
              <a:t>2.</a:t>
            </a:r>
            <a:r>
              <a:rPr lang="zh-CN" altLang="en-US"/>
              <a:t>本表需要准确界定发生地点是校园内还是校园外以及死亡原因归类。</a:t>
            </a:r>
            <a:endParaRPr lang="zh-CN" altLang="en-US"/>
          </a:p>
          <a:p>
            <a:r>
              <a:rPr lang="en-US" altLang="zh-CN"/>
              <a:t>3.</a:t>
            </a:r>
            <a:r>
              <a:rPr lang="zh-CN" altLang="en-US"/>
              <a:t>应特别注意</a:t>
            </a:r>
            <a:r>
              <a:rPr lang="en-US" altLang="zh-CN"/>
              <a:t>“</a:t>
            </a:r>
            <a:r>
              <a:rPr lang="zh-CN" altLang="en-US"/>
              <a:t>社会安全类</a:t>
            </a:r>
            <a:r>
              <a:rPr lang="en-US" altLang="zh-CN"/>
              <a:t>”</a:t>
            </a:r>
            <a:r>
              <a:rPr lang="zh-CN" altLang="en-US"/>
              <a:t>下面各子类指标的定义。</a:t>
            </a:r>
            <a:endParaRPr lang="zh-CN" altLang="en-US"/>
          </a:p>
          <a:p>
            <a:r>
              <a:rPr lang="en-US" altLang="zh-CN"/>
              <a:t>4.</a:t>
            </a:r>
            <a:r>
              <a:rPr lang="zh-CN" altLang="en-US"/>
              <a:t>本表研究生包含全日制和非全日制学生。</a:t>
            </a:r>
            <a:endParaRPr lang="zh-CN" altLang="en-US"/>
          </a:p>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sym typeface="+mn-ea"/>
              </a:rPr>
              <a:t>1.</a:t>
            </a:r>
            <a:r>
              <a:rPr lang="zh-CN" altLang="en-US" dirty="0">
                <a:sym typeface="+mn-ea"/>
              </a:rPr>
              <a:t>退役军人以退役军人事务部门审核为准，下岗失业人员、农民工以人力资源社会保障部门审核为准，高素质农民以农业农村部门审核为准。</a:t>
            </a:r>
            <a:endParaRPr lang="zh-CN" altLang="en-US" dirty="0"/>
          </a:p>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注意：中共预备党员应计入中共党员。</a:t>
            </a:r>
            <a:endParaRPr lang="zh-CN" altLang="en-US" dirty="0"/>
          </a:p>
          <a:p>
            <a:r>
              <a:rPr lang="zh-CN" altLang="en-US" dirty="0"/>
              <a:t>注意：华侨的身份应以侨务行政管理部门认定为准。</a:t>
            </a:r>
            <a:br>
              <a:rPr lang="en-US" altLang="zh-CN" dirty="0"/>
            </a:b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将“专科教育学生”“本科教育学生”“非学历教育（培训）”等指标解释调整为填报说明</a:t>
            </a:r>
            <a:r>
              <a:rPr lang="zh-CN" altLang="en-US"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endParaRPr lang="zh-CN" altLang="en-US" sz="1800" kern="100" dirty="0">
              <a:effectLst/>
              <a:latin typeface="Times New Roman" panose="02020603050405020304" pitchFamily="18" charset="0"/>
              <a:ea typeface="仿宋_GB2312" panose="02010609030101010101" pitchFamily="49" charset="-122"/>
              <a:cs typeface="Times New Roman" panose="02020603050405020304" pitchFamily="18" charset="0"/>
            </a:endParaRPr>
          </a:p>
          <a:p>
            <a:endParaRPr lang="zh-CN" altLang="en-US" dirty="0"/>
          </a:p>
          <a:p>
            <a:endParaRPr lang="zh-CN" altLang="en-US" dirty="0"/>
          </a:p>
          <a:p>
            <a:r>
              <a:rPr lang="zh-CN" altLang="en-US" dirty="0"/>
              <a:t>注意：非学历教育（培训）的</a:t>
            </a:r>
            <a:r>
              <a:rPr lang="en-US" altLang="zh-CN" dirty="0"/>
              <a:t>“</a:t>
            </a:r>
            <a:r>
              <a:rPr lang="zh-CN" altLang="en-US" dirty="0"/>
              <a:t>招生数</a:t>
            </a:r>
            <a:r>
              <a:rPr lang="en-US" altLang="zh-CN" dirty="0"/>
              <a:t>”</a:t>
            </a:r>
            <a:r>
              <a:rPr lang="zh-CN" altLang="en-US" dirty="0"/>
              <a:t>、</a:t>
            </a:r>
            <a:r>
              <a:rPr lang="en-US" altLang="zh-CN" dirty="0"/>
              <a:t>“</a:t>
            </a:r>
            <a:r>
              <a:rPr lang="zh-CN" altLang="en-US" dirty="0"/>
              <a:t>毕（结）业生数</a:t>
            </a:r>
            <a:r>
              <a:rPr lang="en-US" altLang="zh-CN" dirty="0"/>
              <a:t>”</a:t>
            </a:r>
            <a:r>
              <a:rPr lang="zh-CN" altLang="en-US" dirty="0"/>
              <a:t>统计上学年初</a:t>
            </a:r>
            <a:r>
              <a:rPr lang="en-US" altLang="zh-CN" dirty="0"/>
              <a:t>9</a:t>
            </a:r>
            <a:r>
              <a:rPr lang="zh-CN" altLang="en-US" dirty="0"/>
              <a:t>月</a:t>
            </a:r>
            <a:r>
              <a:rPr lang="en-US" altLang="zh-CN" dirty="0"/>
              <a:t>1</a:t>
            </a:r>
            <a:r>
              <a:rPr lang="zh-CN" altLang="en-US" dirty="0"/>
              <a:t>日至学年末</a:t>
            </a:r>
            <a:r>
              <a:rPr lang="en-US" altLang="zh-CN" dirty="0"/>
              <a:t>8</a:t>
            </a:r>
            <a:r>
              <a:rPr lang="zh-CN" altLang="en-US" dirty="0"/>
              <a:t>月</a:t>
            </a:r>
            <a:r>
              <a:rPr lang="en-US" altLang="zh-CN" dirty="0"/>
              <a:t>31</a:t>
            </a:r>
            <a:r>
              <a:rPr lang="zh-CN" altLang="en-US" dirty="0"/>
              <a:t>日累计数，</a:t>
            </a:r>
            <a:r>
              <a:rPr lang="en-US" altLang="zh-CN" dirty="0"/>
              <a:t>“</a:t>
            </a:r>
            <a:r>
              <a:rPr lang="zh-CN" altLang="en-US" dirty="0"/>
              <a:t>在校生数</a:t>
            </a:r>
            <a:r>
              <a:rPr lang="en-US" altLang="zh-CN" dirty="0"/>
              <a:t>/</a:t>
            </a:r>
            <a:r>
              <a:rPr lang="zh-CN" altLang="en-US" dirty="0"/>
              <a:t>注册生数</a:t>
            </a:r>
            <a:r>
              <a:rPr lang="en-US" altLang="zh-CN" dirty="0"/>
              <a:t>”</a:t>
            </a:r>
            <a:r>
              <a:rPr lang="zh-CN" altLang="en-US" dirty="0"/>
              <a:t>统计本学年初数据。</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1</a:t>
            </a:r>
            <a:r>
              <a:rPr lang="zh-CN" altLang="en-US"/>
              <a:t>．同一个项目名称算一个项目，一个培训项目有若干个培训班，不能将培训班的个数计算为培训项目的个数。</a:t>
            </a:r>
            <a:endParaRPr lang="zh-CN" altLang="en-US"/>
          </a:p>
          <a:p>
            <a:r>
              <a:rPr lang="en-US" altLang="zh-CN"/>
              <a:t>2</a:t>
            </a:r>
            <a:r>
              <a:rPr lang="zh-CN" altLang="en-US"/>
              <a:t>．培训学时是所有培训项目培训学时之和，不要填写成参加培训的学员累计学时数。</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latin typeface="Candara Light" panose="020E0502030303020204" charset="0"/>
                <a:ea typeface="Candara Light" panose="020E0502030303020204" charset="0"/>
                <a:cs typeface="+mn-cs"/>
              </a:rPr>
              <a:t>从统计对象来看</a:t>
            </a:r>
            <a:r>
              <a:rPr lang="zh-CN" altLang="zh-CN" sz="1200" kern="1200" dirty="0">
                <a:solidFill>
                  <a:schemeClr val="tx1"/>
                </a:solidFill>
                <a:effectLst/>
                <a:latin typeface="Candara Light" panose="020E0502030303020204" charset="0"/>
                <a:ea typeface="Candara Light" panose="020E0502030303020204" charset="0"/>
                <a:cs typeface="+mn-cs"/>
              </a:rPr>
              <a:t>，</a:t>
            </a:r>
            <a:r>
              <a:rPr lang="zh-CN" altLang="en-US" sz="1200" kern="1200" dirty="0">
                <a:solidFill>
                  <a:schemeClr val="tx1"/>
                </a:solidFill>
                <a:effectLst/>
                <a:latin typeface="Candara Light" panose="020E0502030303020204" charset="0"/>
                <a:ea typeface="Candara Light" panose="020E0502030303020204" charset="0"/>
                <a:cs typeface="+mn-cs"/>
              </a:rPr>
              <a:t>教育事业统计覆盖了我国国民教育体系的</a:t>
            </a:r>
            <a:r>
              <a:rPr lang="en-US" altLang="zh-CN" sz="1200" kern="1200" dirty="0">
                <a:solidFill>
                  <a:schemeClr val="tx1"/>
                </a:solidFill>
                <a:effectLst/>
                <a:latin typeface="Candara Light" panose="020E0502030303020204" charset="0"/>
                <a:ea typeface="Candara Light" panose="020E0502030303020204" charset="0"/>
                <a:cs typeface="+mn-cs"/>
              </a:rPr>
              <a:t>47</a:t>
            </a:r>
            <a:r>
              <a:rPr lang="zh-CN" altLang="en-US" sz="1200" kern="1200" dirty="0">
                <a:solidFill>
                  <a:schemeClr val="tx1"/>
                </a:solidFill>
                <a:effectLst/>
                <a:latin typeface="Candara Light" panose="020E0502030303020204" charset="0"/>
                <a:ea typeface="Candara Light" panose="020E0502030303020204" charset="0"/>
                <a:cs typeface="+mn-cs"/>
              </a:rPr>
              <a:t>万所各级各类学校，</a:t>
            </a:r>
            <a:r>
              <a:rPr lang="zh-CN" altLang="zh-CN" sz="1200" kern="1200" dirty="0">
                <a:solidFill>
                  <a:schemeClr val="tx1"/>
                </a:solidFill>
                <a:effectLst/>
                <a:latin typeface="Candara Light" panose="020E0502030303020204" charset="0"/>
                <a:ea typeface="Candara Light" panose="020E0502030303020204" charset="0"/>
                <a:cs typeface="+mn-cs"/>
              </a:rPr>
              <a:t>总计</a:t>
            </a:r>
            <a:r>
              <a:rPr lang="en-US" altLang="zh-CN" sz="1200" kern="1200" dirty="0">
                <a:solidFill>
                  <a:schemeClr val="tx1"/>
                </a:solidFill>
                <a:effectLst/>
                <a:latin typeface="Candara Light" panose="020E0502030303020204" charset="0"/>
                <a:ea typeface="Candara Light" panose="020E0502030303020204" charset="0"/>
                <a:cs typeface="+mn-cs"/>
              </a:rPr>
              <a:t>56</a:t>
            </a:r>
            <a:r>
              <a:rPr lang="zh-CN" altLang="zh-CN" sz="1200" kern="1200" dirty="0">
                <a:solidFill>
                  <a:schemeClr val="tx1"/>
                </a:solidFill>
                <a:effectLst/>
                <a:latin typeface="Candara Light" panose="020E0502030303020204" charset="0"/>
                <a:ea typeface="Candara Light" panose="020E0502030303020204" charset="0"/>
                <a:cs typeface="+mn-cs"/>
              </a:rPr>
              <a:t>种，包括幼儿园</a:t>
            </a:r>
            <a:r>
              <a:rPr lang="en-US" altLang="zh-CN" sz="1200" kern="1200" dirty="0">
                <a:solidFill>
                  <a:schemeClr val="tx1"/>
                </a:solidFill>
                <a:effectLst/>
                <a:latin typeface="Candara Light" panose="020E0502030303020204" charset="0"/>
                <a:ea typeface="Candara Light" panose="020E0502030303020204" charset="0"/>
                <a:cs typeface="+mn-cs"/>
              </a:rPr>
              <a:t>2</a:t>
            </a:r>
            <a:r>
              <a:rPr lang="zh-CN" altLang="zh-CN" sz="1200" kern="1200" dirty="0">
                <a:solidFill>
                  <a:schemeClr val="tx1"/>
                </a:solidFill>
                <a:effectLst/>
                <a:latin typeface="Candara Light" panose="020E0502030303020204" charset="0"/>
                <a:ea typeface="Candara Light" panose="020E0502030303020204" charset="0"/>
                <a:cs typeface="+mn-cs"/>
              </a:rPr>
              <a:t>种、义务教育阶段</a:t>
            </a:r>
            <a:r>
              <a:rPr lang="en-US" altLang="zh-CN" sz="1200" kern="1200" dirty="0">
                <a:solidFill>
                  <a:schemeClr val="tx1"/>
                </a:solidFill>
                <a:effectLst/>
                <a:latin typeface="Candara Light" panose="020E0502030303020204" charset="0"/>
                <a:ea typeface="Candara Light" panose="020E0502030303020204" charset="0"/>
                <a:cs typeface="+mn-cs"/>
              </a:rPr>
              <a:t>20</a:t>
            </a:r>
            <a:r>
              <a:rPr lang="zh-CN" altLang="zh-CN" sz="1200" kern="1200" dirty="0">
                <a:solidFill>
                  <a:schemeClr val="tx1"/>
                </a:solidFill>
                <a:effectLst/>
                <a:latin typeface="Candara Light" panose="020E0502030303020204" charset="0"/>
                <a:ea typeface="Candara Light" panose="020E0502030303020204" charset="0"/>
                <a:cs typeface="+mn-cs"/>
              </a:rPr>
              <a:t>种、高中阶段教育</a:t>
            </a:r>
            <a:r>
              <a:rPr lang="en-US" altLang="zh-CN" sz="1200" kern="1200" dirty="0">
                <a:solidFill>
                  <a:schemeClr val="tx1"/>
                </a:solidFill>
                <a:effectLst/>
                <a:latin typeface="Candara Light" panose="020E0502030303020204" charset="0"/>
                <a:ea typeface="Candara Light" panose="020E0502030303020204" charset="0"/>
                <a:cs typeface="+mn-cs"/>
              </a:rPr>
              <a:t>18</a:t>
            </a:r>
            <a:r>
              <a:rPr lang="zh-CN" altLang="zh-CN" sz="1200" kern="1200" dirty="0">
                <a:solidFill>
                  <a:schemeClr val="tx1"/>
                </a:solidFill>
                <a:effectLst/>
                <a:latin typeface="Candara Light" panose="020E0502030303020204" charset="0"/>
                <a:ea typeface="Candara Light" panose="020E0502030303020204" charset="0"/>
                <a:cs typeface="+mn-cs"/>
              </a:rPr>
              <a:t>种、高等教育</a:t>
            </a:r>
            <a:r>
              <a:rPr lang="en-US" altLang="zh-CN" sz="1200" kern="1200" dirty="0">
                <a:solidFill>
                  <a:schemeClr val="tx1"/>
                </a:solidFill>
                <a:effectLst/>
                <a:latin typeface="Candara Light" panose="020E0502030303020204" charset="0"/>
                <a:ea typeface="Candara Light" panose="020E0502030303020204" charset="0"/>
                <a:cs typeface="+mn-cs"/>
              </a:rPr>
              <a:t>16</a:t>
            </a:r>
            <a:r>
              <a:rPr lang="zh-CN" altLang="zh-CN" sz="1200" kern="1200" dirty="0">
                <a:solidFill>
                  <a:schemeClr val="tx1"/>
                </a:solidFill>
                <a:effectLst/>
                <a:latin typeface="Candara Light" panose="020E0502030303020204" charset="0"/>
                <a:ea typeface="Candara Light" panose="020E0502030303020204" charset="0"/>
                <a:cs typeface="+mn-cs"/>
              </a:rPr>
              <a:t>种。学校是教育事业统计调查的源头填报单位，因此理清学校的规模和类型对于科学精确开展统计工作至关重要。为加强管理，我们于</a:t>
            </a:r>
            <a:r>
              <a:rPr lang="en-US" altLang="zh-CN" sz="1200" kern="1200" dirty="0">
                <a:solidFill>
                  <a:schemeClr val="tx1"/>
                </a:solidFill>
                <a:effectLst/>
                <a:latin typeface="Candara Light" panose="020E0502030303020204" charset="0"/>
                <a:ea typeface="Candara Light" panose="020E0502030303020204" charset="0"/>
                <a:cs typeface="+mn-cs"/>
              </a:rPr>
              <a:t>2011</a:t>
            </a:r>
            <a:r>
              <a:rPr lang="zh-CN" altLang="zh-CN" sz="1200" kern="1200" dirty="0">
                <a:solidFill>
                  <a:schemeClr val="tx1"/>
                </a:solidFill>
                <a:effectLst/>
                <a:latin typeface="Candara Light" panose="020E0502030303020204" charset="0"/>
                <a:ea typeface="Candara Light" panose="020E0502030303020204" charset="0"/>
                <a:cs typeface="+mn-cs"/>
              </a:rPr>
              <a:t>年</a:t>
            </a:r>
            <a:r>
              <a:rPr lang="zh-CN" altLang="en-US" sz="1200" kern="1200" dirty="0">
                <a:solidFill>
                  <a:schemeClr val="tx1"/>
                </a:solidFill>
                <a:effectLst/>
                <a:latin typeface="Candara Light" panose="020E0502030303020204" charset="0"/>
                <a:ea typeface="Candara Light" panose="020E0502030303020204" charset="0"/>
                <a:cs typeface="+mn-cs"/>
              </a:rPr>
              <a:t>印发</a:t>
            </a:r>
            <a:r>
              <a:rPr lang="en-US" altLang="zh-CN" sz="1200" kern="1200" dirty="0">
                <a:solidFill>
                  <a:schemeClr val="tx1"/>
                </a:solidFill>
                <a:effectLst/>
                <a:latin typeface="Candara Light" panose="020E0502030303020204" charset="0"/>
                <a:ea typeface="Candara Light" panose="020E0502030303020204" charset="0"/>
                <a:cs typeface="+mn-cs"/>
              </a:rPr>
              <a:t>《</a:t>
            </a:r>
            <a:r>
              <a:rPr lang="zh-CN" altLang="en-US" sz="1200" kern="1200" dirty="0">
                <a:solidFill>
                  <a:schemeClr val="tx1"/>
                </a:solidFill>
                <a:effectLst/>
                <a:latin typeface="Candara Light" panose="020E0502030303020204" charset="0"/>
                <a:ea typeface="Candara Light" panose="020E0502030303020204" charset="0"/>
                <a:cs typeface="+mn-cs"/>
              </a:rPr>
              <a:t>学校（机构）代码管理办法</a:t>
            </a:r>
            <a:r>
              <a:rPr lang="en-US" altLang="zh-CN" sz="1200" kern="1200" dirty="0">
                <a:solidFill>
                  <a:schemeClr val="tx1"/>
                </a:solidFill>
                <a:effectLst/>
                <a:latin typeface="Candara Light" panose="020E0502030303020204" charset="0"/>
                <a:ea typeface="Candara Light" panose="020E0502030303020204" charset="0"/>
                <a:cs typeface="+mn-cs"/>
              </a:rPr>
              <a:t>》</a:t>
            </a:r>
            <a:r>
              <a:rPr lang="zh-CN" altLang="en-US" sz="1200" kern="1200" dirty="0">
                <a:solidFill>
                  <a:schemeClr val="tx1"/>
                </a:solidFill>
                <a:effectLst/>
                <a:latin typeface="Candara Light" panose="020E0502030303020204" charset="0"/>
                <a:ea typeface="Candara Light" panose="020E0502030303020204" charset="0"/>
                <a:cs typeface="+mn-cs"/>
              </a:rPr>
              <a:t>，并</a:t>
            </a:r>
            <a:r>
              <a:rPr lang="zh-CN" altLang="zh-CN" sz="1200" kern="1200" dirty="0">
                <a:solidFill>
                  <a:schemeClr val="tx1"/>
                </a:solidFill>
                <a:effectLst/>
                <a:latin typeface="Candara Light" panose="020E0502030303020204" charset="0"/>
                <a:ea typeface="Candara Light" panose="020E0502030303020204" charset="0"/>
                <a:cs typeface="+mn-cs"/>
              </a:rPr>
              <a:t>建设启动了学校（机构）代码系统，对各级各类学校（机构）进行统一赋码，实现了各级学校的数据资源整合，有效提升数据填报效率和准确度。</a:t>
            </a:r>
            <a:r>
              <a:rPr lang="zh-CN" altLang="en-US" sz="1200" kern="1200" dirty="0">
                <a:solidFill>
                  <a:schemeClr val="tx1"/>
                </a:solidFill>
                <a:effectLst/>
                <a:latin typeface="Candara Light" panose="020E0502030303020204" charset="0"/>
                <a:ea typeface="Candara Light" panose="020E0502030303020204" charset="0"/>
                <a:cs typeface="+mn-cs"/>
              </a:rPr>
              <a:t>同时，为更好的反映我国教育事业发展现状，我们也会及时对学校类型进行更新，如新增加了职业本科学校、残疾人中等职业学校等。下一步我们也计划对</a:t>
            </a:r>
            <a:r>
              <a:rPr lang="en-US" altLang="zh-CN" sz="1200" kern="1200" dirty="0">
                <a:solidFill>
                  <a:schemeClr val="tx1"/>
                </a:solidFill>
                <a:effectLst/>
                <a:latin typeface="Candara Light" panose="020E0502030303020204" charset="0"/>
                <a:ea typeface="Candara Light" panose="020E0502030303020204" charset="0"/>
                <a:cs typeface="+mn-cs"/>
              </a:rPr>
              <a:t>《</a:t>
            </a:r>
            <a:r>
              <a:rPr lang="zh-CN" altLang="en-US" sz="1200" kern="1200" dirty="0">
                <a:solidFill>
                  <a:schemeClr val="tx1"/>
                </a:solidFill>
                <a:effectLst/>
                <a:latin typeface="Candara Light" panose="020E0502030303020204" charset="0"/>
                <a:ea typeface="Candara Light" panose="020E0502030303020204" charset="0"/>
                <a:cs typeface="+mn-cs"/>
              </a:rPr>
              <a:t>学校（机构）代码管理办法</a:t>
            </a:r>
            <a:r>
              <a:rPr lang="en-US" altLang="zh-CN" sz="1200" kern="1200" dirty="0">
                <a:solidFill>
                  <a:schemeClr val="tx1"/>
                </a:solidFill>
                <a:effectLst/>
                <a:latin typeface="Candara Light" panose="020E0502030303020204" charset="0"/>
                <a:ea typeface="Candara Light" panose="020E0502030303020204" charset="0"/>
                <a:cs typeface="+mn-cs"/>
              </a:rPr>
              <a:t>》</a:t>
            </a:r>
            <a:r>
              <a:rPr lang="zh-CN" altLang="en-US" sz="1200" kern="1200" dirty="0">
                <a:solidFill>
                  <a:schemeClr val="tx1"/>
                </a:solidFill>
                <a:effectLst/>
                <a:latin typeface="Candara Light" panose="020E0502030303020204" charset="0"/>
                <a:ea typeface="Candara Light" panose="020E0502030303020204" charset="0"/>
                <a:cs typeface="+mn-cs"/>
              </a:rPr>
              <a:t>进行修订，将在后续征求大家意见。</a:t>
            </a:r>
            <a:endParaRPr lang="zh-CN" altLang="zh-CN" sz="1200" kern="1200" dirty="0">
              <a:solidFill>
                <a:schemeClr val="tx1"/>
              </a:solidFill>
              <a:effectLst/>
              <a:latin typeface="Candara Light" panose="020E0502030303020204" charset="0"/>
              <a:ea typeface="Candara Light" panose="020E0502030303020204" charset="0"/>
              <a:cs typeface="+mn-cs"/>
            </a:endParaRPr>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本表数据来源于教职工管理行政记录，如教职工花名册、教师管理信息系统，也可参考人事劳动合同、社保缴费证明、聘书、工资支出册、教师基础数据库等。</a:t>
            </a:r>
            <a:endParaRPr lang="en-US" altLang="zh-CN" dirty="0"/>
          </a:p>
          <a:p>
            <a:r>
              <a:rPr lang="zh-CN" altLang="en-US" dirty="0"/>
              <a:t>统一</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修订教基</a:t>
            </a:r>
            <a:r>
              <a:rPr lang="en-US" altLang="zh-CN" sz="1800" dirty="0">
                <a:solidFill>
                  <a:srgbClr val="333333"/>
                </a:solidFill>
                <a:effectLst/>
                <a:latin typeface="Times New Roman" panose="02020603050405020304" pitchFamily="18" charset="0"/>
                <a:ea typeface="仿宋_GB2312" panose="02010609030101010101" pitchFamily="49" charset="-122"/>
              </a:rPr>
              <a:t>4148</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dirty="0">
                <a:solidFill>
                  <a:srgbClr val="333333"/>
                </a:solidFill>
                <a:effectLst/>
                <a:latin typeface="Times New Roman" panose="02020603050405020304" pitchFamily="18" charset="0"/>
                <a:ea typeface="仿宋_GB2312" panose="02010609030101010101" pitchFamily="49" charset="-122"/>
              </a:rPr>
              <a:t>4251</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dirty="0">
                <a:solidFill>
                  <a:srgbClr val="333333"/>
                </a:solidFill>
                <a:effectLst/>
                <a:latin typeface="Times New Roman" panose="02020603050405020304" pitchFamily="18" charset="0"/>
                <a:ea typeface="仿宋_GB2312" panose="02010609030101010101" pitchFamily="49" charset="-122"/>
              </a:rPr>
              <a:t>4352</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专任教师指标解释</a:t>
            </a:r>
            <a:r>
              <a:rPr lang="zh-CN" altLang="en-US"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，为规定的教师资格。</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本表数据来源于教职工管理行政记录，如教职工花名册、教师管理信息系统，也可参考人事劳动合同、社保缴费证明、聘书、工资支出册、教师基础数据库等。</a:t>
            </a:r>
            <a:endParaRPr lang="en-US" altLang="zh-CN" dirty="0"/>
          </a:p>
          <a:p>
            <a:r>
              <a:rPr lang="zh-CN" altLang="en-US" dirty="0"/>
              <a:t>统一</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修订教基</a:t>
            </a:r>
            <a:r>
              <a:rPr lang="en-US" altLang="zh-CN" sz="1800" dirty="0">
                <a:solidFill>
                  <a:srgbClr val="333333"/>
                </a:solidFill>
                <a:effectLst/>
                <a:latin typeface="Times New Roman" panose="02020603050405020304" pitchFamily="18" charset="0"/>
                <a:ea typeface="仿宋_GB2312" panose="02010609030101010101" pitchFamily="49" charset="-122"/>
              </a:rPr>
              <a:t>4148</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dirty="0">
                <a:solidFill>
                  <a:srgbClr val="333333"/>
                </a:solidFill>
                <a:effectLst/>
                <a:latin typeface="Times New Roman" panose="02020603050405020304" pitchFamily="18" charset="0"/>
                <a:ea typeface="仿宋_GB2312" panose="02010609030101010101" pitchFamily="49" charset="-122"/>
              </a:rPr>
              <a:t>4251</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dirty="0">
                <a:solidFill>
                  <a:srgbClr val="333333"/>
                </a:solidFill>
                <a:effectLst/>
                <a:latin typeface="Times New Roman" panose="02020603050405020304" pitchFamily="18" charset="0"/>
                <a:ea typeface="仿宋_GB2312" panose="02010609030101010101" pitchFamily="49" charset="-122"/>
              </a:rPr>
              <a:t>4352</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专任教师指标解释</a:t>
            </a:r>
            <a:r>
              <a:rPr lang="zh-CN" altLang="en-US"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，为规定的教师资格。</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教基</a:t>
            </a:r>
            <a:r>
              <a:rPr lang="en-US" altLang="zh-CN" sz="1800" kern="100" dirty="0">
                <a:effectLst/>
                <a:latin typeface="Times New Roman" panose="02020603050405020304" pitchFamily="18" charset="0"/>
                <a:ea typeface="仿宋_GB2312" panose="02010609030101010101" pitchFamily="49" charset="-122"/>
              </a:rPr>
              <a:t>4360</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职业教育学校、高等学校教师分学历（位）情况表中校外教师指标解释不全，只包括高等教育教师资格。</a:t>
            </a:r>
            <a:endParaRPr lang="en-US"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endParaRPr>
          </a:p>
          <a:p>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将教基</a:t>
            </a:r>
            <a:r>
              <a:rPr lang="en-US" altLang="zh-CN" sz="1800" kern="100" dirty="0">
                <a:effectLst/>
                <a:latin typeface="Times New Roman" panose="02020603050405020304" pitchFamily="18" charset="0"/>
                <a:ea typeface="仿宋_GB2312" panose="02010609030101010101" pitchFamily="49" charset="-122"/>
              </a:rPr>
              <a:t>4148</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4149</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4251</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4352</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4360</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4261</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4362</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表中校外教师指标解释</a:t>
            </a:r>
            <a:r>
              <a:rPr lang="zh-CN" altLang="en-US" sz="1800" kern="100" dirty="0">
                <a:effectLst/>
                <a:latin typeface="Times New Roman" panose="02020603050405020304" pitchFamily="18" charset="0"/>
                <a:ea typeface="仿宋_GB2312" panose="02010609030101010101" pitchFamily="49" charset="-122"/>
                <a:cs typeface="Times New Roman" panose="02020603050405020304" pitchFamily="18" charset="0"/>
              </a:rPr>
              <a:t>统一为规定的教师资格。</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教基</a:t>
            </a:r>
            <a:r>
              <a:rPr lang="en-US" altLang="zh-CN" sz="1800" kern="100" dirty="0">
                <a:effectLst/>
                <a:latin typeface="Times New Roman" panose="02020603050405020304" pitchFamily="18" charset="0"/>
                <a:ea typeface="仿宋_GB2312" panose="02010609030101010101" pitchFamily="49" charset="-122"/>
              </a:rPr>
              <a:t>4360</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职业教育学校、高等学校教师分学历（位）情况表中校外教师指标解释不全，只包括高等教育教师资格。</a:t>
            </a:r>
            <a:endParaRPr lang="en-US"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endParaRPr>
          </a:p>
          <a:p>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将教基</a:t>
            </a:r>
            <a:r>
              <a:rPr lang="en-US" altLang="zh-CN" sz="1800" kern="100" dirty="0">
                <a:effectLst/>
                <a:latin typeface="Times New Roman" panose="02020603050405020304" pitchFamily="18" charset="0"/>
                <a:ea typeface="仿宋_GB2312" panose="02010609030101010101" pitchFamily="49" charset="-122"/>
              </a:rPr>
              <a:t>4148</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4149</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4251</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4352</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4360</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4261</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4362</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表中校外教师指标解释</a:t>
            </a:r>
            <a:r>
              <a:rPr lang="zh-CN" altLang="en-US" sz="1800" kern="100" dirty="0">
                <a:effectLst/>
                <a:latin typeface="Times New Roman" panose="02020603050405020304" pitchFamily="18" charset="0"/>
                <a:ea typeface="仿宋_GB2312" panose="02010609030101010101" pitchFamily="49" charset="-122"/>
                <a:cs typeface="Times New Roman" panose="02020603050405020304" pitchFamily="18" charset="0"/>
              </a:rPr>
              <a:t>统一为规定的教师资格。</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注意：专业技术职务要按照学校实际聘用的专业技术职务填报。</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1.</a:t>
            </a:r>
            <a:r>
              <a:rPr lang="zh-CN" altLang="en-US"/>
              <a:t>教师授课情况根据学校教务部门按当年教学计划安排公共基础课、专业课程情况填报。</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本表数据来源于学校的教职工管理行政记录，如教师管理信息系统、教职工花名册、教职工变动花名册，也可参考人事劳动合同、聘书、教师调动文件、退休教师批复文件、教师基础数据库等。</a:t>
            </a:r>
            <a:endParaRPr lang="zh-CN" altLang="en-US"/>
          </a:p>
          <a:p>
            <a:endParaRPr lang="zh-CN" altLang="en-US"/>
          </a:p>
          <a:p>
            <a:r>
              <a:rPr lang="zh-CN" altLang="en-US"/>
              <a:t>例</a:t>
            </a:r>
            <a:r>
              <a:rPr lang="en-US" altLang="zh-CN"/>
              <a:t>1</a:t>
            </a:r>
            <a:r>
              <a:rPr lang="zh-CN" altLang="en-US"/>
              <a:t>：王老师一直从事教学工作，本学年因岗位调整不再从事教学工作，学校安排王老师到教务处工作，在填写本表时，王老师属于校内变动减少。</a:t>
            </a:r>
            <a:endParaRPr lang="zh-CN" altLang="en-US"/>
          </a:p>
          <a:p>
            <a:r>
              <a:rPr lang="en-US" altLang="zh-CN"/>
              <a:t>1.</a:t>
            </a:r>
            <a:r>
              <a:rPr lang="zh-CN" altLang="en-US"/>
              <a:t>学段调整同一所学校内不同学段之间专任教师的调整，如：高等教育学校中承担高等教育的专任教师和附设中职班专任教师之间的调整。</a:t>
            </a:r>
            <a:endParaRPr lang="zh-CN" altLang="en-US"/>
          </a:p>
          <a:p>
            <a:endParaRPr lang="zh-CN" altLang="en-US"/>
          </a:p>
          <a:p>
            <a:r>
              <a:rPr lang="en-US" altLang="zh-CN"/>
              <a:t>1.</a:t>
            </a:r>
            <a:r>
              <a:rPr lang="zh-CN" altLang="en-US"/>
              <a:t>增加教师数和减少教师数中</a:t>
            </a:r>
            <a:r>
              <a:rPr lang="en-US" altLang="zh-CN"/>
              <a:t>“</a:t>
            </a:r>
            <a:r>
              <a:rPr lang="zh-CN" altLang="en-US"/>
              <a:t>其他</a:t>
            </a:r>
            <a:r>
              <a:rPr lang="en-US" altLang="zh-CN"/>
              <a:t>”</a:t>
            </a:r>
            <a:r>
              <a:rPr lang="zh-CN" altLang="en-US"/>
              <a:t>有数据的，建议核实并说明。</a:t>
            </a:r>
            <a:endParaRPr lang="zh-CN" altLang="en-US"/>
          </a:p>
          <a:p>
            <a:r>
              <a:rPr lang="en-US" altLang="zh-CN"/>
              <a:t>2.</a:t>
            </a:r>
            <a:r>
              <a:rPr lang="zh-CN" altLang="en-US"/>
              <a:t>如招聘教师中有应届毕业的师范生，不要漏填招聘中</a:t>
            </a:r>
            <a:r>
              <a:rPr lang="en-US" altLang="zh-CN"/>
              <a:t>“#</a:t>
            </a:r>
            <a:r>
              <a:rPr lang="zh-CN" altLang="en-US"/>
              <a:t>应届毕业生</a:t>
            </a:r>
            <a:r>
              <a:rPr lang="en-US" altLang="zh-CN"/>
              <a:t>”“#</a:t>
            </a:r>
            <a:r>
              <a:rPr lang="zh-CN" altLang="en-US"/>
              <a:t>师范生</a:t>
            </a:r>
            <a:r>
              <a:rPr lang="en-US" altLang="zh-CN"/>
              <a:t>”</a:t>
            </a:r>
            <a:r>
              <a:rPr lang="zh-CN" altLang="en-US"/>
              <a:t>。</a:t>
            </a:r>
            <a:endParaRPr lang="zh-CN" altLang="en-US"/>
          </a:p>
          <a:p>
            <a:r>
              <a:rPr lang="en-US" altLang="zh-CN"/>
              <a:t>3.</a:t>
            </a:r>
            <a:r>
              <a:rPr lang="zh-CN" altLang="en-US"/>
              <a:t>不要漏填</a:t>
            </a:r>
            <a:r>
              <a:rPr lang="en-US" altLang="zh-CN"/>
              <a:t>“#</a:t>
            </a:r>
            <a:r>
              <a:rPr lang="zh-CN" altLang="en-US"/>
              <a:t>女</a:t>
            </a:r>
            <a:r>
              <a:rPr lang="en-US" altLang="zh-CN"/>
              <a:t>”</a:t>
            </a:r>
            <a:r>
              <a:rPr lang="zh-CN" altLang="en-US"/>
              <a:t>。</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spcAft>
                <a:spcPts val="600"/>
              </a:spcAft>
              <a:defRPr/>
            </a:pPr>
            <a:r>
              <a:rPr lang="zh-CN" altLang="en-US" dirty="0"/>
              <a:t>从统计内容看，教育事业统计涵盖了学校、学生、教师、办学条件</a:t>
            </a:r>
            <a:r>
              <a:rPr lang="en-US" altLang="zh-CN" dirty="0"/>
              <a:t>4</a:t>
            </a:r>
            <a:r>
              <a:rPr lang="zh-CN" altLang="en-US" dirty="0"/>
              <a:t>大类指标。其中学校按照</a:t>
            </a: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办学类型、举办者、城乡类型、性质类别等进行区分，学生数据包括</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招生</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毕业</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在校、</a:t>
            </a: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分学校、分年级、分年龄、分专业数据，教师分为</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教职工</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专任教师，同时也按</a:t>
            </a: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学科、学历、职称、年龄进行了划分，办学条件则覆盖了</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占地</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校舍</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资产、</a:t>
            </a: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教辅用房、行政办公用房、生活用房、图书、计算机、网络建设、教学实习仪器、设备资产值等。除了这些通用指标外，调查制度中还引入了一些特殊指标如。</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 </a:t>
            </a: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endParaRPr lang="en-US" altLang="zh-CN"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（一）研究生指导教师是指具有硕士、博士授予权（研究生招生资格）的高校或科研机构，其遴选的指导博士、硕士或者既指导博士又指导硕士的教师。</a:t>
            </a:r>
            <a:endParaRPr lang="zh-CN" altLang="en-US"/>
          </a:p>
          <a:p>
            <a:r>
              <a:rPr lang="zh-CN" altLang="en-US"/>
              <a:t>（二）本表统计的研究生指导教师，既包括人事关系在本校的，也包括人事关系在外单位，但本学年聘用的指导本校研究生的教师。</a:t>
            </a:r>
            <a:endParaRPr lang="zh-CN" altLang="en-US"/>
          </a:p>
          <a:p>
            <a:r>
              <a:rPr lang="zh-CN" altLang="en-US"/>
              <a:t>（三）</a:t>
            </a:r>
            <a:r>
              <a:rPr lang="en-US" altLang="zh-CN"/>
              <a:t>“#</a:t>
            </a:r>
            <a:r>
              <a:rPr lang="zh-CN" altLang="en-US"/>
              <a:t>人事关系在本校</a:t>
            </a:r>
            <a:r>
              <a:rPr lang="en-US" altLang="zh-CN"/>
              <a:t>”</a:t>
            </a:r>
            <a:r>
              <a:rPr lang="zh-CN" altLang="en-US"/>
              <a:t>是指具有研究生指导教师任职资格且人事关系在本校的教师。</a:t>
            </a:r>
            <a:endParaRPr lang="zh-CN" altLang="en-US"/>
          </a:p>
          <a:p>
            <a:r>
              <a:rPr lang="zh-CN" altLang="en-US"/>
              <a:t>注意：本校遴选的研究生指导教师，因其人事关系在本校，虽然本学年不带研究生，但仍然统计在此表中。</a:t>
            </a:r>
            <a:endParaRPr lang="zh-CN" altLang="en-US"/>
          </a:p>
          <a:p>
            <a:endParaRPr lang="zh-CN" altLang="en-US"/>
          </a:p>
          <a:p>
            <a:r>
              <a:rPr lang="en-US" altLang="zh-CN"/>
              <a:t>2.</a:t>
            </a:r>
            <a:r>
              <a:rPr lang="zh-CN" altLang="en-US"/>
              <a:t>学校如没有研究生招生资格，则不需要填写本表。教基</a:t>
            </a:r>
            <a:r>
              <a:rPr lang="en-US" altLang="zh-CN"/>
              <a:t>3331</a:t>
            </a:r>
            <a:r>
              <a:rPr lang="zh-CN" altLang="en-US"/>
              <a:t>《硕士研究生分专业（领域）学生数》或教基</a:t>
            </a:r>
            <a:r>
              <a:rPr lang="en-US" altLang="zh-CN"/>
              <a:t>3332</a:t>
            </a:r>
            <a:r>
              <a:rPr lang="zh-CN" altLang="en-US"/>
              <a:t>《博士研究生分专业（领域）学生数》表中有数据，则必须填写本表。</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注意：研究生专职辅导员是对在校研究生进行专职辅导的人员，而不是专职辅导员本身的学历是研究生。</a:t>
            </a:r>
            <a:endParaRPr lang="zh-CN" altLang="en-US"/>
          </a:p>
          <a:p>
            <a:endParaRPr lang="zh-CN" altLang="en-US"/>
          </a:p>
          <a:p>
            <a:r>
              <a:rPr lang="en-US" altLang="zh-CN"/>
              <a:t>1.</a:t>
            </a:r>
            <a:r>
              <a:rPr lang="zh-CN" altLang="en-US"/>
              <a:t>对于不具有硕士、博士授予权（研究生招生资格）的学校，研究生专职辅导员不填。</a:t>
            </a:r>
            <a:endParaRPr lang="zh-CN" altLang="en-US"/>
          </a:p>
          <a:p>
            <a:r>
              <a:rPr lang="en-US" altLang="zh-CN"/>
              <a:t>2.</a:t>
            </a:r>
            <a:r>
              <a:rPr lang="zh-CN" altLang="en-US"/>
              <a:t>本表本专科生专职辅导员与本专科在校生有关联关系。</a:t>
            </a:r>
            <a:endParaRPr lang="zh-CN" altLang="en-US"/>
          </a:p>
          <a:p>
            <a:r>
              <a:rPr lang="en-US" altLang="zh-CN"/>
              <a:t>3.</a:t>
            </a:r>
            <a:r>
              <a:rPr lang="zh-CN" altLang="en-US"/>
              <a:t>本表研究生专职辅导员与研究生在校生有关联关系。</a:t>
            </a:r>
            <a:endParaRPr lang="zh-CN" altLang="en-US"/>
          </a:p>
          <a:p>
            <a:r>
              <a:rPr lang="en-US" altLang="zh-CN"/>
              <a:t>4.</a:t>
            </a:r>
            <a:r>
              <a:rPr lang="zh-CN" altLang="en-US"/>
              <a:t>有</a:t>
            </a:r>
            <a:r>
              <a:rPr lang="en-US" altLang="zh-CN"/>
              <a:t>19</a:t>
            </a:r>
            <a:r>
              <a:rPr lang="zh-CN" altLang="en-US"/>
              <a:t>岁以下专职辅导员，应核实。</a:t>
            </a:r>
            <a:endParaRPr lang="zh-CN" altLang="en-US"/>
          </a:p>
          <a:p>
            <a:r>
              <a:rPr lang="en-US" altLang="zh-CN"/>
              <a:t>5.</a:t>
            </a:r>
            <a:r>
              <a:rPr lang="zh-CN" altLang="en-US"/>
              <a:t>有</a:t>
            </a:r>
            <a:r>
              <a:rPr lang="en-US" altLang="zh-CN"/>
              <a:t>20-29</a:t>
            </a:r>
            <a:r>
              <a:rPr lang="zh-CN" altLang="en-US"/>
              <a:t>岁正高级专职辅导员，</a:t>
            </a:r>
            <a:r>
              <a:rPr lang="en-US" altLang="zh-CN"/>
              <a:t>40</a:t>
            </a:r>
            <a:r>
              <a:rPr lang="zh-CN" altLang="en-US"/>
              <a:t>岁以上是初级或是未定职级应核实。</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注意：本表校舍功能分类按实际用途填写，不是按建筑设计功能填写，门厅、楼梯、走廊等公共面积按照功能类型比例分摊。</a:t>
            </a:r>
            <a:endParaRPr lang="zh-CN" altLang="en-US"/>
          </a:p>
          <a:p>
            <a:r>
              <a:rPr lang="zh-CN" altLang="en-US"/>
              <a:t>注意：新增建筑物应具备竣工验收报告或新取得的房屋产权证书。</a:t>
            </a:r>
            <a:endParaRPr lang="zh-CN" altLang="en-US"/>
          </a:p>
          <a:p>
            <a:r>
              <a:rPr lang="zh-CN" altLang="en-US"/>
              <a:t>减少面积是指当年拆除校舍面积，以及功能用房调整减少的校舍面积。</a:t>
            </a:r>
            <a:endParaRPr lang="zh-CN" altLang="en-US"/>
          </a:p>
          <a:p>
            <a:endParaRPr lang="zh-CN" altLang="en-US"/>
          </a:p>
          <a:p>
            <a:endParaRPr lang="zh-CN" altLang="en-US"/>
          </a:p>
          <a:p>
            <a:r>
              <a:rPr lang="zh-CN" altLang="en-US"/>
              <a:t>注意：新增建筑物应具备竣工验收报告或新取得的房屋产权证书。</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现行调查制度共有十一个大类</a:t>
            </a:r>
            <a:r>
              <a:rPr lang="en-US" altLang="zh-CN" sz="1200" kern="1200" dirty="0">
                <a:solidFill>
                  <a:schemeClr val="tx1"/>
                </a:solidFill>
                <a:effectLst/>
                <a:latin typeface="+mn-lt"/>
                <a:ea typeface="+mn-ea"/>
                <a:cs typeface="+mn-cs"/>
              </a:rPr>
              <a:t>93</a:t>
            </a:r>
            <a:r>
              <a:rPr lang="zh-CN" altLang="zh-CN" sz="1200" kern="1200" dirty="0">
                <a:solidFill>
                  <a:schemeClr val="tx1"/>
                </a:solidFill>
                <a:effectLst/>
                <a:latin typeface="+mn-lt"/>
                <a:ea typeface="+mn-ea"/>
                <a:cs typeface="+mn-cs"/>
              </a:rPr>
              <a:t>张基表</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2.</a:t>
            </a:r>
            <a:r>
              <a:rPr lang="zh-CN" altLang="en-US"/>
              <a:t>在室内和屋顶的绿化，不占用土地，不计入绿化用地面积。</a:t>
            </a:r>
            <a:endParaRPr lang="zh-CN" altLang="en-US"/>
          </a:p>
          <a:p>
            <a:endParaRPr lang="zh-CN" altLang="en-US"/>
          </a:p>
          <a:p>
            <a:r>
              <a:rPr lang="en-US" altLang="zh-CN"/>
              <a:t>1.</a:t>
            </a:r>
            <a:r>
              <a:rPr lang="zh-CN" altLang="en-US"/>
              <a:t>运动场地面积的计量单位是</a:t>
            </a:r>
            <a:r>
              <a:rPr lang="en-US" altLang="zh-CN"/>
              <a:t>“</a:t>
            </a:r>
            <a:r>
              <a:rPr lang="zh-CN" altLang="en-US"/>
              <a:t>平方米</a:t>
            </a:r>
            <a:r>
              <a:rPr lang="en-US" altLang="zh-CN"/>
              <a:t>”</a:t>
            </a:r>
            <a:r>
              <a:rPr lang="zh-CN" altLang="en-US"/>
              <a:t>，不是</a:t>
            </a:r>
            <a:r>
              <a:rPr lang="en-US" altLang="zh-CN"/>
              <a:t>“</a:t>
            </a:r>
            <a:r>
              <a:rPr lang="zh-CN" altLang="en-US"/>
              <a:t>个</a:t>
            </a:r>
            <a:r>
              <a:rPr lang="en-US" altLang="zh-CN"/>
              <a:t>”</a:t>
            </a:r>
            <a:r>
              <a:rPr lang="zh-CN" altLang="en-US"/>
              <a:t>。</a:t>
            </a:r>
            <a:endParaRPr lang="zh-CN" altLang="en-US"/>
          </a:p>
          <a:p>
            <a:r>
              <a:rPr lang="en-US" altLang="zh-CN"/>
              <a:t>2.</a:t>
            </a:r>
            <a:r>
              <a:rPr lang="zh-CN" altLang="en-US"/>
              <a:t>在室内和屋顶的运动场地，不占用土地，不计入运动场地面积。</a:t>
            </a:r>
            <a:endParaRPr lang="zh-CN" altLang="en-US"/>
          </a:p>
          <a:p>
            <a:endParaRPr lang="zh-CN" altLang="en-US"/>
          </a:p>
          <a:p>
            <a:endParaRPr lang="zh-CN" altLang="en-US"/>
          </a:p>
          <a:p>
            <a:r>
              <a:rPr lang="en-US" altLang="zh-CN"/>
              <a:t>1.</a:t>
            </a:r>
            <a:r>
              <a:rPr lang="zh-CN" altLang="en-US"/>
              <a:t>校园足球场计量单位是</a:t>
            </a:r>
            <a:r>
              <a:rPr lang="en-US" altLang="zh-CN"/>
              <a:t>“</a:t>
            </a:r>
            <a:r>
              <a:rPr lang="zh-CN" altLang="en-US"/>
              <a:t>个</a:t>
            </a:r>
            <a:r>
              <a:rPr lang="en-US" altLang="zh-CN"/>
              <a:t>”</a:t>
            </a:r>
            <a:r>
              <a:rPr lang="zh-CN" altLang="en-US"/>
              <a:t>，不是</a:t>
            </a:r>
            <a:r>
              <a:rPr lang="en-US" altLang="zh-CN"/>
              <a:t>“</a:t>
            </a:r>
            <a:r>
              <a:rPr lang="zh-CN" altLang="en-US"/>
              <a:t>平方米</a:t>
            </a:r>
            <a:r>
              <a:rPr lang="en-US" altLang="zh-CN"/>
              <a:t>”</a:t>
            </a:r>
            <a:r>
              <a:rPr lang="zh-CN" altLang="en-US"/>
              <a:t>。</a:t>
            </a:r>
            <a:endParaRPr lang="zh-CN" altLang="en-US"/>
          </a:p>
          <a:p>
            <a:r>
              <a:rPr lang="en-US" altLang="zh-CN"/>
              <a:t>2.</a:t>
            </a:r>
            <a:r>
              <a:rPr lang="zh-CN" altLang="en-US"/>
              <a:t>如果一个大足球场里又设小足球场的，按大足球场填报，不得重复填报。</a:t>
            </a:r>
            <a:endParaRPr lang="zh-CN" altLang="en-US"/>
          </a:p>
          <a:p>
            <a:r>
              <a:rPr lang="zh-CN" altLang="en-US"/>
              <a:t>例如：某学校有</a:t>
            </a:r>
            <a:r>
              <a:rPr lang="en-US" altLang="zh-CN"/>
              <a:t>1</a:t>
            </a:r>
            <a:r>
              <a:rPr lang="zh-CN" altLang="en-US"/>
              <a:t>个</a:t>
            </a:r>
            <a:r>
              <a:rPr lang="en-US" altLang="zh-CN"/>
              <a:t>11</a:t>
            </a:r>
            <a:r>
              <a:rPr lang="zh-CN" altLang="en-US"/>
              <a:t>人制校园足球场，内设了</a:t>
            </a:r>
            <a:r>
              <a:rPr lang="en-US" altLang="zh-CN"/>
              <a:t>1</a:t>
            </a:r>
            <a:r>
              <a:rPr lang="zh-CN" altLang="en-US"/>
              <a:t>个</a:t>
            </a:r>
            <a:r>
              <a:rPr lang="en-US" altLang="zh-CN"/>
              <a:t>7</a:t>
            </a:r>
            <a:r>
              <a:rPr lang="zh-CN" altLang="en-US"/>
              <a:t>人制足球场、</a:t>
            </a:r>
            <a:r>
              <a:rPr lang="en-US" altLang="zh-CN"/>
              <a:t>2</a:t>
            </a:r>
            <a:r>
              <a:rPr lang="zh-CN" altLang="en-US"/>
              <a:t>个</a:t>
            </a:r>
            <a:r>
              <a:rPr lang="en-US" altLang="zh-CN"/>
              <a:t>5</a:t>
            </a:r>
            <a:r>
              <a:rPr lang="zh-CN" altLang="en-US"/>
              <a:t>人制足球场。填报时，该校填</a:t>
            </a:r>
            <a:r>
              <a:rPr lang="en-US" altLang="zh-CN"/>
              <a:t>1</a:t>
            </a:r>
            <a:r>
              <a:rPr lang="zh-CN" altLang="en-US"/>
              <a:t>个</a:t>
            </a:r>
            <a:r>
              <a:rPr lang="en-US" altLang="zh-CN"/>
              <a:t>11</a:t>
            </a:r>
            <a:r>
              <a:rPr lang="zh-CN" altLang="en-US"/>
              <a:t>人制足球场、</a:t>
            </a:r>
            <a:r>
              <a:rPr lang="en-US" altLang="zh-CN"/>
              <a:t>0</a:t>
            </a:r>
            <a:r>
              <a:rPr lang="zh-CN" altLang="en-US"/>
              <a:t>个</a:t>
            </a:r>
            <a:r>
              <a:rPr lang="en-US" altLang="zh-CN"/>
              <a:t>7</a:t>
            </a:r>
            <a:r>
              <a:rPr lang="zh-CN" altLang="en-US"/>
              <a:t>人制足球场、</a:t>
            </a:r>
            <a:r>
              <a:rPr lang="en-US" altLang="zh-CN"/>
              <a:t>0</a:t>
            </a:r>
            <a:r>
              <a:rPr lang="zh-CN" altLang="en-US"/>
              <a:t>个</a:t>
            </a:r>
            <a:r>
              <a:rPr lang="en-US" altLang="zh-CN"/>
              <a:t>5</a:t>
            </a:r>
            <a:r>
              <a:rPr lang="zh-CN" altLang="en-US"/>
              <a:t>人制足球场。</a:t>
            </a:r>
            <a:endParaRPr lang="zh-CN" altLang="en-US"/>
          </a:p>
          <a:p>
            <a:endParaRPr lang="zh-CN" altLang="en-US"/>
          </a:p>
          <a:p>
            <a:endParaRPr lang="zh-CN" altLang="en-US"/>
          </a:p>
          <a:p>
            <a:r>
              <a:rPr lang="en-US" altLang="zh-CN"/>
              <a:t>1.</a:t>
            </a:r>
            <a:r>
              <a:rPr lang="zh-CN" altLang="en-US"/>
              <a:t>图书的计量单位是</a:t>
            </a:r>
            <a:r>
              <a:rPr lang="en-US" altLang="zh-CN"/>
              <a:t>“</a:t>
            </a:r>
            <a:r>
              <a:rPr lang="zh-CN" altLang="en-US"/>
              <a:t>册</a:t>
            </a:r>
            <a:r>
              <a:rPr lang="en-US" altLang="zh-CN"/>
              <a:t>”</a:t>
            </a:r>
            <a:r>
              <a:rPr lang="zh-CN" altLang="en-US"/>
              <a:t>。</a:t>
            </a:r>
            <a:endParaRPr lang="zh-CN" altLang="en-US"/>
          </a:p>
          <a:p>
            <a:r>
              <a:rPr lang="en-US" altLang="zh-CN"/>
              <a:t>2.</a:t>
            </a:r>
            <a:r>
              <a:rPr lang="zh-CN" altLang="en-US"/>
              <a:t>不含电子图书和非正式出版的纸质书刊。</a:t>
            </a:r>
            <a:endParaRPr lang="zh-CN" altLang="en-US"/>
          </a:p>
          <a:p>
            <a:endParaRPr lang="zh-CN" altLang="en-US"/>
          </a:p>
          <a:p>
            <a:r>
              <a:rPr lang="zh-CN" altLang="en-US"/>
              <a:t>（</a:t>
            </a:r>
            <a:r>
              <a:rPr lang="en-US" altLang="zh-CN"/>
              <a:t>2</a:t>
            </a:r>
            <a:r>
              <a:rPr lang="zh-CN" altLang="en-US"/>
              <a:t>）电子图书</a:t>
            </a:r>
            <a:r>
              <a:rPr lang="en-US" altLang="zh-CN"/>
              <a:t>1</a:t>
            </a:r>
            <a:r>
              <a:rPr lang="zh-CN" altLang="en-US"/>
              <a:t>种算</a:t>
            </a:r>
            <a:r>
              <a:rPr lang="en-US" altLang="zh-CN"/>
              <a:t>1</a:t>
            </a:r>
            <a:r>
              <a:rPr lang="zh-CN" altLang="en-US"/>
              <a:t>册，不同数据库包含的同种书分别计算；</a:t>
            </a:r>
            <a:endParaRPr lang="zh-CN" altLang="en-US"/>
          </a:p>
          <a:p>
            <a:endParaRPr lang="zh-CN" altLang="en-US"/>
          </a:p>
          <a:p>
            <a:r>
              <a:rPr lang="zh-CN" altLang="en-US"/>
              <a:t>运动场地面积应大于等于学校室外足球场面积。</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本表数据来源于学校的资产管理行政记录，如资产管理信息系统、固定资产台账，也可参考财务账册、国有土地使用证、图书馆藏书目录、资产购置合同等。</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1</a:t>
            </a:r>
            <a:r>
              <a:rPr lang="zh-CN" altLang="en-US"/>
              <a:t>．学校产权的农场、林场及校办工厂等土地面积不能在学校产权占地面积中填写。</a:t>
            </a:r>
            <a:endParaRPr lang="zh-CN" altLang="en-US"/>
          </a:p>
          <a:p>
            <a:r>
              <a:rPr lang="en-US" altLang="zh-CN"/>
              <a:t>2</a:t>
            </a:r>
            <a:r>
              <a:rPr lang="zh-CN" altLang="en-US"/>
              <a:t>．本表</a:t>
            </a:r>
            <a:r>
              <a:rPr lang="en-US" altLang="zh-CN"/>
              <a:t>“</a:t>
            </a:r>
            <a:r>
              <a:rPr lang="zh-CN" altLang="en-US"/>
              <a:t>实有床位数</a:t>
            </a:r>
            <a:r>
              <a:rPr lang="en-US" altLang="zh-CN"/>
              <a:t>”</a:t>
            </a:r>
            <a:r>
              <a:rPr lang="zh-CN" altLang="en-US"/>
              <a:t>有数据，则教基</a:t>
            </a:r>
            <a:r>
              <a:rPr lang="en-US" altLang="zh-CN"/>
              <a:t>5373</a:t>
            </a:r>
            <a:r>
              <a:rPr lang="zh-CN" altLang="en-US"/>
              <a:t>《高等教育学校（职业、成人）校舍情况》教基</a:t>
            </a:r>
            <a:r>
              <a:rPr lang="en-US" altLang="zh-CN"/>
              <a:t>5374</a:t>
            </a:r>
            <a:r>
              <a:rPr lang="zh-CN" altLang="en-US"/>
              <a:t>《高等教育学校（普通）校舍情况》中的学生宿舍（公寓）应有面积。</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1</a:t>
            </a:r>
            <a:r>
              <a:rPr lang="zh-CN" altLang="en-US"/>
              <a:t>．校舍面积按实际使用功能的建筑面积填写。</a:t>
            </a:r>
            <a:endParaRPr lang="zh-CN" altLang="en-US"/>
          </a:p>
          <a:p>
            <a:r>
              <a:rPr lang="en-US" altLang="zh-CN"/>
              <a:t>2</a:t>
            </a:r>
            <a:r>
              <a:rPr lang="zh-CN" altLang="en-US"/>
              <a:t>．本表</a:t>
            </a:r>
            <a:r>
              <a:rPr lang="en-US" altLang="zh-CN"/>
              <a:t>“</a:t>
            </a:r>
            <a:r>
              <a:rPr lang="zh-CN" altLang="en-US"/>
              <a:t>教室</a:t>
            </a:r>
            <a:r>
              <a:rPr lang="en-US" altLang="zh-CN"/>
              <a:t>”</a:t>
            </a:r>
            <a:r>
              <a:rPr lang="zh-CN" altLang="en-US"/>
              <a:t>有面积，则教基</a:t>
            </a:r>
            <a:r>
              <a:rPr lang="en-US" altLang="zh-CN"/>
              <a:t>5377</a:t>
            </a:r>
            <a:r>
              <a:rPr lang="zh-CN" altLang="en-US"/>
              <a:t>《职业教育学校、高等教育学校资产等办学条件》中应有教室间数。</a:t>
            </a:r>
            <a:endParaRPr lang="zh-CN" altLang="en-US"/>
          </a:p>
          <a:p>
            <a:r>
              <a:rPr lang="en-US" altLang="zh-CN"/>
              <a:t>3.</a:t>
            </a:r>
            <a:r>
              <a:rPr lang="zh-CN" altLang="en-US"/>
              <a:t>本表学生宿舍（公寓）有面积，则教基</a:t>
            </a:r>
            <a:r>
              <a:rPr lang="en-US" altLang="zh-CN"/>
              <a:t>1203</a:t>
            </a:r>
            <a:r>
              <a:rPr lang="zh-CN" altLang="en-US"/>
              <a:t>《职业教育学校基本情况》教基</a:t>
            </a:r>
            <a:r>
              <a:rPr lang="en-US" altLang="zh-CN"/>
              <a:t>8386</a:t>
            </a:r>
            <a:r>
              <a:rPr lang="zh-CN" altLang="en-US"/>
              <a:t>《高等教育学校校园占地情况统计调查表（台账）》中应有</a:t>
            </a:r>
            <a:r>
              <a:rPr lang="en-US" altLang="zh-CN"/>
              <a:t>“</a:t>
            </a:r>
            <a:r>
              <a:rPr lang="zh-CN" altLang="en-US"/>
              <a:t>实有床位数</a:t>
            </a:r>
            <a:r>
              <a:rPr lang="en-US" altLang="zh-CN"/>
              <a:t>”</a:t>
            </a:r>
            <a:r>
              <a:rPr lang="zh-CN" altLang="en-US"/>
              <a:t>。</a:t>
            </a:r>
            <a:endParaRPr lang="zh-CN" altLang="en-US"/>
          </a:p>
          <a:p>
            <a:r>
              <a:rPr lang="en-US" altLang="zh-CN"/>
              <a:t>4.</a:t>
            </a:r>
            <a:r>
              <a:rPr lang="zh-CN" altLang="en-US"/>
              <a:t>存在</a:t>
            </a:r>
            <a:r>
              <a:rPr lang="en-US" altLang="zh-CN"/>
              <a:t>C</a:t>
            </a:r>
            <a:r>
              <a:rPr lang="zh-CN" altLang="en-US"/>
              <a:t>级危房、</a:t>
            </a:r>
            <a:r>
              <a:rPr lang="en-US" altLang="zh-CN"/>
              <a:t>D</a:t>
            </a:r>
            <a:r>
              <a:rPr lang="zh-CN" altLang="en-US"/>
              <a:t>级危房时，建议核实。</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sym typeface="+mn-ea"/>
              </a:rPr>
              <a:t>本表的数据来源于学校校舍或基建管理的行政记录，如校舍管理台账、在建工程批复文件、租赁（出借）合同，也可参考房屋权属证书、校舍竣工验收报告，在建工程项目审批书、施工合同或施工图纸等。</a:t>
            </a:r>
            <a:endParaRPr lang="zh-CN" altLang="en-US"/>
          </a:p>
          <a:p>
            <a:endParaRPr lang="zh-CN" altLang="en-US"/>
          </a:p>
          <a:p>
            <a:r>
              <a:rPr lang="en-US" altLang="zh-CN">
                <a:sym typeface="+mn-ea"/>
              </a:rPr>
              <a:t>1</a:t>
            </a:r>
            <a:r>
              <a:rPr lang="zh-CN" altLang="en-US">
                <a:sym typeface="+mn-ea"/>
              </a:rPr>
              <a:t>．校舍面积按实际使用功能的建筑面积填写。</a:t>
            </a:r>
            <a:endParaRPr lang="zh-CN" altLang="en-US"/>
          </a:p>
          <a:p>
            <a:r>
              <a:rPr lang="en-US" altLang="zh-CN">
                <a:sym typeface="+mn-ea"/>
              </a:rPr>
              <a:t>2</a:t>
            </a:r>
            <a:r>
              <a:rPr lang="zh-CN" altLang="en-US">
                <a:sym typeface="+mn-ea"/>
              </a:rPr>
              <a:t>．</a:t>
            </a:r>
            <a:r>
              <a:rPr lang="en-US" altLang="zh-CN">
                <a:sym typeface="+mn-ea"/>
              </a:rPr>
              <a:t>“#</a:t>
            </a:r>
            <a:r>
              <a:rPr lang="zh-CN" altLang="en-US">
                <a:sym typeface="+mn-ea"/>
              </a:rPr>
              <a:t>艺术院校专业课教室</a:t>
            </a:r>
            <a:r>
              <a:rPr lang="en-US" altLang="zh-CN">
                <a:sym typeface="+mn-ea"/>
              </a:rPr>
              <a:t>”</a:t>
            </a:r>
            <a:r>
              <a:rPr lang="zh-CN" altLang="en-US">
                <a:sym typeface="+mn-ea"/>
              </a:rPr>
              <a:t>是指艺术院校的专业课教室，而非其他类型学校艺术类专业所有的教室。</a:t>
            </a:r>
            <a:endParaRPr lang="zh-CN" altLang="en-US"/>
          </a:p>
          <a:p>
            <a:r>
              <a:rPr lang="en-US" altLang="zh-CN">
                <a:sym typeface="+mn-ea"/>
              </a:rPr>
              <a:t>3</a:t>
            </a:r>
            <a:r>
              <a:rPr lang="zh-CN" altLang="en-US">
                <a:sym typeface="+mn-ea"/>
              </a:rPr>
              <a:t>．存在</a:t>
            </a:r>
            <a:r>
              <a:rPr lang="en-US" altLang="zh-CN">
                <a:sym typeface="+mn-ea"/>
              </a:rPr>
              <a:t>C</a:t>
            </a:r>
            <a:r>
              <a:rPr lang="zh-CN" altLang="en-US">
                <a:sym typeface="+mn-ea"/>
              </a:rPr>
              <a:t>级危房、</a:t>
            </a:r>
            <a:r>
              <a:rPr lang="en-US" altLang="zh-CN">
                <a:sym typeface="+mn-ea"/>
              </a:rPr>
              <a:t>D</a:t>
            </a:r>
            <a:r>
              <a:rPr lang="zh-CN" altLang="en-US">
                <a:sym typeface="+mn-ea"/>
              </a:rPr>
              <a:t>级危房时，建议核实。</a:t>
            </a:r>
            <a:endParaRPr lang="zh-CN" altLang="en-US"/>
          </a:p>
          <a:p>
            <a:r>
              <a:rPr lang="en-US" altLang="zh-CN">
                <a:sym typeface="+mn-ea"/>
              </a:rPr>
              <a:t>4.</a:t>
            </a:r>
            <a:r>
              <a:rPr lang="zh-CN" altLang="en-US">
                <a:sym typeface="+mn-ea"/>
              </a:rPr>
              <a:t>教基</a:t>
            </a:r>
            <a:r>
              <a:rPr lang="en-US" altLang="zh-CN">
                <a:sym typeface="+mn-ea"/>
              </a:rPr>
              <a:t>5377</a:t>
            </a:r>
            <a:r>
              <a:rPr lang="zh-CN" altLang="en-US">
                <a:sym typeface="+mn-ea"/>
              </a:rPr>
              <a:t>《职业教育学校、高等教育学校资产等办学条件》中有教室间数，本表</a:t>
            </a:r>
            <a:r>
              <a:rPr lang="en-US" altLang="zh-CN">
                <a:sym typeface="+mn-ea"/>
              </a:rPr>
              <a:t>“</a:t>
            </a:r>
            <a:r>
              <a:rPr lang="zh-CN" altLang="en-US">
                <a:sym typeface="+mn-ea"/>
              </a:rPr>
              <a:t>教室</a:t>
            </a:r>
            <a:r>
              <a:rPr lang="en-US" altLang="zh-CN">
                <a:sym typeface="+mn-ea"/>
              </a:rPr>
              <a:t>”</a:t>
            </a:r>
            <a:r>
              <a:rPr lang="zh-CN" altLang="en-US">
                <a:sym typeface="+mn-ea"/>
              </a:rPr>
              <a:t>应有面积。</a:t>
            </a:r>
            <a:endParaRPr lang="zh-CN" altLang="en-US"/>
          </a:p>
          <a:p>
            <a:r>
              <a:rPr lang="en-US" altLang="zh-CN">
                <a:sym typeface="+mn-ea"/>
              </a:rPr>
              <a:t>5.“#</a:t>
            </a:r>
            <a:r>
              <a:rPr lang="zh-CN" altLang="en-US">
                <a:sym typeface="+mn-ea"/>
              </a:rPr>
              <a:t>功能类别</a:t>
            </a:r>
            <a:r>
              <a:rPr lang="en-US" altLang="zh-CN">
                <a:sym typeface="+mn-ea"/>
              </a:rPr>
              <a:t>”</a:t>
            </a:r>
            <a:r>
              <a:rPr lang="zh-CN" altLang="en-US">
                <a:sym typeface="+mn-ea"/>
              </a:rPr>
              <a:t>中选择了</a:t>
            </a:r>
            <a:r>
              <a:rPr lang="en-US" altLang="zh-CN">
                <a:sym typeface="+mn-ea"/>
              </a:rPr>
              <a:t>“</a:t>
            </a:r>
            <a:r>
              <a:rPr lang="zh-CN" altLang="en-US">
                <a:sym typeface="+mn-ea"/>
              </a:rPr>
              <a:t>非其他用房</a:t>
            </a:r>
            <a:r>
              <a:rPr lang="en-US" altLang="zh-CN">
                <a:sym typeface="+mn-ea"/>
              </a:rPr>
              <a:t>”</a:t>
            </a:r>
            <a:r>
              <a:rPr lang="zh-CN" altLang="en-US">
                <a:sym typeface="+mn-ea"/>
              </a:rPr>
              <a:t>选项，则在</a:t>
            </a:r>
            <a:r>
              <a:rPr lang="en-US" altLang="zh-CN">
                <a:sym typeface="+mn-ea"/>
              </a:rPr>
              <a:t>“</a:t>
            </a:r>
            <a:r>
              <a:rPr lang="zh-CN" altLang="en-US">
                <a:sym typeface="+mn-ea"/>
              </a:rPr>
              <a:t>其他用房</a:t>
            </a:r>
            <a:r>
              <a:rPr lang="en-US" altLang="zh-CN">
                <a:sym typeface="+mn-ea"/>
              </a:rPr>
              <a:t>”</a:t>
            </a:r>
            <a:r>
              <a:rPr lang="zh-CN" altLang="en-US">
                <a:sym typeface="+mn-ea"/>
              </a:rPr>
              <a:t>字段中只能填写面积为</a:t>
            </a:r>
            <a:r>
              <a:rPr lang="en-US" altLang="zh-CN">
                <a:sym typeface="+mn-ea"/>
              </a:rPr>
              <a:t>0</a:t>
            </a:r>
            <a:r>
              <a:rPr lang="zh-CN" altLang="en-US">
                <a:sym typeface="+mn-ea"/>
              </a:rPr>
              <a:t>。</a:t>
            </a:r>
            <a:endParaRPr lang="zh-CN" altLang="en-US"/>
          </a:p>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省教育厅委托某学校开展</a:t>
            </a:r>
            <a:r>
              <a:rPr lang="en-US" altLang="zh-CN"/>
              <a:t>“</a:t>
            </a:r>
            <a:r>
              <a:rPr lang="zh-CN" altLang="en-US"/>
              <a:t>教育事业统计培训</a:t>
            </a:r>
            <a:r>
              <a:rPr lang="en-US" altLang="zh-CN"/>
              <a:t>”</a:t>
            </a:r>
            <a:r>
              <a:rPr lang="zh-CN" altLang="en-US"/>
              <a:t>项目，共举办培训班</a:t>
            </a:r>
            <a:r>
              <a:rPr lang="en-US" altLang="zh-CN"/>
              <a:t>3</a:t>
            </a:r>
            <a:r>
              <a:rPr lang="zh-CN" altLang="en-US"/>
              <a:t>期，分别培训普通高校、成人高校、培养研究生的科研机构的学校统计人员，在统计时，应统计为</a:t>
            </a:r>
            <a:r>
              <a:rPr lang="en-US" altLang="zh-CN"/>
              <a:t>1</a:t>
            </a:r>
            <a:r>
              <a:rPr lang="zh-CN" altLang="en-US"/>
              <a:t>个项目，项目名称为</a:t>
            </a:r>
            <a:r>
              <a:rPr lang="en-US" altLang="zh-CN"/>
              <a:t>“</a:t>
            </a:r>
            <a:r>
              <a:rPr lang="zh-CN" altLang="en-US"/>
              <a:t>教育事业统计培训</a:t>
            </a:r>
            <a:r>
              <a:rPr lang="en-US" altLang="zh-CN"/>
              <a:t>”</a:t>
            </a:r>
            <a:r>
              <a:rPr lang="zh-CN" altLang="en-US"/>
              <a:t>。</a:t>
            </a:r>
            <a:endParaRPr lang="zh-CN" altLang="en-US"/>
          </a:p>
          <a:p>
            <a:endParaRPr lang="zh-CN" altLang="en-US"/>
          </a:p>
          <a:p>
            <a:r>
              <a:rPr lang="zh-CN" altLang="en-US"/>
              <a:t>培训时间是指各项培训累计学时数。每学时按</a:t>
            </a:r>
            <a:r>
              <a:rPr lang="en-US" altLang="zh-CN"/>
              <a:t>45</a:t>
            </a:r>
            <a:r>
              <a:rPr lang="zh-CN" altLang="en-US"/>
              <a:t>分钟计算。每天最多计</a:t>
            </a:r>
            <a:r>
              <a:rPr lang="en-US" altLang="zh-CN"/>
              <a:t>8</a:t>
            </a:r>
            <a:r>
              <a:rPr lang="zh-CN" altLang="en-US"/>
              <a:t>学时。</a:t>
            </a:r>
            <a:endParaRPr lang="zh-CN" altLang="en-US"/>
          </a:p>
          <a:p>
            <a:endParaRPr lang="zh-CN" altLang="en-US"/>
          </a:p>
          <a:p>
            <a:r>
              <a:rPr lang="zh-CN" altLang="en-US"/>
              <a:t>注意：培训时间是指所有培训项目开设课程的累计学时数，不是培训对象累计学时数。</a:t>
            </a:r>
            <a:endParaRPr lang="zh-CN" altLang="en-US"/>
          </a:p>
          <a:p>
            <a:endParaRPr lang="zh-CN" altLang="en-US"/>
          </a:p>
          <a:p>
            <a:r>
              <a:rPr lang="zh-CN" altLang="en-US"/>
              <a:t>注意：本表培训不包括面向本校教职工和学生的培训。</a:t>
            </a:r>
            <a:endParaRPr lang="zh-CN" altLang="en-US"/>
          </a:p>
          <a:p>
            <a:endParaRPr lang="zh-CN" altLang="en-US"/>
          </a:p>
          <a:p>
            <a:r>
              <a:rPr lang="zh-CN" altLang="en-US"/>
              <a:t>承担培训工作教师分校内教师和校外教师。校内教师是指直接从事培训工作的本校教师，包括管理人员和专业教师。</a:t>
            </a:r>
            <a:endParaRPr lang="zh-CN" altLang="en-US"/>
          </a:p>
          <a:p>
            <a:endParaRPr lang="zh-CN" altLang="en-US"/>
          </a:p>
          <a:p>
            <a:r>
              <a:rPr lang="zh-CN" altLang="en-US"/>
              <a:t>例如：省教育厅委托某学校开展</a:t>
            </a:r>
            <a:r>
              <a:rPr lang="en-US" altLang="zh-CN"/>
              <a:t>“</a:t>
            </a:r>
            <a:r>
              <a:rPr lang="zh-CN" altLang="en-US"/>
              <a:t>教育事业统计培训</a:t>
            </a:r>
            <a:r>
              <a:rPr lang="en-US" altLang="zh-CN"/>
              <a:t>”</a:t>
            </a:r>
            <a:r>
              <a:rPr lang="zh-CN" altLang="en-US"/>
              <a:t>项目，共举办培训班</a:t>
            </a:r>
            <a:r>
              <a:rPr lang="en-US" altLang="zh-CN"/>
              <a:t>4</a:t>
            </a:r>
            <a:r>
              <a:rPr lang="zh-CN" altLang="en-US"/>
              <a:t>期，分别培训幼儿园、小学、中学、中等职业学校统计人员，在统计时，应统计为</a:t>
            </a:r>
            <a:r>
              <a:rPr lang="en-US" altLang="zh-CN"/>
              <a:t>1</a:t>
            </a:r>
            <a:r>
              <a:rPr lang="zh-CN" altLang="en-US"/>
              <a:t>个项目，项目名称为</a:t>
            </a:r>
            <a:r>
              <a:rPr lang="en-US" altLang="zh-CN"/>
              <a:t>“</a:t>
            </a:r>
            <a:r>
              <a:rPr lang="zh-CN" altLang="en-US"/>
              <a:t>教育事业统计培训</a:t>
            </a:r>
            <a:r>
              <a:rPr lang="en-US" altLang="zh-CN"/>
              <a:t>”</a:t>
            </a:r>
            <a:r>
              <a:rPr lang="zh-CN" altLang="en-US"/>
              <a:t>。</a:t>
            </a:r>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无边框">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21.xml"/></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98.xml"/><Relationship Id="rId3" Type="http://schemas.openxmlformats.org/officeDocument/2006/relationships/slideLayout" Target="../slideLayouts/slideLayout12.xml"/><Relationship Id="rId2" Type="http://schemas.openxmlformats.org/officeDocument/2006/relationships/image" Target="../media/image82.png"/><Relationship Id="rId1" Type="http://schemas.openxmlformats.org/officeDocument/2006/relationships/tags" Target="../tags/tag203.xml"/></Relationships>
</file>

<file path=ppt/slides/_rels/slide101.xml.rels><?xml version="1.0" encoding="UTF-8" standalone="yes"?>
<Relationships xmlns="http://schemas.openxmlformats.org/package/2006/relationships"><Relationship Id="rId5" Type="http://schemas.openxmlformats.org/officeDocument/2006/relationships/notesSlide" Target="../notesSlides/notesSlide99.xml"/><Relationship Id="rId4" Type="http://schemas.openxmlformats.org/officeDocument/2006/relationships/slideLayout" Target="../slideLayouts/slideLayout12.xml"/><Relationship Id="rId3" Type="http://schemas.openxmlformats.org/officeDocument/2006/relationships/image" Target="../media/image83.png"/><Relationship Id="rId2" Type="http://schemas.openxmlformats.org/officeDocument/2006/relationships/image" Target="../media/image51.png"/><Relationship Id="rId1" Type="http://schemas.openxmlformats.org/officeDocument/2006/relationships/tags" Target="../tags/tag204.xml"/></Relationships>
</file>

<file path=ppt/slides/_rels/slide102.xml.rels><?xml version="1.0" encoding="UTF-8" standalone="yes"?>
<Relationships xmlns="http://schemas.openxmlformats.org/package/2006/relationships"><Relationship Id="rId6" Type="http://schemas.openxmlformats.org/officeDocument/2006/relationships/notesSlide" Target="../notesSlides/notesSlide100.xml"/><Relationship Id="rId5" Type="http://schemas.openxmlformats.org/officeDocument/2006/relationships/slideLayout" Target="../slideLayouts/slideLayout1.xml"/><Relationship Id="rId4" Type="http://schemas.openxmlformats.org/officeDocument/2006/relationships/image" Target="../media/image84.png"/><Relationship Id="rId3" Type="http://schemas.openxmlformats.org/officeDocument/2006/relationships/tags" Target="../tags/tag205.xml"/><Relationship Id="rId2" Type="http://schemas.microsoft.com/office/2007/relationships/hdphoto" Target="../media/image19.wdp"/><Relationship Id="rId1" Type="http://schemas.openxmlformats.org/officeDocument/2006/relationships/image" Target="../media/image18.png"/></Relationships>
</file>

<file path=ppt/slides/_rels/slide103.xml.rels><?xml version="1.0" encoding="UTF-8" standalone="yes"?>
<Relationships xmlns="http://schemas.openxmlformats.org/package/2006/relationships"><Relationship Id="rId5" Type="http://schemas.openxmlformats.org/officeDocument/2006/relationships/notesSlide" Target="../notesSlides/notesSlide101.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207.xml"/><Relationship Id="rId1" Type="http://schemas.openxmlformats.org/officeDocument/2006/relationships/tags" Target="../tags/tag206.xml"/></Relationships>
</file>

<file path=ppt/slides/_rels/slide10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12.xml"/><Relationship Id="rId5" Type="http://schemas.openxmlformats.org/officeDocument/2006/relationships/image" Target="../media/image85.png"/><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10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image" Target="../media/image86.png"/><Relationship Id="rId2" Type="http://schemas.openxmlformats.org/officeDocument/2006/relationships/tags" Target="../tags/tag214.xml"/><Relationship Id="rId1" Type="http://schemas.openxmlformats.org/officeDocument/2006/relationships/tags" Target="../tags/tag213.xml"/></Relationships>
</file>

<file path=ppt/slides/_rels/slide10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87.png"/><Relationship Id="rId2" Type="http://schemas.openxmlformats.org/officeDocument/2006/relationships/tags" Target="../tags/tag218.xml"/><Relationship Id="rId1" Type="http://schemas.openxmlformats.org/officeDocument/2006/relationships/tags" Target="../tags/tag217.xml"/></Relationships>
</file>

<file path=ppt/slides/_rels/slide10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image" Target="../media/image89.png"/><Relationship Id="rId3" Type="http://schemas.openxmlformats.org/officeDocument/2006/relationships/image" Target="../media/image88.png"/><Relationship Id="rId2" Type="http://schemas.openxmlformats.org/officeDocument/2006/relationships/tags" Target="../tags/tag222.xml"/><Relationship Id="rId1" Type="http://schemas.openxmlformats.org/officeDocument/2006/relationships/tags" Target="../tags/tag221.xml"/></Relationships>
</file>

<file path=ppt/slides/_rels/slide10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28.xml"/><Relationship Id="rId4" Type="http://schemas.openxmlformats.org/officeDocument/2006/relationships/image" Target="../media/image90.png"/><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10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image" Target="../media/image91.png"/><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122.xml"/></Relationships>
</file>

<file path=ppt/slides/_rels/slide110.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1" Type="http://schemas.openxmlformats.org/officeDocument/2006/relationships/slideLayout" Target="../slideLayouts/slideLayout2.xml"/><Relationship Id="rId10" Type="http://schemas.openxmlformats.org/officeDocument/2006/relationships/tags" Target="../tags/tag243.xml"/><Relationship Id="rId1" Type="http://schemas.openxmlformats.org/officeDocument/2006/relationships/tags" Target="../tags/tag234.xml"/></Relationships>
</file>

<file path=ppt/slides/_rels/slide11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1" Type="http://schemas.openxmlformats.org/officeDocument/2006/relationships/slideLayout" Target="../slideLayouts/slideLayout2.xml"/><Relationship Id="rId10" Type="http://schemas.openxmlformats.org/officeDocument/2006/relationships/tags" Target="../tags/tag253.xml"/><Relationship Id="rId1" Type="http://schemas.openxmlformats.org/officeDocument/2006/relationships/tags" Target="../tags/tag244.xml"/></Relationships>
</file>

<file path=ppt/slides/_rels/slide112.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1" Type="http://schemas.openxmlformats.org/officeDocument/2006/relationships/slideLayout" Target="../slideLayouts/slideLayout2.xml"/><Relationship Id="rId10" Type="http://schemas.openxmlformats.org/officeDocument/2006/relationships/tags" Target="../tags/tag263.xml"/><Relationship Id="rId1" Type="http://schemas.openxmlformats.org/officeDocument/2006/relationships/tags" Target="../tags/tag254.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4.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6.xml"/><Relationship Id="rId1" Type="http://schemas.openxmlformats.org/officeDocument/2006/relationships/tags" Target="../tags/tag265.xml"/></Relationships>
</file>

<file path=ppt/slides/_rels/slide11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94.png"/><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116.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image" Target="../media/image96.png"/><Relationship Id="rId4" Type="http://schemas.openxmlformats.org/officeDocument/2006/relationships/tags" Target="../tags/tag273.xml"/><Relationship Id="rId3" Type="http://schemas.openxmlformats.org/officeDocument/2006/relationships/image" Target="../media/image95.png"/><Relationship Id="rId2" Type="http://schemas.openxmlformats.org/officeDocument/2006/relationships/tags" Target="../tags/tag272.xml"/><Relationship Id="rId11" Type="http://schemas.openxmlformats.org/officeDocument/2006/relationships/slideLayout" Target="../slideLayouts/slideLayout2.xml"/><Relationship Id="rId10" Type="http://schemas.openxmlformats.org/officeDocument/2006/relationships/tags" Target="../tags/tag278.xml"/><Relationship Id="rId1" Type="http://schemas.openxmlformats.org/officeDocument/2006/relationships/tags" Target="../tags/tag271.xml"/></Relationships>
</file>

<file path=ppt/slides/_rels/slide117.xml.rels><?xml version="1.0" encoding="UTF-8" standalone="yes"?>
<Relationships xmlns="http://schemas.openxmlformats.org/package/2006/relationships"><Relationship Id="rId9" Type="http://schemas.openxmlformats.org/officeDocument/2006/relationships/image" Target="../media/image99.png"/><Relationship Id="rId8" Type="http://schemas.openxmlformats.org/officeDocument/2006/relationships/tags" Target="../tags/tag284.xml"/><Relationship Id="rId7" Type="http://schemas.openxmlformats.org/officeDocument/2006/relationships/image" Target="../media/image98.png"/><Relationship Id="rId6" Type="http://schemas.openxmlformats.org/officeDocument/2006/relationships/tags" Target="../tags/tag283.xml"/><Relationship Id="rId5" Type="http://schemas.openxmlformats.org/officeDocument/2006/relationships/image" Target="../media/image97.png"/><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2" Type="http://schemas.openxmlformats.org/officeDocument/2006/relationships/slideLayout" Target="../slideLayouts/slideLayout2.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tags" Target="../tags/tag279.xml"/></Relationships>
</file>

<file path=ppt/slides/_rels/slide11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119.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4" Type="http://schemas.openxmlformats.org/officeDocument/2006/relationships/slideLayout" Target="../slideLayouts/slideLayout2.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123.xml"/></Relationships>
</file>

<file path=ppt/slides/_rels/slide1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image" Target="../media/image105.png"/><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tags" Target="../tags/tag305.xml"/></Relationships>
</file>

<file path=ppt/slides/_rels/slide1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8.png"/><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tags" Target="../tags/tag308.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9.xml"/></Relationships>
</file>

<file path=ppt/slides/_rels/slide123.xml.rels><?xml version="1.0" encoding="UTF-8" standalone="yes"?>
<Relationships xmlns="http://schemas.openxmlformats.org/package/2006/relationships"><Relationship Id="rId5" Type="http://schemas.openxmlformats.org/officeDocument/2006/relationships/notesSlide" Target="../notesSlides/notesSlide102.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310.xml"/><Relationship Id="rId1" Type="http://schemas.openxmlformats.org/officeDocument/2006/relationships/image" Target="../media/image109.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125.xml"/><Relationship Id="rId1" Type="http://schemas.openxmlformats.org/officeDocument/2006/relationships/tags" Target="../tags/tag12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tags" Target="../tags/tag12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2.xml"/><Relationship Id="rId2" Type="http://schemas.openxmlformats.org/officeDocument/2006/relationships/image" Target="../media/image11.png"/><Relationship Id="rId1" Type="http://schemas.openxmlformats.org/officeDocument/2006/relationships/tags" Target="../tags/tag12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2.xml"/><Relationship Id="rId2" Type="http://schemas.openxmlformats.org/officeDocument/2006/relationships/image" Target="../media/image12.png"/><Relationship Id="rId1" Type="http://schemas.openxmlformats.org/officeDocument/2006/relationships/tags" Target="../tags/tag129.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2.xml"/><Relationship Id="rId2" Type="http://schemas.openxmlformats.org/officeDocument/2006/relationships/image" Target="../media/image13.png"/><Relationship Id="rId1" Type="http://schemas.openxmlformats.org/officeDocument/2006/relationships/tags" Target="../tags/tag130.xml"/></Relationships>
</file>

<file path=ppt/slides/_rels/slide2.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1" Type="http://schemas.openxmlformats.org/officeDocument/2006/relationships/notesSlide" Target="../notesSlides/notesSlide2.xml"/><Relationship Id="rId30" Type="http://schemas.openxmlformats.org/officeDocument/2006/relationships/slideLayout" Target="../slideLayouts/slideLayout2.xml"/><Relationship Id="rId3" Type="http://schemas.openxmlformats.org/officeDocument/2006/relationships/tags" Target="../tags/tag68.xml"/><Relationship Id="rId29" Type="http://schemas.openxmlformats.org/officeDocument/2006/relationships/tags" Target="../tags/tag94.xml"/><Relationship Id="rId28" Type="http://schemas.openxmlformats.org/officeDocument/2006/relationships/tags" Target="../tags/tag93.xml"/><Relationship Id="rId27" Type="http://schemas.openxmlformats.org/officeDocument/2006/relationships/tags" Target="../tags/tag92.xml"/><Relationship Id="rId26" Type="http://schemas.openxmlformats.org/officeDocument/2006/relationships/tags" Target="../tags/tag91.xml"/><Relationship Id="rId25" Type="http://schemas.openxmlformats.org/officeDocument/2006/relationships/tags" Target="../tags/tag90.xml"/><Relationship Id="rId24" Type="http://schemas.openxmlformats.org/officeDocument/2006/relationships/tags" Target="../tags/tag89.xml"/><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67.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2.xml"/><Relationship Id="rId2" Type="http://schemas.openxmlformats.org/officeDocument/2006/relationships/image" Target="../media/image14.png"/><Relationship Id="rId1" Type="http://schemas.openxmlformats.org/officeDocument/2006/relationships/tags" Target="../tags/tag1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13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13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34.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2.xml"/><Relationship Id="rId4" Type="http://schemas.openxmlformats.org/officeDocument/2006/relationships/hyperlink" Target="http://www.moe.gov.cn/jyb_xxgk/gk_gbgg/moe_0/moe_1443/moe_1497/tnull_23287.html" TargetMode="External"/><Relationship Id="rId3" Type="http://schemas.openxmlformats.org/officeDocument/2006/relationships/hyperlink" Target="https://flk.npc.gov.cn/detail2.html?ZmY4MDgwODE2ZjNlOTc4NDAxNmY0MWU0YzA5YjAxNGI" TargetMode="External"/><Relationship Id="rId2" Type="http://schemas.openxmlformats.org/officeDocument/2006/relationships/hyperlink" Target="http://www.moe.gov.cn/jyb_sjzl/sjzl_zcfg/zcfg_jyfl/tnull_1314.html" TargetMode="External"/><Relationship Id="rId1" Type="http://schemas.openxmlformats.org/officeDocument/2006/relationships/tags" Target="../tags/tag135.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2.xml"/><Relationship Id="rId3" Type="http://schemas.openxmlformats.org/officeDocument/2006/relationships/hyperlink" Target="https://flk.npc.gov.cn/detail2.html?ZmY4MDgwODE2ZjNlOTc4NDAxNmY0MWU0YzA5YjAxNGI" TargetMode="External"/><Relationship Id="rId2" Type="http://schemas.openxmlformats.org/officeDocument/2006/relationships/hyperlink" Target="http://www.moe.gov.cn/jyb_sjzl/sjzl_zcfg/zcfg_jyfl/tnull_1314.html" TargetMode="External"/><Relationship Id="rId1" Type="http://schemas.openxmlformats.org/officeDocument/2006/relationships/tags" Target="../tags/tag136.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138.xml"/><Relationship Id="rId1" Type="http://schemas.openxmlformats.org/officeDocument/2006/relationships/tags" Target="../tags/tag137.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2.xml"/><Relationship Id="rId4" Type="http://schemas.openxmlformats.org/officeDocument/2006/relationships/hyperlink" Target="https://www.stats.gov.cn/sj/tjbz/tjyqhdmhcxhfdm/2023/11/01/09/110109105.html" TargetMode="External"/><Relationship Id="rId3" Type="http://schemas.openxmlformats.org/officeDocument/2006/relationships/hyperlink" Target="http://www.moe.gov.cn/jyb_xxgk/moe_1777/moe_1779/201709/t20170901_312956.html" TargetMode="External"/><Relationship Id="rId2" Type="http://schemas.openxmlformats.org/officeDocument/2006/relationships/image" Target="../media/image15.png"/><Relationship Id="rId1" Type="http://schemas.openxmlformats.org/officeDocument/2006/relationships/tags" Target="../tags/tag13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tags" Target="../tags/tag140.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2.xml"/><Relationship Id="rId3" Type="http://schemas.openxmlformats.org/officeDocument/2006/relationships/hyperlink" Target="http://www.moe.gov.cn/srcsite/A07/moe_737/s3876_qt/201904/t20190402_376471.html" TargetMode="External"/><Relationship Id="rId2" Type="http://schemas.openxmlformats.org/officeDocument/2006/relationships/tags" Target="../tags/tag141.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tags" Target="../tags/tag96.xml"/><Relationship Id="rId1" Type="http://schemas.openxmlformats.org/officeDocument/2006/relationships/tags" Target="../tags/tag9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2.xml"/><Relationship Id="rId2" Type="http://schemas.openxmlformats.org/officeDocument/2006/relationships/tags" Target="../tags/tag142.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1.xml"/><Relationship Id="rId5" Type="http://schemas.openxmlformats.org/officeDocument/2006/relationships/hyperlink" Target="https://www.gov.cn/ztzl/kjfzgh/content_883712.htm" TargetMode="External"/><Relationship Id="rId4" Type="http://schemas.openxmlformats.org/officeDocument/2006/relationships/image" Target="../media/image20.png"/><Relationship Id="rId3" Type="http://schemas.openxmlformats.org/officeDocument/2006/relationships/tags" Target="../tags/tag143.xml"/><Relationship Id="rId2" Type="http://schemas.microsoft.com/office/2007/relationships/hdphoto" Target="../media/image19.wdp"/><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tags" Target="../tags/tag144.xml"/><Relationship Id="rId2" Type="http://schemas.microsoft.com/office/2007/relationships/hdphoto" Target="../media/image19.wdp"/><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xml"/><Relationship Id="rId4" Type="http://schemas.openxmlformats.org/officeDocument/2006/relationships/image" Target="../media/image25.png"/><Relationship Id="rId3" Type="http://schemas.openxmlformats.org/officeDocument/2006/relationships/tags" Target="../tags/tag145.xml"/><Relationship Id="rId2" Type="http://schemas.microsoft.com/office/2007/relationships/hdphoto" Target="../media/image19.wdp"/><Relationship Id="rId1" Type="http://schemas.openxmlformats.org/officeDocument/2006/relationships/image" Target="../media/image18.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xml"/><Relationship Id="rId4" Type="http://schemas.openxmlformats.org/officeDocument/2006/relationships/tags" Target="../tags/tag146.xml"/><Relationship Id="rId3" Type="http://schemas.openxmlformats.org/officeDocument/2006/relationships/image" Target="../media/image26.png"/><Relationship Id="rId2" Type="http://schemas.microsoft.com/office/2007/relationships/hdphoto" Target="../media/image19.wdp"/><Relationship Id="rId1" Type="http://schemas.openxmlformats.org/officeDocument/2006/relationships/image" Target="../media/image18.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1.xml"/><Relationship Id="rId3" Type="http://schemas.openxmlformats.org/officeDocument/2006/relationships/image" Target="../media/image27.png"/><Relationship Id="rId2" Type="http://schemas.microsoft.com/office/2007/relationships/hdphoto" Target="../media/image19.wdp"/><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1.xml"/><Relationship Id="rId3" Type="http://schemas.openxmlformats.org/officeDocument/2006/relationships/image" Target="../media/image28.png"/><Relationship Id="rId2" Type="http://schemas.microsoft.com/office/2007/relationships/hdphoto" Target="../media/image19.wdp"/><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xml"/><Relationship Id="rId3" Type="http://schemas.openxmlformats.org/officeDocument/2006/relationships/image" Target="../media/image29.png"/><Relationship Id="rId2" Type="http://schemas.microsoft.com/office/2007/relationships/hdphoto" Target="../media/image19.wdp"/><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xml"/><Relationship Id="rId3" Type="http://schemas.openxmlformats.org/officeDocument/2006/relationships/image" Target="../media/image30.png"/><Relationship Id="rId2" Type="http://schemas.microsoft.com/office/2007/relationships/hdphoto" Target="../media/image19.wdp"/><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2.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image" Target="../media/image3.png"/><Relationship Id="rId1" Type="http://schemas.openxmlformats.org/officeDocument/2006/relationships/tags" Target="../tags/tag97.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xml"/><Relationship Id="rId3" Type="http://schemas.openxmlformats.org/officeDocument/2006/relationships/image" Target="../media/image31.png"/><Relationship Id="rId2" Type="http://schemas.microsoft.com/office/2007/relationships/hdphoto" Target="../media/image19.wdp"/><Relationship Id="rId1" Type="http://schemas.openxmlformats.org/officeDocument/2006/relationships/image" Target="../media/image18.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1.xml"/><Relationship Id="rId3" Type="http://schemas.openxmlformats.org/officeDocument/2006/relationships/image" Target="../media/image32.png"/><Relationship Id="rId2" Type="http://schemas.microsoft.com/office/2007/relationships/hdphoto" Target="../media/image19.wdp"/><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1.xml"/><Relationship Id="rId4" Type="http://schemas.openxmlformats.org/officeDocument/2006/relationships/image" Target="../media/image26.png"/><Relationship Id="rId3" Type="http://schemas.openxmlformats.org/officeDocument/2006/relationships/tags" Target="../tags/tag147.xml"/><Relationship Id="rId2" Type="http://schemas.microsoft.com/office/2007/relationships/hdphoto" Target="../media/image19.wdp"/><Relationship Id="rId1" Type="http://schemas.openxmlformats.org/officeDocument/2006/relationships/image" Target="../media/image18.png"/></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1.xml"/><Relationship Id="rId4" Type="http://schemas.openxmlformats.org/officeDocument/2006/relationships/image" Target="../media/image26.png"/><Relationship Id="rId3" Type="http://schemas.openxmlformats.org/officeDocument/2006/relationships/tags" Target="../tags/tag148.xml"/><Relationship Id="rId2" Type="http://schemas.microsoft.com/office/2007/relationships/hdphoto" Target="../media/image19.wdp"/><Relationship Id="rId1" Type="http://schemas.openxmlformats.org/officeDocument/2006/relationships/image" Target="../media/image18.png"/></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1.xml"/><Relationship Id="rId5" Type="http://schemas.openxmlformats.org/officeDocument/2006/relationships/hyperlink" Target="http://www.moe.gov.cn/srcsite/A02/s5911/moe_621/201511/t20151119_220038.html" TargetMode="External"/><Relationship Id="rId4" Type="http://schemas.openxmlformats.org/officeDocument/2006/relationships/tags" Target="../tags/tag149.xml"/><Relationship Id="rId3" Type="http://schemas.openxmlformats.org/officeDocument/2006/relationships/image" Target="../media/image33.png"/><Relationship Id="rId2" Type="http://schemas.microsoft.com/office/2007/relationships/hdphoto" Target="../media/image19.wdp"/><Relationship Id="rId1" Type="http://schemas.openxmlformats.org/officeDocument/2006/relationships/image" Target="../media/image18.png"/></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xml"/><Relationship Id="rId4" Type="http://schemas.openxmlformats.org/officeDocument/2006/relationships/image" Target="../media/image34.png"/><Relationship Id="rId3" Type="http://schemas.openxmlformats.org/officeDocument/2006/relationships/tags" Target="../tags/tag150.xml"/><Relationship Id="rId2" Type="http://schemas.microsoft.com/office/2007/relationships/hdphoto" Target="../media/image19.wdp"/><Relationship Id="rId1" Type="http://schemas.openxmlformats.org/officeDocument/2006/relationships/image" Target="../media/image18.png"/></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1.xml"/><Relationship Id="rId4" Type="http://schemas.openxmlformats.org/officeDocument/2006/relationships/tags" Target="../tags/tag151.xml"/><Relationship Id="rId3" Type="http://schemas.openxmlformats.org/officeDocument/2006/relationships/image" Target="../media/image35.png"/><Relationship Id="rId2" Type="http://schemas.microsoft.com/office/2007/relationships/hdphoto" Target="../media/image19.wdp"/><Relationship Id="rId1" Type="http://schemas.openxmlformats.org/officeDocument/2006/relationships/image" Target="../media/image18.png"/></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tags" Target="../tags/tag152.xml"/><Relationship Id="rId2" Type="http://schemas.microsoft.com/office/2007/relationships/hdphoto" Target="../media/image19.wdp"/><Relationship Id="rId1" Type="http://schemas.openxmlformats.org/officeDocument/2006/relationships/image" Target="../media/image18.png"/></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tags" Target="../tags/tag153.xml"/><Relationship Id="rId2" Type="http://schemas.microsoft.com/office/2007/relationships/hdphoto" Target="../media/image19.wdp"/><Relationship Id="rId1" Type="http://schemas.openxmlformats.org/officeDocument/2006/relationships/image" Target="../media/image18.png"/></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1.xml"/><Relationship Id="rId7" Type="http://schemas.openxmlformats.org/officeDocument/2006/relationships/hyperlink" Target="http://www.moe.gov.cn/srcsite/A22/moe_826/201609/t20160914_281117.html" TargetMode="External"/><Relationship Id="rId6" Type="http://schemas.openxmlformats.org/officeDocument/2006/relationships/tags" Target="../tags/tag155.xm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tags" Target="../tags/tag154.xml"/><Relationship Id="rId2" Type="http://schemas.microsoft.com/office/2007/relationships/hdphoto" Target="../media/image19.wdp"/><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1.xml"/><Relationship Id="rId6" Type="http://schemas.openxmlformats.org/officeDocument/2006/relationships/tags" Target="../tags/tag157.xm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tags" Target="../tags/tag156.xml"/><Relationship Id="rId2" Type="http://schemas.microsoft.com/office/2007/relationships/hdphoto" Target="../media/image19.wdp"/><Relationship Id="rId1" Type="http://schemas.openxmlformats.org/officeDocument/2006/relationships/image" Target="../media/image18.png"/></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3.png"/><Relationship Id="rId7" Type="http://schemas.openxmlformats.org/officeDocument/2006/relationships/image" Target="../media/image42.png"/><Relationship Id="rId6" Type="http://schemas.openxmlformats.org/officeDocument/2006/relationships/hyperlink" Target="http://www.moe.gov.cn/jyb_xxgk/s5743/s5744/A22/202310/t20231009_1084652.html" TargetMode="Externa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tags" Target="../tags/tag158.xml"/><Relationship Id="rId2" Type="http://schemas.microsoft.com/office/2007/relationships/hdphoto" Target="../media/image19.wdp"/><Relationship Id="rId10" Type="http://schemas.openxmlformats.org/officeDocument/2006/relationships/notesSlide" Target="../notesSlides/notesSlide49.xml"/><Relationship Id="rId1" Type="http://schemas.openxmlformats.org/officeDocument/2006/relationships/image" Target="../media/image18.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2.xml"/><Relationship Id="rId2" Type="http://schemas.openxmlformats.org/officeDocument/2006/relationships/image" Target="../media/image44.png"/><Relationship Id="rId1" Type="http://schemas.openxmlformats.org/officeDocument/2006/relationships/tags" Target="../tags/tag159.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microsoft.com/office/2007/relationships/hdphoto" Target="../media/image19.wdp"/><Relationship Id="rId1" Type="http://schemas.openxmlformats.org/officeDocument/2006/relationships/image" Target="../media/image18.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1.xml"/><Relationship Id="rId4" Type="http://schemas.openxmlformats.org/officeDocument/2006/relationships/image" Target="../media/image45.png"/><Relationship Id="rId3" Type="http://schemas.openxmlformats.org/officeDocument/2006/relationships/tags" Target="../tags/tag160.xml"/><Relationship Id="rId2" Type="http://schemas.microsoft.com/office/2007/relationships/hdphoto" Target="../media/image19.wdp"/><Relationship Id="rId1" Type="http://schemas.openxmlformats.org/officeDocument/2006/relationships/image" Target="../media/image18.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microsoft.com/office/2007/relationships/hdphoto" Target="../media/image19.wdp"/><Relationship Id="rId1" Type="http://schemas.openxmlformats.org/officeDocument/2006/relationships/image" Target="../media/image18.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microsoft.com/office/2007/relationships/hdphoto" Target="../media/image19.wdp"/><Relationship Id="rId1" Type="http://schemas.openxmlformats.org/officeDocument/2006/relationships/image" Target="../media/image18.png"/></Relationships>
</file>

<file path=ppt/slides/_rels/slide57.xml.rels><?xml version="1.0" encoding="UTF-8" standalone="yes"?>
<Relationships xmlns="http://schemas.openxmlformats.org/package/2006/relationships"><Relationship Id="rId9" Type="http://schemas.openxmlformats.org/officeDocument/2006/relationships/notesSlide" Target="../notesSlides/notesSlide55.xml"/><Relationship Id="rId8" Type="http://schemas.openxmlformats.org/officeDocument/2006/relationships/slideLayout" Target="../slideLayouts/slideLayout1.xml"/><Relationship Id="rId7" Type="http://schemas.openxmlformats.org/officeDocument/2006/relationships/hyperlink" Target="http://www.moe.gov.cn/srcsite/A02/s5911/moe_621/201511/t20151119_220038.html" TargetMode="External"/><Relationship Id="rId6" Type="http://schemas.openxmlformats.org/officeDocument/2006/relationships/hyperlink" Target="https://www.gov.cn/zhengce/content/2014-09/04/content_9065.htm" TargetMode="External"/><Relationship Id="rId5" Type="http://schemas.openxmlformats.org/officeDocument/2006/relationships/tags" Target="../tags/tag161.xml"/><Relationship Id="rId4" Type="http://schemas.openxmlformats.org/officeDocument/2006/relationships/image" Target="../media/image47.png"/><Relationship Id="rId3" Type="http://schemas.openxmlformats.org/officeDocument/2006/relationships/image" Target="../media/image46.png"/><Relationship Id="rId2" Type="http://schemas.microsoft.com/office/2007/relationships/hdphoto" Target="../media/image19.wdp"/><Relationship Id="rId1" Type="http://schemas.openxmlformats.org/officeDocument/2006/relationships/image" Target="../media/image18.png"/></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1.xml"/><Relationship Id="rId5" Type="http://schemas.openxmlformats.org/officeDocument/2006/relationships/tags" Target="../tags/tag162.xml"/><Relationship Id="rId4" Type="http://schemas.openxmlformats.org/officeDocument/2006/relationships/image" Target="../media/image47.png"/><Relationship Id="rId3" Type="http://schemas.openxmlformats.org/officeDocument/2006/relationships/image" Target="../media/image46.png"/><Relationship Id="rId2" Type="http://schemas.microsoft.com/office/2007/relationships/hdphoto" Target="../media/image19.wdp"/><Relationship Id="rId1" Type="http://schemas.openxmlformats.org/officeDocument/2006/relationships/image" Target="../media/image18.png"/></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1.xml"/><Relationship Id="rId5" Type="http://schemas.openxmlformats.org/officeDocument/2006/relationships/tags" Target="../tags/tag163.xml"/><Relationship Id="rId4" Type="http://schemas.openxmlformats.org/officeDocument/2006/relationships/image" Target="../media/image47.png"/><Relationship Id="rId3" Type="http://schemas.openxmlformats.org/officeDocument/2006/relationships/image" Target="../media/image46.png"/><Relationship Id="rId2" Type="http://schemas.microsoft.com/office/2007/relationships/hdphoto" Target="../media/image19.wdp"/><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07.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8.xml"/><Relationship Id="rId6" Type="http://schemas.openxmlformats.org/officeDocument/2006/relationships/slideLayout" Target="../slideLayouts/slideLayout1.xml"/><Relationship Id="rId5" Type="http://schemas.openxmlformats.org/officeDocument/2006/relationships/tags" Target="../tags/tag164.xml"/><Relationship Id="rId4" Type="http://schemas.openxmlformats.org/officeDocument/2006/relationships/image" Target="../media/image47.png"/><Relationship Id="rId3" Type="http://schemas.openxmlformats.org/officeDocument/2006/relationships/image" Target="../media/image46.png"/><Relationship Id="rId2" Type="http://schemas.microsoft.com/office/2007/relationships/hdphoto" Target="../media/image19.wdp"/><Relationship Id="rId1" Type="http://schemas.openxmlformats.org/officeDocument/2006/relationships/image" Target="../media/image18.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xml"/><Relationship Id="rId2" Type="http://schemas.microsoft.com/office/2007/relationships/hdphoto" Target="../media/image19.wdp"/><Relationship Id="rId1" Type="http://schemas.openxmlformats.org/officeDocument/2006/relationships/image" Target="../media/image18.png"/></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0.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image" Target="../media/image49.png"/><Relationship Id="rId3" Type="http://schemas.openxmlformats.org/officeDocument/2006/relationships/image" Target="../media/image48.png"/><Relationship Id="rId2" Type="http://schemas.microsoft.com/office/2007/relationships/hdphoto" Target="../media/image19.wdp"/><Relationship Id="rId1" Type="http://schemas.openxmlformats.org/officeDocument/2006/relationships/image" Target="../media/image18.png"/></Relationships>
</file>

<file path=ppt/slides/_rels/slide63.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xml"/><Relationship Id="rId5" Type="http://schemas.openxmlformats.org/officeDocument/2006/relationships/tags" Target="../tags/tag166.xml"/><Relationship Id="rId4" Type="http://schemas.openxmlformats.org/officeDocument/2006/relationships/image" Target="../media/image49.png"/><Relationship Id="rId3" Type="http://schemas.openxmlformats.org/officeDocument/2006/relationships/image" Target="../media/image48.png"/><Relationship Id="rId2" Type="http://schemas.microsoft.com/office/2007/relationships/hdphoto" Target="../media/image19.wdp"/><Relationship Id="rId1" Type="http://schemas.openxmlformats.org/officeDocument/2006/relationships/image" Target="../media/image18.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2.xml"/><Relationship Id="rId2" Type="http://schemas.openxmlformats.org/officeDocument/2006/relationships/image" Target="../media/image50.png"/><Relationship Id="rId1" Type="http://schemas.openxmlformats.org/officeDocument/2006/relationships/tags" Target="../tags/tag167.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2.xml"/><Relationship Id="rId2" Type="http://schemas.openxmlformats.org/officeDocument/2006/relationships/image" Target="../media/image50.png"/><Relationship Id="rId1" Type="http://schemas.openxmlformats.org/officeDocument/2006/relationships/tags" Target="../tags/tag168.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12.xml"/><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tags" Target="../tags/tag169.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2.xml"/><Relationship Id="rId2" Type="http://schemas.openxmlformats.org/officeDocument/2006/relationships/image" Target="../media/image53.png"/><Relationship Id="rId1" Type="http://schemas.openxmlformats.org/officeDocument/2006/relationships/tags" Target="../tags/tag170.xml"/></Relationships>
</file>

<file path=ppt/slides/_rels/slide68.xml.rels><?xml version="1.0" encoding="UTF-8" standalone="yes"?>
<Relationships xmlns="http://schemas.openxmlformats.org/package/2006/relationships"><Relationship Id="rId8" Type="http://schemas.openxmlformats.org/officeDocument/2006/relationships/notesSlide" Target="../notesSlides/notesSlide66.xml"/><Relationship Id="rId7" Type="http://schemas.openxmlformats.org/officeDocument/2006/relationships/slideLayout" Target="../slideLayouts/slideLayout1.xml"/><Relationship Id="rId6" Type="http://schemas.openxmlformats.org/officeDocument/2006/relationships/hyperlink" Target="https://www.gov.cn/zhuanti/2015-06/13/content_2878968.htm" TargetMode="External"/><Relationship Id="rId5" Type="http://schemas.openxmlformats.org/officeDocument/2006/relationships/hyperlink" Target="https://www.gov.cn/gongbao/content/2011/content_1987354.htm" TargetMode="External"/><Relationship Id="rId4" Type="http://schemas.openxmlformats.org/officeDocument/2006/relationships/image" Target="../media/image54.png"/><Relationship Id="rId3" Type="http://schemas.openxmlformats.org/officeDocument/2006/relationships/tags" Target="../tags/tag171.xml"/><Relationship Id="rId2" Type="http://schemas.microsoft.com/office/2007/relationships/hdphoto" Target="../media/image19.wdp"/><Relationship Id="rId1" Type="http://schemas.openxmlformats.org/officeDocument/2006/relationships/image" Target="../media/image18.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2.xml"/><Relationship Id="rId2" Type="http://schemas.openxmlformats.org/officeDocument/2006/relationships/image" Target="../media/image55.png"/><Relationship Id="rId1" Type="http://schemas.openxmlformats.org/officeDocument/2006/relationships/tags" Target="../tags/tag17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12.xml"/><Relationship Id="rId3" Type="http://schemas.openxmlformats.org/officeDocument/2006/relationships/hyperlink" Target="http://www.moe.gov.cn/srcsite/A02/s5911/moe_621/201705/t20170516_304735.html" TargetMode="External"/><Relationship Id="rId2" Type="http://schemas.openxmlformats.org/officeDocument/2006/relationships/image" Target="../media/image56.png"/><Relationship Id="rId1" Type="http://schemas.openxmlformats.org/officeDocument/2006/relationships/tags" Target="../tags/tag173.xml"/></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12.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tags" Target="../tags/tag174.xml"/></Relationships>
</file>

<file path=ppt/slides/_rels/slide72.xml.rels><?xml version="1.0" encoding="UTF-8" standalone="yes"?>
<Relationships xmlns="http://schemas.openxmlformats.org/package/2006/relationships"><Relationship Id="rId7" Type="http://schemas.openxmlformats.org/officeDocument/2006/relationships/notesSlide" Target="../notesSlides/notesSlide70.xml"/><Relationship Id="rId6" Type="http://schemas.openxmlformats.org/officeDocument/2006/relationships/slideLayout" Target="../slideLayouts/slideLayout12.xml"/><Relationship Id="rId5" Type="http://schemas.openxmlformats.org/officeDocument/2006/relationships/hyperlink" Target="https://flk.npc.gov.cn/detail2.html?ZmY4MDgwODE2ZjNlOTc4NDAxNmY0MWU0YzA5YjAxNGI" TargetMode="External"/><Relationship Id="rId4" Type="http://schemas.openxmlformats.org/officeDocument/2006/relationships/hyperlink" Target="http://www.moe.gov.cn/jyb_sjzl/sjzl_zcfg/zcfg_jyfl/tnull_1314.html" TargetMode="External"/><Relationship Id="rId3" Type="http://schemas.openxmlformats.org/officeDocument/2006/relationships/hyperlink" Target="http://www.moe.gov.cn/jyb_xxgk/gk_gbgg/moe_0/moe_1443/moe_1497/tnull_23287.html" TargetMode="External"/><Relationship Id="rId2" Type="http://schemas.openxmlformats.org/officeDocument/2006/relationships/tags" Target="../tags/tag175.xml"/><Relationship Id="rId1" Type="http://schemas.openxmlformats.org/officeDocument/2006/relationships/image" Target="../media/image59.png"/></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12.xml"/><Relationship Id="rId3" Type="http://schemas.openxmlformats.org/officeDocument/2006/relationships/hyperlink" Target="http://www.moe.gov.cn/jyb_xxgk/gk_gbgg/moe_0/moe_1443/moe_1497/tnull_23287.html" TargetMode="External"/><Relationship Id="rId2" Type="http://schemas.openxmlformats.org/officeDocument/2006/relationships/tags" Target="../tags/tag176.xml"/><Relationship Id="rId1" Type="http://schemas.openxmlformats.org/officeDocument/2006/relationships/image" Target="../media/image59.png"/></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72.xml"/><Relationship Id="rId5" Type="http://schemas.openxmlformats.org/officeDocument/2006/relationships/slideLayout" Target="../slideLayouts/slideLayout12.xml"/><Relationship Id="rId4" Type="http://schemas.openxmlformats.org/officeDocument/2006/relationships/hyperlink" Target="https://flk.npc.gov.cn/detail2.html?ZmY4MDgwODE2ZjNlOTc4NDAxNmY0MWU0YzA5YjAxNGI" TargetMode="External"/><Relationship Id="rId3" Type="http://schemas.openxmlformats.org/officeDocument/2006/relationships/hyperlink" Target="http://www.moe.gov.cn/jyb_sjzl/sjzl_zcfg/zcfg_jyfl/tnull_1314.html" TargetMode="External"/><Relationship Id="rId2" Type="http://schemas.openxmlformats.org/officeDocument/2006/relationships/image" Target="../media/image59.png"/><Relationship Id="rId1" Type="http://schemas.openxmlformats.org/officeDocument/2006/relationships/tags" Target="../tags/tag177.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12.xml"/><Relationship Id="rId2" Type="http://schemas.openxmlformats.org/officeDocument/2006/relationships/image" Target="../media/image59.png"/><Relationship Id="rId1" Type="http://schemas.openxmlformats.org/officeDocument/2006/relationships/tags" Target="../tags/tag178.xml"/></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12.xml"/><Relationship Id="rId2" Type="http://schemas.openxmlformats.org/officeDocument/2006/relationships/image" Target="../media/image60.png"/><Relationship Id="rId1" Type="http://schemas.openxmlformats.org/officeDocument/2006/relationships/tags" Target="../tags/tag179.xml"/></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75.xml"/><Relationship Id="rId4" Type="http://schemas.openxmlformats.org/officeDocument/2006/relationships/slideLayout" Target="../slideLayouts/slideLayout12.xml"/><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tags" Target="../tags/tag180.xml"/></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6.xml"/><Relationship Id="rId4" Type="http://schemas.openxmlformats.org/officeDocument/2006/relationships/slideLayout" Target="../slideLayouts/slideLayout12.xml"/><Relationship Id="rId3" Type="http://schemas.openxmlformats.org/officeDocument/2006/relationships/hyperlink" Target="http://www.moe.gov.cn/srcsite/A07/moe_953/201906/t20190618_386287.html" TargetMode="External"/><Relationship Id="rId2" Type="http://schemas.openxmlformats.org/officeDocument/2006/relationships/tags" Target="../tags/tag181.xml"/><Relationship Id="rId1" Type="http://schemas.openxmlformats.org/officeDocument/2006/relationships/image" Target="../media/image63.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12.xml"/><Relationship Id="rId2" Type="http://schemas.openxmlformats.org/officeDocument/2006/relationships/tags" Target="../tags/tag182.xml"/><Relationship Id="rId1" Type="http://schemas.openxmlformats.org/officeDocument/2006/relationships/image" Target="../media/image63.png"/></Relationships>
</file>

<file path=ppt/slides/_rels/slide8.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1" Type="http://schemas.openxmlformats.org/officeDocument/2006/relationships/notesSlide" Target="../notesSlides/notesSlide8.xml"/><Relationship Id="rId10" Type="http://schemas.openxmlformats.org/officeDocument/2006/relationships/slideLayout" Target="../slideLayouts/slideLayout2.xml"/><Relationship Id="rId1" Type="http://schemas.openxmlformats.org/officeDocument/2006/relationships/tags" Target="../tags/tag109.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12.xml"/><Relationship Id="rId2" Type="http://schemas.openxmlformats.org/officeDocument/2006/relationships/image" Target="../media/image64.png"/><Relationship Id="rId1" Type="http://schemas.openxmlformats.org/officeDocument/2006/relationships/tags" Target="../tags/tag183.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2.xml"/><Relationship Id="rId2" Type="http://schemas.openxmlformats.org/officeDocument/2006/relationships/image" Target="../media/image65.png"/><Relationship Id="rId1" Type="http://schemas.openxmlformats.org/officeDocument/2006/relationships/tags" Target="../tags/tag184.xml"/></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2.xml"/><Relationship Id="rId2" Type="http://schemas.openxmlformats.org/officeDocument/2006/relationships/image" Target="../media/image66.png"/><Relationship Id="rId1" Type="http://schemas.openxmlformats.org/officeDocument/2006/relationships/tags" Target="../tags/tag185.xml"/></Relationships>
</file>

<file path=ppt/slides/_rels/slide83.xml.rels><?xml version="1.0" encoding="UTF-8" standalone="yes"?>
<Relationships xmlns="http://schemas.openxmlformats.org/package/2006/relationships"><Relationship Id="rId6" Type="http://schemas.openxmlformats.org/officeDocument/2006/relationships/notesSlide" Target="../notesSlides/notesSlide81.xml"/><Relationship Id="rId5" Type="http://schemas.openxmlformats.org/officeDocument/2006/relationships/slideLayout" Target="../slideLayouts/slideLayout1.xml"/><Relationship Id="rId4" Type="http://schemas.openxmlformats.org/officeDocument/2006/relationships/image" Target="../media/image67.png"/><Relationship Id="rId3" Type="http://schemas.openxmlformats.org/officeDocument/2006/relationships/tags" Target="../tags/tag186.xml"/><Relationship Id="rId2" Type="http://schemas.microsoft.com/office/2007/relationships/hdphoto" Target="../media/image19.wdp"/><Relationship Id="rId1" Type="http://schemas.openxmlformats.org/officeDocument/2006/relationships/image" Target="../media/image18.png"/></Relationships>
</file>

<file path=ppt/slides/_rels/slide84.xml.rels><?xml version="1.0" encoding="UTF-8" standalone="yes"?>
<Relationships xmlns="http://schemas.openxmlformats.org/package/2006/relationships"><Relationship Id="rId8" Type="http://schemas.openxmlformats.org/officeDocument/2006/relationships/notesSlide" Target="../notesSlides/notesSlide82.xml"/><Relationship Id="rId7"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hyperlink" Target="http://www.moe.gov.cn/srcsite/A02/s5911/moe_621/201709/t20170929_315781.html" TargetMode="External"/><Relationship Id="rId4" Type="http://schemas.openxmlformats.org/officeDocument/2006/relationships/image" Target="../media/image68.png"/><Relationship Id="rId3" Type="http://schemas.openxmlformats.org/officeDocument/2006/relationships/tags" Target="../tags/tag187.xml"/><Relationship Id="rId2" Type="http://schemas.microsoft.com/office/2007/relationships/hdphoto" Target="../media/image19.wdp"/><Relationship Id="rId1" Type="http://schemas.openxmlformats.org/officeDocument/2006/relationships/image" Target="../media/image18.pn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12.xml"/><Relationship Id="rId2" Type="http://schemas.openxmlformats.org/officeDocument/2006/relationships/image" Target="../media/image70.png"/><Relationship Id="rId1" Type="http://schemas.openxmlformats.org/officeDocument/2006/relationships/tags" Target="../tags/tag188.xml"/></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84.xml"/><Relationship Id="rId4" Type="http://schemas.openxmlformats.org/officeDocument/2006/relationships/slideLayout" Target="../slideLayouts/slideLayout12.xml"/><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tags" Target="../tags/tag189.xml"/></Relationships>
</file>

<file path=ppt/slides/_rels/slide87.xml.rels><?xml version="1.0" encoding="UTF-8" standalone="yes"?>
<Relationships xmlns="http://schemas.openxmlformats.org/package/2006/relationships"><Relationship Id="rId7" Type="http://schemas.openxmlformats.org/officeDocument/2006/relationships/notesSlide" Target="../notesSlides/notesSlide85.xml"/><Relationship Id="rId6" Type="http://schemas.openxmlformats.org/officeDocument/2006/relationships/slideLayout" Target="../slideLayouts/slideLayout1.xml"/><Relationship Id="rId5" Type="http://schemas.openxmlformats.org/officeDocument/2006/relationships/hyperlink" Target="https://www.gov.cn/zhengce/zhengceku/2020-01/13/5468601/files/df6457640df947c1bcd351e02675e9e9.pdf" TargetMode="External"/><Relationship Id="rId4" Type="http://schemas.openxmlformats.org/officeDocument/2006/relationships/image" Target="../media/image73.png"/><Relationship Id="rId3" Type="http://schemas.openxmlformats.org/officeDocument/2006/relationships/tags" Target="../tags/tag190.xml"/><Relationship Id="rId2" Type="http://schemas.microsoft.com/office/2007/relationships/hdphoto" Target="../media/image19.wdp"/><Relationship Id="rId1" Type="http://schemas.openxmlformats.org/officeDocument/2006/relationships/image" Target="../media/image18.png"/></Relationships>
</file>

<file path=ppt/slides/_rels/slide88.xml.rels><?xml version="1.0" encoding="UTF-8" standalone="yes"?>
<Relationships xmlns="http://schemas.openxmlformats.org/package/2006/relationships"><Relationship Id="rId7" Type="http://schemas.openxmlformats.org/officeDocument/2006/relationships/notesSlide" Target="../notesSlides/notesSlide86.xml"/><Relationship Id="rId6" Type="http://schemas.openxmlformats.org/officeDocument/2006/relationships/slideLayout" Target="../slideLayouts/slideLayout1.xml"/><Relationship Id="rId5" Type="http://schemas.openxmlformats.org/officeDocument/2006/relationships/hyperlink" Target="https://www.gov.cn/zhengce/zhengceku/2020-01/13/5468601/files/df6457640df947c1bcd351e02675e9e9.pdf" TargetMode="External"/><Relationship Id="rId4" Type="http://schemas.openxmlformats.org/officeDocument/2006/relationships/image" Target="../media/image73.png"/><Relationship Id="rId3" Type="http://schemas.openxmlformats.org/officeDocument/2006/relationships/tags" Target="../tags/tag191.xml"/><Relationship Id="rId2" Type="http://schemas.microsoft.com/office/2007/relationships/hdphoto" Target="../media/image19.wdp"/><Relationship Id="rId1" Type="http://schemas.openxmlformats.org/officeDocument/2006/relationships/image" Target="../media/image18.png"/></Relationships>
</file>

<file path=ppt/slides/_rels/slide89.xml.rels><?xml version="1.0" encoding="UTF-8" standalone="yes"?>
<Relationships xmlns="http://schemas.openxmlformats.org/package/2006/relationships"><Relationship Id="rId7" Type="http://schemas.openxmlformats.org/officeDocument/2006/relationships/notesSlide" Target="../notesSlides/notesSlide87.xml"/><Relationship Id="rId6" Type="http://schemas.openxmlformats.org/officeDocument/2006/relationships/slideLayout" Target="../slideLayouts/slideLayout1.xml"/><Relationship Id="rId5" Type="http://schemas.openxmlformats.org/officeDocument/2006/relationships/hyperlink" Target="https://www.gov.cn/zhengce/zhengceku/2020-01/13/5468601/files/df6457640df947c1bcd351e02675e9e9.pdf" TargetMode="External"/><Relationship Id="rId4" Type="http://schemas.openxmlformats.org/officeDocument/2006/relationships/image" Target="../media/image73.png"/><Relationship Id="rId3" Type="http://schemas.openxmlformats.org/officeDocument/2006/relationships/tags" Target="../tags/tag192.xml"/><Relationship Id="rId2" Type="http://schemas.microsoft.com/office/2007/relationships/hdphoto" Target="../media/image19.wdp"/><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90.xml.rels><?xml version="1.0" encoding="UTF-8" standalone="yes"?>
<Relationships xmlns="http://schemas.openxmlformats.org/package/2006/relationships"><Relationship Id="rId7" Type="http://schemas.openxmlformats.org/officeDocument/2006/relationships/notesSlide" Target="../notesSlides/notesSlide88.xml"/><Relationship Id="rId6" Type="http://schemas.openxmlformats.org/officeDocument/2006/relationships/slideLayout" Target="../slideLayouts/slideLayout1.xml"/><Relationship Id="rId5" Type="http://schemas.openxmlformats.org/officeDocument/2006/relationships/hyperlink" Target="https://www.gov.cn/zhengce/zhengceku/2018-12/31/5433277/files/45e83aa59f4e4adfbea229454a569038.pdf" TargetMode="External"/><Relationship Id="rId4" Type="http://schemas.openxmlformats.org/officeDocument/2006/relationships/image" Target="../media/image74.png"/><Relationship Id="rId3" Type="http://schemas.openxmlformats.org/officeDocument/2006/relationships/tags" Target="../tags/tag193.xml"/><Relationship Id="rId2" Type="http://schemas.microsoft.com/office/2007/relationships/hdphoto" Target="../media/image19.wdp"/><Relationship Id="rId1" Type="http://schemas.openxmlformats.org/officeDocument/2006/relationships/image" Target="../media/image18.png"/></Relationships>
</file>

<file path=ppt/slides/_rels/slide91.xml.rels><?xml version="1.0" encoding="UTF-8" standalone="yes"?>
<Relationships xmlns="http://schemas.openxmlformats.org/package/2006/relationships"><Relationship Id="rId6" Type="http://schemas.openxmlformats.org/officeDocument/2006/relationships/notesSlide" Target="../notesSlides/notesSlide89.xml"/><Relationship Id="rId5" Type="http://schemas.openxmlformats.org/officeDocument/2006/relationships/slideLayout" Target="../slideLayouts/slideLayout1.xml"/><Relationship Id="rId4" Type="http://schemas.openxmlformats.org/officeDocument/2006/relationships/image" Target="../media/image74.png"/><Relationship Id="rId3" Type="http://schemas.openxmlformats.org/officeDocument/2006/relationships/tags" Target="../tags/tag194.xml"/><Relationship Id="rId2" Type="http://schemas.microsoft.com/office/2007/relationships/hdphoto" Target="../media/image19.wdp"/><Relationship Id="rId1" Type="http://schemas.openxmlformats.org/officeDocument/2006/relationships/image" Target="../media/image18.png"/></Relationships>
</file>

<file path=ppt/slides/_rels/slide92.xml.rels><?xml version="1.0" encoding="UTF-8" standalone="yes"?>
<Relationships xmlns="http://schemas.openxmlformats.org/package/2006/relationships"><Relationship Id="rId7" Type="http://schemas.openxmlformats.org/officeDocument/2006/relationships/notesSlide" Target="../notesSlides/notesSlide90.xml"/><Relationship Id="rId6" Type="http://schemas.openxmlformats.org/officeDocument/2006/relationships/slideLayout" Target="../slideLayouts/slideLayout1.xml"/><Relationship Id="rId5" Type="http://schemas.openxmlformats.org/officeDocument/2006/relationships/hyperlink" Target="https://www.gov.cn/zhengce/zhengceku/2018-12/31/5433277/files/45e83aa59f4e4adfbea229454a569038.pdf" TargetMode="External"/><Relationship Id="rId4" Type="http://schemas.openxmlformats.org/officeDocument/2006/relationships/image" Target="../media/image74.png"/><Relationship Id="rId3" Type="http://schemas.openxmlformats.org/officeDocument/2006/relationships/tags" Target="../tags/tag195.xml"/><Relationship Id="rId2" Type="http://schemas.microsoft.com/office/2007/relationships/hdphoto" Target="../media/image19.wdp"/><Relationship Id="rId1" Type="http://schemas.openxmlformats.org/officeDocument/2006/relationships/image" Target="../media/image18.png"/></Relationships>
</file>

<file path=ppt/slides/_rels/slide93.xml.rels><?xml version="1.0" encoding="UTF-8" standalone="yes"?>
<Relationships xmlns="http://schemas.openxmlformats.org/package/2006/relationships"><Relationship Id="rId7" Type="http://schemas.openxmlformats.org/officeDocument/2006/relationships/notesSlide" Target="../notesSlides/notesSlide91.xml"/><Relationship Id="rId6" Type="http://schemas.openxmlformats.org/officeDocument/2006/relationships/slideLayout" Target="../slideLayouts/slideLayout1.xml"/><Relationship Id="rId5" Type="http://schemas.openxmlformats.org/officeDocument/2006/relationships/hyperlink" Target="https://www.gov.cn/zhengce/zhengceku/2018-12/31/5433277/files/45e83aa59f4e4adfbea229454a569038.pdf" TargetMode="External"/><Relationship Id="rId4" Type="http://schemas.openxmlformats.org/officeDocument/2006/relationships/image" Target="../media/image74.png"/><Relationship Id="rId3" Type="http://schemas.openxmlformats.org/officeDocument/2006/relationships/tags" Target="../tags/tag196.xml"/><Relationship Id="rId2" Type="http://schemas.microsoft.com/office/2007/relationships/hdphoto" Target="../media/image19.wdp"/><Relationship Id="rId1" Type="http://schemas.openxmlformats.org/officeDocument/2006/relationships/image" Target="../media/image18.png"/></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12.xml"/><Relationship Id="rId2" Type="http://schemas.openxmlformats.org/officeDocument/2006/relationships/tags" Target="../tags/tag197.xml"/><Relationship Id="rId1" Type="http://schemas.openxmlformats.org/officeDocument/2006/relationships/image" Target="../media/image75.pn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12.xml"/><Relationship Id="rId2" Type="http://schemas.openxmlformats.org/officeDocument/2006/relationships/tags" Target="../tags/tag198.xml"/><Relationship Id="rId1" Type="http://schemas.openxmlformats.org/officeDocument/2006/relationships/image" Target="../media/image75.png"/></Relationships>
</file>

<file path=ppt/slides/_rels/slide96.xml.rels><?xml version="1.0" encoding="UTF-8" standalone="yes"?>
<Relationships xmlns="http://schemas.openxmlformats.org/package/2006/relationships"><Relationship Id="rId6" Type="http://schemas.openxmlformats.org/officeDocument/2006/relationships/notesSlide" Target="../notesSlides/notesSlide94.xml"/><Relationship Id="rId5" Type="http://schemas.openxmlformats.org/officeDocument/2006/relationships/slideLayout" Target="../slideLayouts/slideLayout1.xml"/><Relationship Id="rId4" Type="http://schemas.openxmlformats.org/officeDocument/2006/relationships/image" Target="../media/image76.png"/><Relationship Id="rId3" Type="http://schemas.openxmlformats.org/officeDocument/2006/relationships/tags" Target="../tags/tag199.xml"/><Relationship Id="rId2" Type="http://schemas.microsoft.com/office/2007/relationships/hdphoto" Target="../media/image19.wdp"/><Relationship Id="rId1" Type="http://schemas.openxmlformats.org/officeDocument/2006/relationships/image" Target="../media/image18.png"/></Relationships>
</file>

<file path=ppt/slides/_rels/slide97.xml.rels><?xml version="1.0" encoding="UTF-8" standalone="yes"?>
<Relationships xmlns="http://schemas.openxmlformats.org/package/2006/relationships"><Relationship Id="rId7" Type="http://schemas.openxmlformats.org/officeDocument/2006/relationships/notesSlide" Target="../notesSlides/notesSlide95.xml"/><Relationship Id="rId6" Type="http://schemas.openxmlformats.org/officeDocument/2006/relationships/slideLayout" Target="../slideLayouts/slideLayout1.xml"/><Relationship Id="rId5" Type="http://schemas.openxmlformats.org/officeDocument/2006/relationships/image" Target="../media/image78.png"/><Relationship Id="rId4" Type="http://schemas.openxmlformats.org/officeDocument/2006/relationships/image" Target="../media/image77.png"/><Relationship Id="rId3" Type="http://schemas.openxmlformats.org/officeDocument/2006/relationships/tags" Target="../tags/tag200.xml"/><Relationship Id="rId2" Type="http://schemas.microsoft.com/office/2007/relationships/hdphoto" Target="../media/image19.wdp"/><Relationship Id="rId1" Type="http://schemas.openxmlformats.org/officeDocument/2006/relationships/image" Target="../media/image18.png"/></Relationships>
</file>

<file path=ppt/slides/_rels/slide98.xml.rels><?xml version="1.0" encoding="UTF-8" standalone="yes"?>
<Relationships xmlns="http://schemas.openxmlformats.org/package/2006/relationships"><Relationship Id="rId7" Type="http://schemas.openxmlformats.org/officeDocument/2006/relationships/notesSlide" Target="../notesSlides/notesSlide96.xml"/><Relationship Id="rId6" Type="http://schemas.openxmlformats.org/officeDocument/2006/relationships/slideLayout" Target="../slideLayouts/slideLayout1.xml"/><Relationship Id="rId5" Type="http://schemas.openxmlformats.org/officeDocument/2006/relationships/image" Target="../media/image80.png"/><Relationship Id="rId4" Type="http://schemas.openxmlformats.org/officeDocument/2006/relationships/image" Target="../media/image79.png"/><Relationship Id="rId3" Type="http://schemas.openxmlformats.org/officeDocument/2006/relationships/tags" Target="../tags/tag201.xml"/><Relationship Id="rId2" Type="http://schemas.microsoft.com/office/2007/relationships/hdphoto" Target="../media/image19.wdp"/><Relationship Id="rId1" Type="http://schemas.openxmlformats.org/officeDocument/2006/relationships/image" Target="../media/image18.png"/></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7.xml"/><Relationship Id="rId3" Type="http://schemas.openxmlformats.org/officeDocument/2006/relationships/slideLayout" Target="../slideLayouts/slideLayout12.xml"/><Relationship Id="rId2" Type="http://schemas.openxmlformats.org/officeDocument/2006/relationships/image" Target="../media/image81.png"/><Relationship Id="rId1" Type="http://schemas.openxmlformats.org/officeDocument/2006/relationships/tags" Target="../tags/tag2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633041" y="1949722"/>
            <a:ext cx="10056570" cy="1938020"/>
          </a:xfrm>
          <a:prstGeom prst="rect">
            <a:avLst/>
          </a:prstGeom>
          <a:noFill/>
        </p:spPr>
        <p:txBody>
          <a:bodyPr vert="horz" wrap="square" rtlCol="0">
            <a:noAutofit/>
          </a:bodyPr>
          <a:lstStyle/>
          <a:p>
            <a:pPr algn="l"/>
            <a:r>
              <a:rPr lang="en-US" altLang="zh-CN" sz="6000" b="1" dirty="0">
                <a:solidFill>
                  <a:srgbClr val="44546A"/>
                </a:solidFill>
                <a:latin typeface="微软雅黑" panose="020B0503020204020204" charset="-122"/>
                <a:ea typeface="微软雅黑" panose="020B0503020204020204" charset="-122"/>
              </a:rPr>
              <a:t>2025</a:t>
            </a:r>
            <a:r>
              <a:rPr lang="zh-CN" altLang="en-US" sz="6000" b="1" dirty="0">
                <a:solidFill>
                  <a:srgbClr val="44546A"/>
                </a:solidFill>
                <a:latin typeface="微软雅黑" panose="020B0503020204020204" charset="-122"/>
                <a:ea typeface="微软雅黑" panose="020B0503020204020204" charset="-122"/>
              </a:rPr>
              <a:t>年</a:t>
            </a:r>
            <a:endParaRPr lang="zh-CN" altLang="en-US" sz="6000" b="1" dirty="0">
              <a:solidFill>
                <a:srgbClr val="44546A"/>
              </a:solidFill>
              <a:latin typeface="微软雅黑" panose="020B0503020204020204" charset="-122"/>
              <a:ea typeface="微软雅黑" panose="020B0503020204020204" charset="-122"/>
            </a:endParaRPr>
          </a:p>
          <a:p>
            <a:pPr algn="l"/>
            <a:r>
              <a:rPr lang="en-US" altLang="zh-CN" sz="6000" b="1" dirty="0">
                <a:solidFill>
                  <a:srgbClr val="44546A"/>
                </a:solidFill>
                <a:latin typeface="微软雅黑" panose="020B0503020204020204" charset="-122"/>
                <a:ea typeface="微软雅黑" panose="020B0503020204020204" charset="-122"/>
              </a:rPr>
              <a:t>教育事业综合统计调查制度</a:t>
            </a:r>
            <a:endParaRPr lang="zh-CN" altLang="en-US" sz="6000" b="1" dirty="0">
              <a:solidFill>
                <a:srgbClr val="0563C1"/>
              </a:solidFill>
              <a:latin typeface="微软雅黑" panose="020B0503020204020204" charset="-122"/>
              <a:ea typeface="微软雅黑" panose="020B0503020204020204" charset="-122"/>
            </a:endParaRPr>
          </a:p>
        </p:txBody>
      </p:sp>
      <p:sp>
        <p:nvSpPr>
          <p:cNvPr id="4" name="文本框 3"/>
          <p:cNvSpPr txBox="1"/>
          <p:nvPr>
            <p:custDataLst>
              <p:tags r:id="rId2"/>
            </p:custDataLst>
          </p:nvPr>
        </p:nvSpPr>
        <p:spPr>
          <a:xfrm>
            <a:off x="1382069" y="1422550"/>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Education Statistics</a:t>
            </a:r>
            <a:endParaRPr lang="en-US" altLang="zh-CN" sz="2800" b="1" dirty="0">
              <a:solidFill>
                <a:srgbClr val="044AFA"/>
              </a:solidFill>
              <a:latin typeface="Arial" panose="020B0604020202020204" pitchFamily="34" charset="0"/>
              <a:ea typeface="+mj-ea"/>
              <a:cs typeface="Arial" panose="020B0604020202020204" pitchFamily="34" charset="0"/>
            </a:endParaRPr>
          </a:p>
        </p:txBody>
      </p:sp>
      <p:sp>
        <p:nvSpPr>
          <p:cNvPr id="7" name="文本框 6"/>
          <p:cNvSpPr txBox="1"/>
          <p:nvPr>
            <p:custDataLst>
              <p:tags r:id="rId3"/>
            </p:custDataLst>
          </p:nvPr>
        </p:nvSpPr>
        <p:spPr>
          <a:xfrm>
            <a:off x="688921" y="4014520"/>
            <a:ext cx="3999197" cy="491490"/>
          </a:xfrm>
          <a:prstGeom prst="rect">
            <a:avLst/>
          </a:prstGeom>
          <a:noFill/>
        </p:spPr>
        <p:txBody>
          <a:bodyPr vert="horz" wrap="square">
            <a:spAutoFit/>
          </a:bodyPr>
          <a:lstStyle>
            <a:defPPr>
              <a:defRPr lang="zh-CN"/>
            </a:defPPr>
            <a:lvl1pPr>
              <a:lnSpc>
                <a:spcPct val="130000"/>
              </a:lnSpc>
              <a:defRPr sz="1400">
                <a:solidFill>
                  <a:schemeClr val="bg1">
                    <a:lumMod val="50000"/>
                  </a:schemeClr>
                </a:solidFill>
                <a:latin typeface="Montserrat" panose="00000900000000000000"/>
                <a:ea typeface="MiSans Light" panose="00000400000000000000" charset="-122"/>
              </a:defRPr>
            </a:lvl1pPr>
          </a:lstStyle>
          <a:p>
            <a:pPr algn="l"/>
            <a:r>
              <a:rPr lang="zh-CN" altLang="en-US" sz="2000" b="1" dirty="0">
                <a:solidFill>
                  <a:srgbClr val="2A5CE3"/>
                </a:solidFill>
                <a:latin typeface="微软雅黑" panose="020B0503020204020204" charset="-122"/>
                <a:ea typeface="微软雅黑" panose="020B0503020204020204" charset="-122"/>
              </a:rPr>
              <a:t>统计报表及指标介绍</a:t>
            </a:r>
            <a:endParaRPr lang="zh-CN" altLang="en-US" sz="2000" b="1" dirty="0">
              <a:solidFill>
                <a:srgbClr val="2A5CE3"/>
              </a:solidFill>
              <a:latin typeface="微软雅黑" panose="020B0503020204020204" charset="-122"/>
              <a:ea typeface="微软雅黑" panose="020B0503020204020204" charset="-122"/>
            </a:endParaRPr>
          </a:p>
        </p:txBody>
      </p:sp>
      <p:cxnSp>
        <p:nvCxnSpPr>
          <p:cNvPr id="9" name="直接连接符 8"/>
          <p:cNvCxnSpPr/>
          <p:nvPr/>
        </p:nvCxnSpPr>
        <p:spPr>
          <a:xfrm>
            <a:off x="726510" y="1766217"/>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05991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223250" y="5651500"/>
            <a:ext cx="2278380" cy="598805"/>
          </a:xfrm>
          <a:prstGeom prst="rect">
            <a:avLst/>
          </a:prstGeom>
          <a:noFill/>
        </p:spPr>
        <p:txBody>
          <a:bodyPr wrap="square">
            <a:spAutoFit/>
          </a:bodyPr>
          <a:lstStyle/>
          <a:p>
            <a:pPr indent="0" algn="l" fontAlgn="auto">
              <a:spcAft>
                <a:spcPts val="600"/>
              </a:spcAft>
            </a:pPr>
            <a:r>
              <a:rPr lang="zh-CN" altLang="en-US" sz="1400" b="1" dirty="0">
                <a:solidFill>
                  <a:srgbClr val="44546A"/>
                </a:solidFill>
                <a:latin typeface="+mj-ea"/>
                <a:ea typeface="+mj-ea"/>
              </a:rPr>
              <a:t>教育部发展规划司</a:t>
            </a:r>
            <a:endParaRPr lang="zh-CN" altLang="en-US" sz="1400" b="1" dirty="0">
              <a:solidFill>
                <a:srgbClr val="44546A"/>
              </a:solidFill>
              <a:latin typeface="+mj-ea"/>
              <a:ea typeface="+mj-ea"/>
            </a:endParaRPr>
          </a:p>
          <a:p>
            <a:pPr indent="0" algn="l" fontAlgn="auto">
              <a:spcAft>
                <a:spcPts val="600"/>
              </a:spcAft>
            </a:pPr>
            <a:r>
              <a:rPr lang="zh-CN" altLang="en-US" sz="1400" b="1" dirty="0">
                <a:solidFill>
                  <a:srgbClr val="44546A"/>
                </a:solidFill>
                <a:latin typeface="+mj-ea"/>
                <a:ea typeface="+mj-ea"/>
              </a:rPr>
              <a:t>教育部教育管理信息中心</a:t>
            </a:r>
            <a:endParaRPr lang="zh-CN" altLang="en-US" sz="1400" b="1" dirty="0">
              <a:solidFill>
                <a:srgbClr val="44546A"/>
              </a:solidFill>
              <a:latin typeface="+mj-ea"/>
              <a:ea typeface="+mj-ea"/>
            </a:endParaRPr>
          </a:p>
        </p:txBody>
      </p:sp>
      <p:sp>
        <p:nvSpPr>
          <p:cNvPr id="5" name="文本框 4"/>
          <p:cNvSpPr txBox="1"/>
          <p:nvPr/>
        </p:nvSpPr>
        <p:spPr>
          <a:xfrm>
            <a:off x="688921" y="4655336"/>
            <a:ext cx="2642034" cy="337185"/>
          </a:xfrm>
          <a:prstGeom prst="rect">
            <a:avLst/>
          </a:prstGeom>
          <a:noFill/>
        </p:spPr>
        <p:txBody>
          <a:bodyPr vert="horz" wrap="square" rtlCol="0">
            <a:spAutoFit/>
          </a:bodyPr>
          <a:lstStyle>
            <a:defPPr>
              <a:defRPr lang="zh-CN"/>
            </a:defPPr>
            <a:lvl1pPr>
              <a:defRPr sz="2800">
                <a:solidFill>
                  <a:srgbClr val="044AFA"/>
                </a:solidFill>
                <a:latin typeface="+mj-lt"/>
                <a:ea typeface="+mj-ea"/>
              </a:defRPr>
            </a:lvl1pPr>
          </a:lstStyle>
          <a:p>
            <a:pPr algn="l"/>
            <a:r>
              <a:rPr lang="en-US" altLang="zh-CN" sz="1600" b="1" dirty="0">
                <a:solidFill>
                  <a:srgbClr val="44546A"/>
                </a:solidFill>
                <a:latin typeface="+mj-ea"/>
                <a:cs typeface="+mj-ea"/>
              </a:rPr>
              <a:t>2025.07 </a:t>
            </a:r>
            <a:r>
              <a:rPr lang="zh-CN" altLang="en-US" sz="1600" b="1" dirty="0">
                <a:solidFill>
                  <a:srgbClr val="44546A"/>
                </a:solidFill>
                <a:latin typeface="+mj-ea"/>
                <a:cs typeface="+mj-ea"/>
              </a:rPr>
              <a:t>沈阳</a:t>
            </a:r>
            <a:endParaRPr lang="zh-CN" altLang="en-US" sz="1600" b="1" dirty="0">
              <a:solidFill>
                <a:srgbClr val="44546A"/>
              </a:solidFill>
              <a:latin typeface="+mj-ea"/>
              <a:cs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表号规则</a:t>
            </a:r>
            <a:endParaRPr lang="zh-CN" altLang="en-US" sz="3200" b="1" dirty="0">
              <a:solidFill>
                <a:schemeClr val="tx2"/>
              </a:solidFill>
              <a:latin typeface="+mj-lt"/>
              <a:ea typeface="+mj-ea"/>
            </a:endParaRPr>
          </a:p>
        </p:txBody>
      </p:sp>
      <p:graphicFrame>
        <p:nvGraphicFramePr>
          <p:cNvPr id="94" name="表格 93"/>
          <p:cNvGraphicFramePr>
            <a:graphicFrameLocks noGrp="1"/>
          </p:cNvGraphicFramePr>
          <p:nvPr/>
        </p:nvGraphicFramePr>
        <p:xfrm>
          <a:off x="811628" y="1602786"/>
          <a:ext cx="4876067" cy="4497451"/>
        </p:xfrm>
        <a:graphic>
          <a:graphicData uri="http://schemas.openxmlformats.org/drawingml/2006/table">
            <a:tbl>
              <a:tblPr firstRow="1" firstCol="1">
                <a:tableStyleId>{9542EEF0-F22F-4947-B6B6-5F2FE78C6696}</a:tableStyleId>
              </a:tblPr>
              <a:tblGrid>
                <a:gridCol w="596900"/>
                <a:gridCol w="848995"/>
                <a:gridCol w="1520825"/>
                <a:gridCol w="1222375"/>
                <a:gridCol w="686972"/>
              </a:tblGrid>
              <a:tr h="629920">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分段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第一段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第二段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第三段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第四段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r h="498164">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意义</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属性</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基本内容</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教育层级</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顺序号</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r h="337834">
                <a:tc rowSpan="10">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内容</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0" u="none" strike="noStrike" dirty="0">
                          <a:solidFill>
                            <a:srgbClr val="44546A"/>
                          </a:solidFill>
                          <a:effectLst/>
                          <a:latin typeface="微软雅黑" panose="020B0503020204020204" charset="-122"/>
                          <a:ea typeface="微软雅黑" panose="020B0503020204020204" charset="-122"/>
                        </a:rPr>
                        <a:t>教基</a:t>
                      </a:r>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1</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学校</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0</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综合</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01</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r h="337834">
                <a:tc vMerge="1">
                  <a:tcPr marL="9525" marR="9525" marT="9525" marB="0" anchor="b"/>
                </a:tc>
                <a:tc>
                  <a:txBody>
                    <a:bodyPr/>
                    <a:lstStyle/>
                    <a:p>
                      <a:pPr algn="ctr" fontAlgn="b"/>
                      <a:r>
                        <a:rPr lang="zh-CN" altLang="en-US" sz="1600" b="0" u="none" strike="noStrike">
                          <a:solidFill>
                            <a:srgbClr val="44546A"/>
                          </a:solidFill>
                          <a:effectLst/>
                          <a:latin typeface="微软雅黑" panose="020B0503020204020204" charset="-122"/>
                          <a:ea typeface="微软雅黑" panose="020B0503020204020204" charset="-122"/>
                        </a:rPr>
                        <a:t>教综</a:t>
                      </a:r>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2</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班级</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1</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基础教育</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02</a:t>
                      </a:r>
                      <a:endParaRPr lang="en-US" altLang="zh-CN"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3</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学生</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2</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职业教育</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03</a:t>
                      </a:r>
                      <a:endParaRPr lang="en-US" altLang="zh-CN"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4</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教职工</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3</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高等教育</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04</a:t>
                      </a:r>
                      <a:endParaRPr lang="en-US" altLang="zh-CN"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5</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办学条件</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05</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6</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其他</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06</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7</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县省基表</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07</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8</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统计台账</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08</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9</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季报</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09</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r h="328861">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A</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基本建设投资</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r>
            </a:tbl>
          </a:graphicData>
        </a:graphic>
      </p:graphicFrame>
      <p:sp>
        <p:nvSpPr>
          <p:cNvPr id="97" name="文本框 96"/>
          <p:cNvSpPr txBox="1"/>
          <p:nvPr/>
        </p:nvSpPr>
        <p:spPr>
          <a:xfrm>
            <a:off x="7287895" y="2164080"/>
            <a:ext cx="1035050" cy="640080"/>
          </a:xfrm>
          <a:prstGeom prst="rect">
            <a:avLst/>
          </a:prstGeom>
          <a:noFill/>
        </p:spPr>
        <p:txBody>
          <a:bodyPr wrap="square" rtlCol="0">
            <a:noAutofit/>
          </a:bodyPr>
          <a:lstStyle/>
          <a:p>
            <a:r>
              <a:rPr lang="zh-CN" altLang="en-US" sz="2800" b="1" dirty="0">
                <a:solidFill>
                  <a:srgbClr val="044AFA"/>
                </a:solidFill>
                <a:latin typeface="微软雅黑" panose="020B0503020204020204" charset="-122"/>
                <a:ea typeface="微软雅黑" panose="020B0503020204020204" charset="-122"/>
                <a:cs typeface="微软雅黑" panose="020B0503020204020204" charset="-122"/>
              </a:rPr>
              <a:t>教基</a:t>
            </a:r>
            <a:endParaRPr lang="en-US" altLang="zh-CN" sz="2800"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98" name="文本框 97"/>
          <p:cNvSpPr txBox="1"/>
          <p:nvPr/>
        </p:nvSpPr>
        <p:spPr>
          <a:xfrm>
            <a:off x="6748780" y="2828290"/>
            <a:ext cx="4827270" cy="46926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lstStyle/>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第一段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为调查表属性，分为教基和教综</a:t>
            </a:r>
            <a:endParaRPr lang="zh-CN" altLang="en-US" sz="160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467090" y="2164080"/>
            <a:ext cx="483235" cy="640080"/>
          </a:xfrm>
          <a:prstGeom prst="rect">
            <a:avLst/>
          </a:prstGeom>
          <a:noFill/>
        </p:spPr>
        <p:txBody>
          <a:bodyPr wrap="square" rtlCol="0">
            <a:noAutofit/>
          </a:bodyPr>
          <a:lstStyle/>
          <a:p>
            <a:r>
              <a:rPr lang="en-US" sz="2800" b="1" dirty="0">
                <a:solidFill>
                  <a:srgbClr val="044AFA"/>
                </a:solidFill>
                <a:latin typeface="微软雅黑" panose="020B0503020204020204" charset="-122"/>
                <a:ea typeface="微软雅黑" panose="020B0503020204020204" charset="-122"/>
                <a:cs typeface="微软雅黑" panose="020B0503020204020204" charset="-122"/>
              </a:rPr>
              <a:t>1</a:t>
            </a:r>
            <a:endParaRPr lang="en-US" sz="2800"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9094470" y="2164080"/>
            <a:ext cx="483235" cy="640080"/>
          </a:xfrm>
          <a:prstGeom prst="rect">
            <a:avLst/>
          </a:prstGeom>
          <a:noFill/>
        </p:spPr>
        <p:txBody>
          <a:bodyPr wrap="square" rtlCol="0">
            <a:noAutofit/>
          </a:bodyPr>
          <a:lstStyle/>
          <a:p>
            <a:r>
              <a:rPr lang="en-US" sz="2800" b="1" dirty="0">
                <a:solidFill>
                  <a:srgbClr val="044AFA"/>
                </a:solidFill>
                <a:latin typeface="微软雅黑" panose="020B0503020204020204" charset="-122"/>
                <a:ea typeface="微软雅黑" panose="020B0503020204020204" charset="-122"/>
                <a:cs typeface="微软雅黑" panose="020B0503020204020204" charset="-122"/>
              </a:rPr>
              <a:t>1</a:t>
            </a:r>
            <a:endParaRPr lang="en-US" sz="2800"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9721850" y="2164080"/>
            <a:ext cx="828675" cy="640080"/>
          </a:xfrm>
          <a:prstGeom prst="rect">
            <a:avLst/>
          </a:prstGeom>
          <a:noFill/>
        </p:spPr>
        <p:txBody>
          <a:bodyPr wrap="square" rtlCol="0">
            <a:noAutofit/>
          </a:bodyPr>
          <a:lstStyle/>
          <a:p>
            <a:r>
              <a:rPr lang="en-US" sz="2800" b="1" dirty="0">
                <a:solidFill>
                  <a:srgbClr val="044AFA"/>
                </a:solidFill>
                <a:latin typeface="微软雅黑" panose="020B0503020204020204" charset="-122"/>
                <a:ea typeface="微软雅黑" panose="020B0503020204020204" charset="-122"/>
                <a:cs typeface="微软雅黑" panose="020B0503020204020204" charset="-122"/>
              </a:rPr>
              <a:t>02</a:t>
            </a:r>
            <a:endParaRPr lang="en-US" sz="2800" b="1" dirty="0">
              <a:solidFill>
                <a:srgbClr val="044AFA"/>
              </a:solidFill>
              <a:latin typeface="微软雅黑" panose="020B0503020204020204" charset="-122"/>
              <a:ea typeface="微软雅黑" panose="020B0503020204020204" charset="-122"/>
              <a:cs typeface="微软雅黑" panose="020B0503020204020204" charset="-122"/>
            </a:endParaRPr>
          </a:p>
        </p:txBody>
      </p:sp>
      <p:cxnSp>
        <p:nvCxnSpPr>
          <p:cNvPr id="10" name="肘形连接符 9"/>
          <p:cNvCxnSpPr>
            <a:endCxn id="97" idx="0"/>
          </p:cNvCxnSpPr>
          <p:nvPr/>
        </p:nvCxnSpPr>
        <p:spPr>
          <a:xfrm rot="10800000" flipH="1">
            <a:off x="6748780" y="2164080"/>
            <a:ext cx="1056640" cy="899160"/>
          </a:xfrm>
          <a:prstGeom prst="bentConnector4">
            <a:avLst>
              <a:gd name="adj1" fmla="val -22536"/>
              <a:gd name="adj2" fmla="val 126483"/>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
        <p:nvSpPr>
          <p:cNvPr id="11" name="文本框 10"/>
          <p:cNvSpPr txBox="1"/>
          <p:nvPr/>
        </p:nvSpPr>
        <p:spPr>
          <a:xfrm>
            <a:off x="6748145" y="3321685"/>
            <a:ext cx="4888230" cy="150241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lstStyle/>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第二段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为调查表基本内容，分为</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1</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学校基本情况、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2</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班额班数情况、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3</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学生情况、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4</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教职工情况、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5</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办学条件情况、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6</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其他情况、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7</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县级、省级基表、</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8</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统计台账、</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9</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季报、</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A</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基本建设投资等十个大类</a:t>
            </a:r>
            <a:endParaRPr lang="zh-CN" altLang="en-US" sz="160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6748780" y="4848225"/>
            <a:ext cx="4886960" cy="88138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lstStyle/>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第三段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为教育层级，分为</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0</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综合、</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1</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基础教育、</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2</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职业教育、</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3</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高等教育</a:t>
            </a:r>
            <a:endParaRPr lang="zh-CN" altLang="en-US" sz="1600" dirty="0">
              <a:solidFill>
                <a:srgbClr val="44546A"/>
              </a:solidFill>
              <a:latin typeface="微软雅黑" panose="020B0503020204020204" charset="-122"/>
              <a:ea typeface="微软雅黑" panose="020B0503020204020204" charset="-122"/>
              <a:cs typeface="微软雅黑" panose="020B0503020204020204" charset="-122"/>
            </a:endParaRPr>
          </a:p>
        </p:txBody>
      </p:sp>
      <p:cxnSp>
        <p:nvCxnSpPr>
          <p:cNvPr id="13" name="肘形连接符 12"/>
          <p:cNvCxnSpPr>
            <a:stCxn id="11" idx="1"/>
            <a:endCxn id="7" idx="0"/>
          </p:cNvCxnSpPr>
          <p:nvPr/>
        </p:nvCxnSpPr>
        <p:spPr>
          <a:xfrm rot="10800000" flipH="1">
            <a:off x="6748145" y="2164080"/>
            <a:ext cx="1960880" cy="1908810"/>
          </a:xfrm>
          <a:prstGeom prst="bentConnector4">
            <a:avLst>
              <a:gd name="adj1" fmla="val -17422"/>
              <a:gd name="adj2" fmla="val 117099"/>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
        <p:nvSpPr>
          <p:cNvPr id="14" name="文本框 13"/>
          <p:cNvSpPr txBox="1"/>
          <p:nvPr/>
        </p:nvSpPr>
        <p:spPr>
          <a:xfrm>
            <a:off x="6748145" y="5753735"/>
            <a:ext cx="4750435" cy="55753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lstStyle/>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第四段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为顺序号</a:t>
            </a:r>
            <a:endParaRPr lang="zh-CN" altLang="en-US" sz="1600" dirty="0">
              <a:solidFill>
                <a:srgbClr val="44546A"/>
              </a:solidFill>
              <a:latin typeface="微软雅黑" panose="020B0503020204020204" charset="-122"/>
              <a:ea typeface="微软雅黑" panose="020B0503020204020204" charset="-122"/>
              <a:cs typeface="微软雅黑" panose="020B0503020204020204" charset="-122"/>
            </a:endParaRPr>
          </a:p>
        </p:txBody>
      </p:sp>
      <p:cxnSp>
        <p:nvCxnSpPr>
          <p:cNvPr id="15" name="肘形连接符 14"/>
          <p:cNvCxnSpPr>
            <a:stCxn id="12" idx="1"/>
            <a:endCxn id="8" idx="0"/>
          </p:cNvCxnSpPr>
          <p:nvPr/>
        </p:nvCxnSpPr>
        <p:spPr>
          <a:xfrm rot="10800000" flipH="1">
            <a:off x="6748780" y="2164080"/>
            <a:ext cx="2587625" cy="3124835"/>
          </a:xfrm>
          <a:prstGeom prst="bentConnector4">
            <a:avLst>
              <a:gd name="adj1" fmla="val -20564"/>
              <a:gd name="adj2" fmla="val 114671"/>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cxnSp>
        <p:nvCxnSpPr>
          <p:cNvPr id="16" name="肘形连接符 15"/>
          <p:cNvCxnSpPr>
            <a:endCxn id="9" idx="0"/>
          </p:cNvCxnSpPr>
          <p:nvPr/>
        </p:nvCxnSpPr>
        <p:spPr>
          <a:xfrm rot="10800000" flipH="1">
            <a:off x="6748145" y="2164080"/>
            <a:ext cx="3388360" cy="3868420"/>
          </a:xfrm>
          <a:prstGeom prst="bentConnector4">
            <a:avLst>
              <a:gd name="adj1" fmla="val -20052"/>
              <a:gd name="adj2" fmla="val 114510"/>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2"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nimBg="1"/>
      <p:bldP spid="11" grpId="0" bldLvl="0" animBg="1"/>
      <p:bldP spid="12" grpId="0" bldLvl="0" animBg="1"/>
      <p:bldP spid="14" grpId="1" animBg="1"/>
      <p:bldP spid="14" grpId="2"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9090 </a:t>
            </a:r>
            <a:r>
              <a:rPr sz="2400" b="1" dirty="0">
                <a:solidFill>
                  <a:schemeClr val="tx2"/>
                </a:solidFill>
                <a:latin typeface="+mj-ea"/>
                <a:ea typeface="+mj-ea"/>
                <a:cs typeface="+mj-ea"/>
                <a:sym typeface="+mn-ea"/>
              </a:rPr>
              <a:t>学生变动情况（季报）</a:t>
            </a:r>
            <a:endParaRPr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2"/>
          <a:stretch>
            <a:fillRect/>
          </a:stretch>
        </p:blipFill>
        <p:spPr>
          <a:xfrm>
            <a:off x="2124075" y="1151255"/>
            <a:ext cx="7944485" cy="5165725"/>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9091 </a:t>
            </a:r>
            <a:r>
              <a:rPr sz="2400" b="1" dirty="0">
                <a:solidFill>
                  <a:schemeClr val="tx2"/>
                </a:solidFill>
                <a:latin typeface="+mj-ea"/>
                <a:ea typeface="+mj-ea"/>
                <a:cs typeface="+mj-ea"/>
                <a:sym typeface="+mn-ea"/>
              </a:rPr>
              <a:t>在校生中死亡的主要原因（季报）</a:t>
            </a:r>
            <a:endParaRPr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2"/>
          <a:srcRect l="2543" t="18581" r="2104" b="51952"/>
          <a:stretch>
            <a:fillRect/>
          </a:stretch>
        </p:blipFill>
        <p:spPr>
          <a:xfrm>
            <a:off x="737870" y="1459230"/>
            <a:ext cx="9811385" cy="3292475"/>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3"/>
          <a:stretch>
            <a:fillRect/>
          </a:stretch>
        </p:blipFill>
        <p:spPr>
          <a:xfrm>
            <a:off x="737870" y="4751705"/>
            <a:ext cx="9193530" cy="1818005"/>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3393 </a:t>
            </a:r>
            <a:r>
              <a:rPr sz="2400" b="1" dirty="0">
                <a:solidFill>
                  <a:schemeClr val="tx2"/>
                </a:solidFill>
                <a:latin typeface="+mj-ea"/>
                <a:ea typeface="+mj-ea"/>
                <a:cs typeface="+mj-ea"/>
                <a:sym typeface="+mn-ea"/>
              </a:rPr>
              <a:t>中外合作办学机构及项目基本情况</a:t>
            </a:r>
            <a:endParaRPr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321310" y="1288415"/>
            <a:ext cx="5365115" cy="5227320"/>
          </a:xfrm>
          <a:prstGeom prst="rect">
            <a:avLst/>
          </a:prstGeom>
        </p:spPr>
      </p:pic>
      <p:sp>
        <p:nvSpPr>
          <p:cNvPr id="9" name="圆角矩形 8"/>
          <p:cNvSpPr/>
          <p:nvPr/>
        </p:nvSpPr>
        <p:spPr>
          <a:xfrm>
            <a:off x="3543300" y="2017395"/>
            <a:ext cx="8276590" cy="54038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本表仅填报中外合作办学机构及项目招收的中国公民。</a:t>
            </a:r>
            <a:endParaRPr lang="zh-CN" altLang="en-US">
              <a:solidFill>
                <a:srgbClr val="44546A"/>
              </a:solidFill>
              <a:latin typeface="+mj-ea"/>
              <a:ea typeface="+mj-ea"/>
              <a:sym typeface="+mn-ea"/>
            </a:endParaRPr>
          </a:p>
        </p:txBody>
      </p:sp>
      <p:sp>
        <p:nvSpPr>
          <p:cNvPr id="5" name="圆角矩形 4"/>
          <p:cNvSpPr/>
          <p:nvPr/>
        </p:nvSpPr>
        <p:spPr>
          <a:xfrm>
            <a:off x="3543300" y="2684780"/>
            <a:ext cx="8276590" cy="74422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不具有独立法人资格机构名称、合作项目名称</a:t>
            </a:r>
            <a:r>
              <a:rPr lang="zh-CN" altLang="en-US">
                <a:solidFill>
                  <a:srgbClr val="44546A"/>
                </a:solidFill>
                <a:latin typeface="+mj-ea"/>
                <a:ea typeface="+mj-ea"/>
                <a:sym typeface="+mn-ea"/>
              </a:rPr>
              <a:t>以中华人民共和国教育部中外合作办学监管工作信息平台对外公开的名称为准。</a:t>
            </a:r>
            <a:endParaRPr lang="zh-CN" altLang="en-US">
              <a:solidFill>
                <a:srgbClr val="44546A"/>
              </a:solidFill>
              <a:latin typeface="+mj-ea"/>
              <a:ea typeface="+mj-ea"/>
              <a:sym typeface="+mn-ea"/>
            </a:endParaRPr>
          </a:p>
        </p:txBody>
      </p:sp>
      <p:sp>
        <p:nvSpPr>
          <p:cNvPr id="7" name="圆角矩形 6"/>
          <p:cNvSpPr/>
          <p:nvPr/>
        </p:nvSpPr>
        <p:spPr>
          <a:xfrm>
            <a:off x="3543300" y="3556000"/>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未纳入国家统一招生计划</a:t>
            </a:r>
            <a:r>
              <a:rPr lang="zh-CN" altLang="en-US">
                <a:solidFill>
                  <a:srgbClr val="44546A"/>
                </a:solidFill>
                <a:latin typeface="+mj-ea"/>
                <a:ea typeface="+mj-ea"/>
                <a:sym typeface="+mn-ea"/>
              </a:rPr>
              <a:t>是指中外合作办学机构或项目通过自主招生形式，招收的只颁发国（境）外学位的学生。</a:t>
            </a:r>
            <a:endParaRPr lang="zh-CN" altLang="en-US">
              <a:solidFill>
                <a:srgbClr val="44546A"/>
              </a:solidFill>
              <a:latin typeface="+mj-ea"/>
              <a:ea typeface="+mj-ea"/>
              <a:sym typeface="+mn-ea"/>
            </a:endParaRPr>
          </a:p>
        </p:txBody>
      </p:sp>
      <p:sp>
        <p:nvSpPr>
          <p:cNvPr id="8" name="圆角矩形 7"/>
          <p:cNvSpPr/>
          <p:nvPr/>
        </p:nvSpPr>
        <p:spPr>
          <a:xfrm>
            <a:off x="3543300" y="4349115"/>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具有独立法人资格的中外合作办学机构中纳入国家统一招生计划的学生已在本校各类分专业学生数填报，本表不重复录入。</a:t>
            </a:r>
            <a:endParaRPr lang="zh-CN" altLang="en-US">
              <a:solidFill>
                <a:srgbClr val="44546A"/>
              </a:solidFill>
              <a:latin typeface="+mj-ea"/>
              <a:ea typeface="+mj-ea"/>
              <a:sym typeface="+mn-ea"/>
            </a:endParaRPr>
          </a:p>
        </p:txBody>
      </p:sp>
      <p:sp>
        <p:nvSpPr>
          <p:cNvPr id="10" name="圆角矩形 9"/>
          <p:cNvSpPr/>
          <p:nvPr/>
        </p:nvSpPr>
        <p:spPr>
          <a:xfrm>
            <a:off x="3543300" y="5220335"/>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不具有独立法人资格的中外合作办学机构及项目中纳入国家统一招生计划的学生数据是本校各类分专业学生数调查表中数据的其中数。</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5" grpId="0" bldLvl="0" animBg="1"/>
      <p:bldP spid="5" grpId="1" animBg="1"/>
      <p:bldP spid="7" grpId="0" bldLvl="0" animBg="1"/>
      <p:bldP spid="7" grpId="1" animBg="1"/>
      <p:bldP spid="8" grpId="0" bldLvl="0" animBg="1"/>
      <p:bldP spid="8" grpId="1" animBg="1"/>
      <p:bldP spid="10" grpId="0" bldLvl="0" animBg="1"/>
      <p:bldP spid="10" grpId="1"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954791" y="2529324"/>
            <a:ext cx="9289816" cy="1938020"/>
          </a:xfrm>
          <a:prstGeom prst="rect">
            <a:avLst/>
          </a:prstGeom>
          <a:noFill/>
        </p:spPr>
        <p:txBody>
          <a:bodyPr vert="horz" wrap="square" rtlCol="0">
            <a:spAutoFit/>
          </a:bodyPr>
          <a:lstStyle/>
          <a:p>
            <a:r>
              <a:rPr lang="zh-CN" altLang="en-US" sz="6000" b="1" dirty="0">
                <a:solidFill>
                  <a:srgbClr val="44546A"/>
                </a:solidFill>
                <a:latin typeface="+mj-ea"/>
                <a:ea typeface="+mj-ea"/>
              </a:rPr>
              <a:t>教育统计综合调查制度</a:t>
            </a:r>
            <a:endParaRPr lang="zh-CN" altLang="en-US" sz="6000" b="1" dirty="0">
              <a:solidFill>
                <a:srgbClr val="44546A"/>
              </a:solidFill>
              <a:latin typeface="+mj-ea"/>
              <a:ea typeface="+mj-ea"/>
            </a:endParaRPr>
          </a:p>
          <a:p>
            <a:r>
              <a:rPr lang="zh-CN" altLang="en-US" sz="6000" b="1" dirty="0">
                <a:solidFill>
                  <a:srgbClr val="044AFA"/>
                </a:solidFill>
                <a:latin typeface="+mj-ea"/>
                <a:ea typeface="+mj-ea"/>
              </a:rPr>
              <a:t>重点关注</a:t>
            </a:r>
            <a:endParaRPr dirty="0">
              <a:solidFill>
                <a:srgbClr val="044AFA"/>
              </a:solidFill>
              <a:latin typeface="+mj-ea"/>
              <a:ea typeface="+mj-ea"/>
            </a:endParaRPr>
          </a:p>
        </p:txBody>
      </p:sp>
      <p:sp>
        <p:nvSpPr>
          <p:cNvPr id="4" name="文本框 3"/>
          <p:cNvSpPr txBox="1"/>
          <p:nvPr>
            <p:custDataLst>
              <p:tags r:id="rId2"/>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Four</a:t>
            </a:r>
            <a:endParaRPr lang="en-US" altLang="zh-CN" sz="2800" b="1" dirty="0">
              <a:solidFill>
                <a:srgbClr val="044AFA"/>
              </a:solidFill>
              <a:latin typeface="Arial" panose="020B0604020202020204" pitchFamily="34" charset="0"/>
              <a:ea typeface="+mj-ea"/>
              <a:cs typeface="Arial" panose="020B0604020202020204" pitchFamily="34" charset="0"/>
            </a:endParaRP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5786" y="6143342"/>
            <a:ext cx="187891" cy="187891"/>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zh-CN" altLang="en-US" sz="2400" b="1" dirty="0">
              <a:solidFill>
                <a:schemeClr val="tx2"/>
              </a:solidFill>
              <a:latin typeface="+mj-ea"/>
              <a:ea typeface="+mj-ea"/>
              <a:cs typeface="+mj-ea"/>
              <a:sym typeface="+mn-ea"/>
            </a:endParaRPr>
          </a:p>
        </p:txBody>
      </p:sp>
      <p:sp>
        <p:nvSpPr>
          <p:cNvPr id="4" name="圆角矩形 3"/>
          <p:cNvSpPr/>
          <p:nvPr>
            <p:custDataLst>
              <p:tags r:id="rId2"/>
            </p:custDataLst>
          </p:nvPr>
        </p:nvSpPr>
        <p:spPr>
          <a:xfrm>
            <a:off x="6804660" y="1918335"/>
            <a:ext cx="4638040" cy="1510665"/>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chemeClr val="tx1"/>
                </a:solidFill>
                <a:latin typeface="+mj-ea"/>
                <a:ea typeface="+mj-ea"/>
                <a:sym typeface="+mn-ea"/>
              </a:rPr>
              <a:t>错误理解：</a:t>
            </a:r>
            <a:endParaRPr lang="zh-CN" altLang="en-US" sz="1600" b="1" dirty="0">
              <a:solidFill>
                <a:schemeClr val="tx1"/>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对</a:t>
            </a:r>
            <a:r>
              <a:rPr lang="en-US" altLang="zh-CN" sz="1600" dirty="0">
                <a:solidFill>
                  <a:srgbClr val="323232"/>
                </a:solidFill>
                <a:latin typeface="+mj-ea"/>
                <a:ea typeface="+mj-ea"/>
                <a:sym typeface="+mn-ea"/>
              </a:rPr>
              <a:t>“</a:t>
            </a:r>
            <a:r>
              <a:rPr lang="zh-CN" altLang="en-US" sz="1600" dirty="0">
                <a:solidFill>
                  <a:srgbClr val="323232"/>
                </a:solidFill>
                <a:latin typeface="+mj-ea"/>
                <a:ea typeface="+mj-ea"/>
                <a:sym typeface="+mn-ea"/>
              </a:rPr>
              <a:t>历史沿革</a:t>
            </a:r>
            <a:r>
              <a:rPr lang="en-US" altLang="zh-CN" sz="1600" dirty="0">
                <a:solidFill>
                  <a:srgbClr val="323232"/>
                </a:solidFill>
                <a:latin typeface="+mj-ea"/>
                <a:ea typeface="+mj-ea"/>
                <a:sym typeface="+mn-ea"/>
              </a:rPr>
              <a:t>”</a:t>
            </a:r>
            <a:r>
              <a:rPr lang="zh-CN" altLang="en-US" sz="1600" dirty="0">
                <a:solidFill>
                  <a:srgbClr val="323232"/>
                </a:solidFill>
                <a:latin typeface="+mj-ea"/>
                <a:ea typeface="+mj-ea"/>
                <a:sym typeface="+mn-ea"/>
              </a:rPr>
              <a:t>概念理解不准确，未区分简介与沿革的规范性要求，将</a:t>
            </a:r>
            <a:r>
              <a:rPr lang="en-US" altLang="zh-CN" sz="1600" dirty="0">
                <a:solidFill>
                  <a:srgbClr val="323232"/>
                </a:solidFill>
                <a:latin typeface="+mj-ea"/>
                <a:ea typeface="+mj-ea"/>
                <a:sym typeface="+mn-ea"/>
              </a:rPr>
              <a:t>“</a:t>
            </a:r>
            <a:r>
              <a:rPr lang="zh-CN" altLang="en-US" sz="1600" dirty="0">
                <a:solidFill>
                  <a:srgbClr val="323232"/>
                </a:solidFill>
                <a:latin typeface="+mj-ea"/>
                <a:ea typeface="+mj-ea"/>
                <a:sym typeface="+mn-ea"/>
              </a:rPr>
              <a:t>学校简介内容</a:t>
            </a:r>
            <a:r>
              <a:rPr lang="en-US" altLang="zh-CN" sz="1600" dirty="0">
                <a:solidFill>
                  <a:srgbClr val="323232"/>
                </a:solidFill>
                <a:latin typeface="+mj-ea"/>
                <a:ea typeface="+mj-ea"/>
                <a:sym typeface="+mn-ea"/>
              </a:rPr>
              <a:t>”</a:t>
            </a:r>
            <a:r>
              <a:rPr lang="zh-CN" altLang="en-US" sz="1600" dirty="0">
                <a:solidFill>
                  <a:srgbClr val="323232"/>
                </a:solidFill>
                <a:latin typeface="+mj-ea"/>
                <a:ea typeface="+mj-ea"/>
                <a:sym typeface="+mn-ea"/>
              </a:rPr>
              <a:t>误填在</a:t>
            </a:r>
            <a:r>
              <a:rPr lang="en-US" altLang="zh-CN" sz="1600" dirty="0">
                <a:solidFill>
                  <a:srgbClr val="323232"/>
                </a:solidFill>
                <a:latin typeface="+mj-ea"/>
                <a:ea typeface="+mj-ea"/>
                <a:sym typeface="+mn-ea"/>
              </a:rPr>
              <a:t>“</a:t>
            </a:r>
            <a:r>
              <a:rPr lang="zh-CN" altLang="en-US" sz="1600" dirty="0">
                <a:solidFill>
                  <a:srgbClr val="323232"/>
                </a:solidFill>
                <a:latin typeface="+mj-ea"/>
                <a:ea typeface="+mj-ea"/>
                <a:sym typeface="+mn-ea"/>
              </a:rPr>
              <a:t>历史沿革</a:t>
            </a:r>
            <a:r>
              <a:rPr lang="en-US" altLang="zh-CN" sz="1600" dirty="0">
                <a:solidFill>
                  <a:srgbClr val="323232"/>
                </a:solidFill>
                <a:latin typeface="+mj-ea"/>
                <a:ea typeface="+mj-ea"/>
                <a:sym typeface="+mn-ea"/>
              </a:rPr>
              <a:t>”</a:t>
            </a:r>
            <a:r>
              <a:rPr lang="zh-CN" altLang="en-US" sz="1600" dirty="0">
                <a:solidFill>
                  <a:srgbClr val="323232"/>
                </a:solidFill>
                <a:latin typeface="+mj-ea"/>
                <a:ea typeface="+mj-ea"/>
                <a:sym typeface="+mn-ea"/>
              </a:rPr>
              <a:t>版块。</a:t>
            </a:r>
            <a:endParaRPr lang="zh-CN" altLang="en-US" sz="1600" dirty="0">
              <a:solidFill>
                <a:srgbClr val="323232"/>
              </a:solidFill>
              <a:latin typeface="+mj-ea"/>
              <a:ea typeface="+mj-ea"/>
              <a:sym typeface="+mn-ea"/>
            </a:endParaRPr>
          </a:p>
        </p:txBody>
      </p:sp>
      <p:sp>
        <p:nvSpPr>
          <p:cNvPr id="10" name="文本框 9"/>
          <p:cNvSpPr txBox="1"/>
          <p:nvPr>
            <p:custDataLst>
              <p:tags r:id="rId3"/>
            </p:custDataLst>
          </p:nvPr>
        </p:nvSpPr>
        <p:spPr>
          <a:xfrm>
            <a:off x="642620" y="1282065"/>
            <a:ext cx="2362200" cy="398780"/>
          </a:xfrm>
          <a:prstGeom prst="rect">
            <a:avLst/>
          </a:prstGeom>
          <a:noFill/>
        </p:spPr>
        <p:txBody>
          <a:bodyPr wrap="square" rtlCol="0" anchor="t">
            <a:spAutoFit/>
          </a:bodyPr>
          <a:lstStyle/>
          <a:p>
            <a:r>
              <a:rPr lang="en-US" altLang="zh-CN" sz="2000" b="1" dirty="0">
                <a:solidFill>
                  <a:srgbClr val="2A5CE3"/>
                </a:solidFill>
                <a:latin typeface="+mj-ea"/>
                <a:ea typeface="+mj-ea"/>
                <a:sym typeface="+mn-ea"/>
              </a:rPr>
              <a:t>学校-</a:t>
            </a:r>
            <a:r>
              <a:rPr lang="zh-CN" altLang="en-US" sz="2000" b="1" dirty="0">
                <a:solidFill>
                  <a:srgbClr val="2A5CE3"/>
                </a:solidFill>
                <a:latin typeface="+mj-ea"/>
                <a:ea typeface="+mj-ea"/>
                <a:sym typeface="+mn-ea"/>
              </a:rPr>
              <a:t>历史沿革</a:t>
            </a:r>
            <a:endParaRPr lang="zh-CN" altLang="en-US" sz="2000" b="1" dirty="0">
              <a:solidFill>
                <a:srgbClr val="2A5CE3"/>
              </a:solidFill>
              <a:latin typeface="+mj-ea"/>
              <a:ea typeface="+mj-ea"/>
              <a:sym typeface="+mn-ea"/>
            </a:endParaRPr>
          </a:p>
        </p:txBody>
      </p:sp>
      <p:pic>
        <p:nvPicPr>
          <p:cNvPr id="3075" name="Picture 3"/>
          <p:cNvPicPr>
            <a:picLocks noChangeAspect="1" noChangeArrowheads="1"/>
          </p:cNvPicPr>
          <p:nvPr>
            <p:custDataLst>
              <p:tags r:id="rId4"/>
            </p:custDataLst>
          </p:nvPr>
        </p:nvPicPr>
        <p:blipFill>
          <a:blip r:embed="rId5"/>
          <a:srcRect l="33120" t="2217" r="1169" b="5199"/>
          <a:stretch>
            <a:fillRect/>
          </a:stretch>
        </p:blipFill>
        <p:spPr bwMode="auto">
          <a:xfrm>
            <a:off x="642620" y="1981835"/>
            <a:ext cx="5676900" cy="3924300"/>
          </a:xfrm>
          <a:prstGeom prst="rect">
            <a:avLst/>
          </a:prstGeom>
          <a:noFill/>
          <a:ln w="9525">
            <a:solidFill>
              <a:schemeClr val="tx1">
                <a:alpha val="0"/>
              </a:schemeClr>
            </a:solidFill>
            <a:miter lim="800000"/>
            <a:headEnd/>
            <a:tailEnd/>
          </a:ln>
          <a:effectLst>
            <a:outerShdw blurRad="50800" dist="38100" dir="2700000" algn="tl" rotWithShape="0">
              <a:prstClr val="black">
                <a:alpha val="40000"/>
              </a:prstClr>
            </a:outerShdw>
          </a:effectLst>
        </p:spPr>
      </p:pic>
      <p:sp>
        <p:nvSpPr>
          <p:cNvPr id="5" name="圆角矩形 4"/>
          <p:cNvSpPr/>
          <p:nvPr>
            <p:custDataLst>
              <p:tags r:id="rId6"/>
            </p:custDataLst>
          </p:nvPr>
        </p:nvSpPr>
        <p:spPr>
          <a:xfrm>
            <a:off x="6804660" y="3649980"/>
            <a:ext cx="4638040" cy="2256155"/>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indent="0" fontAlgn="auto">
              <a:lnSpc>
                <a:spcPts val="2400"/>
              </a:lnSpc>
            </a:pPr>
            <a:r>
              <a:rPr lang="zh-CN" altLang="en-US" sz="1600" b="1" dirty="0">
                <a:solidFill>
                  <a:schemeClr val="bg1"/>
                </a:solidFill>
                <a:latin typeface="+mj-ea"/>
                <a:ea typeface="+mj-ea"/>
                <a:sym typeface="+mn-ea"/>
              </a:rPr>
              <a:t>正确填报：</a:t>
            </a:r>
            <a:endParaRPr lang="zh-CN" altLang="en-US" sz="1600" b="1" dirty="0">
              <a:solidFill>
                <a:schemeClr val="bg1"/>
              </a:solidFill>
              <a:latin typeface="+mj-ea"/>
              <a:ea typeface="+mj-ea"/>
              <a:sym typeface="+mn-ea"/>
            </a:endParaRPr>
          </a:p>
          <a:p>
            <a:pPr indent="0" fontAlgn="auto">
              <a:lnSpc>
                <a:spcPts val="2400"/>
              </a:lnSpc>
            </a:pPr>
            <a:r>
              <a:rPr lang="zh-CN" altLang="en-US" sz="1600" dirty="0">
                <a:solidFill>
                  <a:schemeClr val="bg1"/>
                </a:solidFill>
                <a:latin typeface="+mj-ea"/>
                <a:ea typeface="+mj-ea"/>
                <a:sym typeface="+mn-ea"/>
              </a:rPr>
              <a:t>历史沿革指学校发展和变化的历程。包括对学校发展有重大影响的历史事件等。至少包括建校时间、校名、地址等。若学校建校以后变革较多，填写时，学校设立、更名、分立、变更、合并、终止、撤销等基本要素要体现。</a:t>
            </a:r>
            <a:endParaRPr lang="zh-CN" altLang="en-US" sz="1600" dirty="0">
              <a:solidFill>
                <a:schemeClr val="bg1"/>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5" grpId="0" bldLvl="0" animBg="1"/>
      <p:bldP spid="5" grpId="1"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zh-CN" altLang="en-US" sz="2400" b="1" dirty="0">
              <a:solidFill>
                <a:schemeClr val="tx2"/>
              </a:solidFill>
              <a:latin typeface="+mj-ea"/>
              <a:ea typeface="+mj-ea"/>
              <a:cs typeface="+mj-ea"/>
              <a:sym typeface="+mn-ea"/>
            </a:endParaRPr>
          </a:p>
        </p:txBody>
      </p:sp>
      <p:sp>
        <p:nvSpPr>
          <p:cNvPr id="10" name="文本框 9"/>
          <p:cNvSpPr txBox="1"/>
          <p:nvPr>
            <p:custDataLst>
              <p:tags r:id="rId2"/>
            </p:custDataLst>
          </p:nvPr>
        </p:nvSpPr>
        <p:spPr>
          <a:xfrm>
            <a:off x="972820" y="1426845"/>
            <a:ext cx="3296920" cy="398780"/>
          </a:xfrm>
          <a:prstGeom prst="rect">
            <a:avLst/>
          </a:prstGeom>
          <a:noFill/>
        </p:spPr>
        <p:txBody>
          <a:bodyPr wrap="square" rtlCol="0" anchor="t">
            <a:spAutoFit/>
          </a:bodyPr>
          <a:lstStyle/>
          <a:p>
            <a:r>
              <a:rPr lang="zh-CN" altLang="en-US" sz="2000" b="1" dirty="0">
                <a:solidFill>
                  <a:srgbClr val="2A5CE3"/>
                </a:solidFill>
                <a:latin typeface="+mj-ea"/>
                <a:ea typeface="+mj-ea"/>
                <a:cs typeface="+mj-ea"/>
                <a:sym typeface="+mn-ea"/>
              </a:rPr>
              <a:t>招生</a:t>
            </a:r>
            <a:r>
              <a:rPr lang="en-US" altLang="zh-CN" sz="2000" b="1" dirty="0">
                <a:solidFill>
                  <a:srgbClr val="2A5CE3"/>
                </a:solidFill>
                <a:latin typeface="+mj-ea"/>
                <a:ea typeface="+mj-ea"/>
                <a:cs typeface="+mj-ea"/>
                <a:sym typeface="+mn-ea"/>
              </a:rPr>
              <a:t>/</a:t>
            </a:r>
            <a:r>
              <a:rPr lang="zh-CN" altLang="en-US" sz="2000" b="1" dirty="0">
                <a:solidFill>
                  <a:srgbClr val="2A5CE3"/>
                </a:solidFill>
                <a:latin typeface="+mj-ea"/>
                <a:ea typeface="+mj-ea"/>
                <a:cs typeface="+mj-ea"/>
                <a:sym typeface="+mn-ea"/>
              </a:rPr>
              <a:t>一年级</a:t>
            </a:r>
            <a:endParaRPr lang="zh-CN" altLang="en-US" sz="2000" b="1" dirty="0">
              <a:solidFill>
                <a:srgbClr val="2A5CE3"/>
              </a:solidFill>
              <a:latin typeface="+mj-ea"/>
              <a:ea typeface="+mj-ea"/>
              <a:cs typeface="+mj-ea"/>
              <a:sym typeface="+mn-ea"/>
            </a:endParaRPr>
          </a:p>
        </p:txBody>
      </p:sp>
      <p:pic>
        <p:nvPicPr>
          <p:cNvPr id="8194" name="Picture 2"/>
          <p:cNvPicPr>
            <a:picLocks noChangeAspect="1" noChangeArrowheads="1"/>
          </p:cNvPicPr>
          <p:nvPr/>
        </p:nvPicPr>
        <p:blipFill>
          <a:blip r:embed="rId3"/>
          <a:srcRect l="28113" r="24325"/>
          <a:stretch>
            <a:fillRect/>
          </a:stretch>
        </p:blipFill>
        <p:spPr bwMode="auto">
          <a:xfrm>
            <a:off x="972820" y="2047875"/>
            <a:ext cx="4720590" cy="1911350"/>
          </a:xfrm>
          <a:prstGeom prst="rect">
            <a:avLst/>
          </a:prstGeom>
          <a:noFill/>
          <a:ln w="9525">
            <a:noFill/>
            <a:miter lim="800000"/>
            <a:headEnd/>
            <a:tailEnd/>
          </a:ln>
          <a:effectLst/>
        </p:spPr>
      </p:pic>
      <p:sp>
        <p:nvSpPr>
          <p:cNvPr id="11" name="圆角矩形 10"/>
          <p:cNvSpPr/>
          <p:nvPr>
            <p:custDataLst>
              <p:tags r:id="rId4"/>
            </p:custDataLst>
          </p:nvPr>
        </p:nvSpPr>
        <p:spPr>
          <a:xfrm>
            <a:off x="972820" y="4123690"/>
            <a:ext cx="10434955" cy="1727835"/>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indent="0" fontAlgn="auto">
              <a:lnSpc>
                <a:spcPts val="2400"/>
              </a:lnSpc>
            </a:pPr>
            <a:r>
              <a:rPr lang="zh-CN" altLang="en-US" sz="1600" b="1" dirty="0">
                <a:solidFill>
                  <a:schemeClr val="bg1"/>
                </a:solidFill>
                <a:latin typeface="+mj-ea"/>
                <a:ea typeface="+mj-ea"/>
                <a:sym typeface="+mn-ea"/>
              </a:rPr>
              <a:t>正确填报：</a:t>
            </a:r>
            <a:endParaRPr lang="zh-CN" altLang="en-US" sz="1600" dirty="0">
              <a:solidFill>
                <a:schemeClr val="bg1"/>
              </a:solidFill>
              <a:latin typeface="+mj-ea"/>
              <a:ea typeface="+mj-ea"/>
              <a:sym typeface="+mn-ea"/>
            </a:endParaRPr>
          </a:p>
          <a:p>
            <a:pPr marL="285750" indent="-285750" fontAlgn="auto">
              <a:lnSpc>
                <a:spcPts val="2600"/>
              </a:lnSpc>
              <a:buFont typeface="Arial" panose="020B0604020202020204" pitchFamily="34" charset="0"/>
              <a:buChar char="•"/>
            </a:pPr>
            <a:r>
              <a:rPr lang="zh-CN" altLang="en-US" sz="1600" dirty="0">
                <a:solidFill>
                  <a:schemeClr val="bg1"/>
                </a:solidFill>
                <a:latin typeface="+mj-ea"/>
                <a:ea typeface="+mj-ea"/>
                <a:sym typeface="+mn-ea"/>
              </a:rPr>
              <a:t>新生入伍，不计入招生，也不计入在校，也不计入《学生变动情况》，</a:t>
            </a:r>
            <a:r>
              <a:rPr lang="zh-CN" altLang="en-US" sz="1600" b="1" dirty="0">
                <a:solidFill>
                  <a:schemeClr val="bg1"/>
                </a:solidFill>
                <a:latin typeface="+mj-ea"/>
                <a:ea typeface="+mj-ea"/>
                <a:sym typeface="+mn-ea"/>
              </a:rPr>
              <a:t>仅计入录取及</a:t>
            </a:r>
            <a:r>
              <a:rPr lang="en-US" altLang="zh-CN" sz="1600" b="1" dirty="0">
                <a:solidFill>
                  <a:schemeClr val="bg1"/>
                </a:solidFill>
                <a:latin typeface="+mj-ea"/>
                <a:ea typeface="+mj-ea"/>
                <a:sym typeface="+mn-ea"/>
              </a:rPr>
              <a:t>#</a:t>
            </a:r>
            <a:r>
              <a:rPr lang="zh-CN" altLang="en-US" sz="1600" b="1" dirty="0">
                <a:solidFill>
                  <a:schemeClr val="bg1"/>
                </a:solidFill>
                <a:latin typeface="+mj-ea"/>
                <a:ea typeface="+mj-ea"/>
                <a:sym typeface="+mn-ea"/>
              </a:rPr>
              <a:t>保留入学资格。</a:t>
            </a:r>
            <a:r>
              <a:rPr lang="zh-CN" altLang="en-US" sz="1600" dirty="0">
                <a:solidFill>
                  <a:schemeClr val="bg1"/>
                </a:solidFill>
                <a:latin typeface="+mj-ea"/>
                <a:ea typeface="+mj-ea"/>
                <a:sym typeface="+mn-ea"/>
              </a:rPr>
              <a:t>返校后</a:t>
            </a:r>
            <a:r>
              <a:rPr lang="zh-CN" altLang="en-US" sz="1600" b="1" dirty="0">
                <a:solidFill>
                  <a:schemeClr val="bg1"/>
                </a:solidFill>
                <a:latin typeface="+mj-ea"/>
                <a:ea typeface="+mj-ea"/>
                <a:sym typeface="+mn-ea"/>
              </a:rPr>
              <a:t>计入招生及</a:t>
            </a:r>
            <a:r>
              <a:rPr lang="en-US" altLang="zh-CN" sz="1600" b="1" dirty="0">
                <a:solidFill>
                  <a:schemeClr val="bg1"/>
                </a:solidFill>
                <a:latin typeface="+mj-ea"/>
                <a:ea typeface="+mj-ea"/>
                <a:sym typeface="+mn-ea"/>
              </a:rPr>
              <a:t>#</a:t>
            </a:r>
            <a:r>
              <a:rPr lang="zh-CN" altLang="en-US" sz="1600" b="1" dirty="0">
                <a:solidFill>
                  <a:schemeClr val="bg1"/>
                </a:solidFill>
                <a:latin typeface="+mj-ea"/>
                <a:ea typeface="+mj-ea"/>
                <a:sym typeface="+mn-ea"/>
              </a:rPr>
              <a:t>恢复入学资格，计入一年级在校</a:t>
            </a:r>
            <a:r>
              <a:rPr lang="zh-CN" altLang="en-US" sz="1600" dirty="0">
                <a:solidFill>
                  <a:schemeClr val="bg1"/>
                </a:solidFill>
                <a:latin typeface="+mj-ea"/>
                <a:ea typeface="+mj-ea"/>
                <a:sym typeface="+mn-ea"/>
              </a:rPr>
              <a:t>，不计入学生变动情况。</a:t>
            </a:r>
            <a:endParaRPr lang="zh-CN" altLang="en-US" sz="1600" dirty="0">
              <a:solidFill>
                <a:schemeClr val="bg1"/>
              </a:solidFill>
              <a:latin typeface="+mj-ea"/>
              <a:ea typeface="+mj-ea"/>
              <a:sym typeface="+mn-ea"/>
            </a:endParaRPr>
          </a:p>
          <a:p>
            <a:pPr marL="285750" indent="-285750" fontAlgn="auto">
              <a:lnSpc>
                <a:spcPts val="2600"/>
              </a:lnSpc>
              <a:buFont typeface="Arial" panose="020B0604020202020204" pitchFamily="34" charset="0"/>
              <a:buChar char="•"/>
            </a:pPr>
            <a:r>
              <a:rPr lang="zh-CN" altLang="en-US" sz="1600" dirty="0">
                <a:solidFill>
                  <a:schemeClr val="bg1"/>
                </a:solidFill>
                <a:latin typeface="+mj-ea"/>
                <a:ea typeface="+mj-ea"/>
                <a:sym typeface="+mn-ea"/>
              </a:rPr>
              <a:t>在校生入伍，计入《学生变动情况》减少中的</a:t>
            </a:r>
            <a:r>
              <a:rPr lang="en-US" altLang="zh-CN" sz="1600" b="1" dirty="0">
                <a:solidFill>
                  <a:schemeClr val="bg1"/>
                </a:solidFill>
                <a:latin typeface="+mj-ea"/>
                <a:ea typeface="+mj-ea"/>
                <a:sym typeface="+mn-ea"/>
              </a:rPr>
              <a:t>“</a:t>
            </a:r>
            <a:r>
              <a:rPr lang="zh-CN" altLang="en-US" sz="1600" b="1" dirty="0">
                <a:solidFill>
                  <a:schemeClr val="bg1"/>
                </a:solidFill>
                <a:latin typeface="+mj-ea"/>
                <a:ea typeface="+mj-ea"/>
                <a:sym typeface="+mn-ea"/>
              </a:rPr>
              <a:t>应征入伍</a:t>
            </a:r>
            <a:r>
              <a:rPr lang="en-US" altLang="zh-CN" sz="1600" b="1" dirty="0">
                <a:solidFill>
                  <a:schemeClr val="bg1"/>
                </a:solidFill>
                <a:latin typeface="+mj-ea"/>
                <a:ea typeface="+mj-ea"/>
                <a:sym typeface="+mn-ea"/>
              </a:rPr>
              <a:t>”</a:t>
            </a:r>
            <a:r>
              <a:rPr lang="zh-CN" altLang="en-US" sz="1600" dirty="0">
                <a:solidFill>
                  <a:schemeClr val="bg1"/>
                </a:solidFill>
                <a:latin typeface="+mj-ea"/>
                <a:ea typeface="+mj-ea"/>
                <a:sym typeface="+mn-ea"/>
              </a:rPr>
              <a:t>。返校后计入增加中的</a:t>
            </a:r>
            <a:r>
              <a:rPr lang="en-US" altLang="zh-CN" sz="1600" b="1" dirty="0">
                <a:solidFill>
                  <a:schemeClr val="bg1"/>
                </a:solidFill>
                <a:latin typeface="+mj-ea"/>
                <a:ea typeface="+mj-ea"/>
                <a:sym typeface="+mn-ea"/>
              </a:rPr>
              <a:t>“</a:t>
            </a:r>
            <a:r>
              <a:rPr lang="zh-CN" altLang="en-US" sz="1600" b="1" dirty="0">
                <a:solidFill>
                  <a:schemeClr val="bg1"/>
                </a:solidFill>
                <a:latin typeface="+mj-ea"/>
                <a:ea typeface="+mj-ea"/>
                <a:sym typeface="+mn-ea"/>
              </a:rPr>
              <a:t>退役复学</a:t>
            </a:r>
            <a:r>
              <a:rPr lang="en-US" altLang="zh-CN" sz="1600" b="1" dirty="0">
                <a:solidFill>
                  <a:schemeClr val="bg1"/>
                </a:solidFill>
                <a:latin typeface="+mj-ea"/>
                <a:ea typeface="+mj-ea"/>
                <a:sym typeface="+mn-ea"/>
              </a:rPr>
              <a:t>”</a:t>
            </a:r>
            <a:endParaRPr lang="zh-CN" altLang="en-US" sz="1600" dirty="0">
              <a:solidFill>
                <a:schemeClr val="bg1"/>
              </a:solidFill>
              <a:latin typeface="+mj-ea"/>
              <a:ea typeface="+mj-ea"/>
              <a:sym typeface="+mn-ea"/>
            </a:endParaRPr>
          </a:p>
        </p:txBody>
      </p:sp>
      <p:sp>
        <p:nvSpPr>
          <p:cNvPr id="4" name="圆角矩形 3"/>
          <p:cNvSpPr/>
          <p:nvPr>
            <p:custDataLst>
              <p:tags r:id="rId5"/>
            </p:custDataLst>
          </p:nvPr>
        </p:nvSpPr>
        <p:spPr>
          <a:xfrm>
            <a:off x="6715760" y="2209165"/>
            <a:ext cx="4535805" cy="1296035"/>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chemeClr val="tx1"/>
                </a:solidFill>
                <a:latin typeface="+mj-ea"/>
                <a:ea typeface="+mj-ea"/>
                <a:sym typeface="+mn-ea"/>
              </a:rPr>
              <a:t>错误理解：</a:t>
            </a:r>
            <a:endParaRPr lang="zh-CN" altLang="en-US" sz="1600" b="1" dirty="0">
              <a:solidFill>
                <a:schemeClr val="tx1"/>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混淆招生数和录取数的含义；</a:t>
            </a:r>
            <a:endParaRPr lang="zh-CN" altLang="en-US" sz="1600"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招生数和在校生数的取的不同统计时点。</a:t>
            </a:r>
            <a:endParaRPr lang="zh-CN" altLang="en-US" sz="1600" dirty="0">
              <a:solidFill>
                <a:srgbClr val="323232"/>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zh-CN" altLang="en-US" sz="2400" b="1" dirty="0">
              <a:solidFill>
                <a:schemeClr val="tx2"/>
              </a:solidFill>
              <a:latin typeface="+mj-ea"/>
              <a:ea typeface="+mj-ea"/>
              <a:cs typeface="+mj-ea"/>
              <a:sym typeface="+mn-ea"/>
            </a:endParaRPr>
          </a:p>
        </p:txBody>
      </p:sp>
      <p:sp>
        <p:nvSpPr>
          <p:cNvPr id="3" name="文本框 2"/>
          <p:cNvSpPr txBox="1"/>
          <p:nvPr>
            <p:custDataLst>
              <p:tags r:id="rId2"/>
            </p:custDataLst>
          </p:nvPr>
        </p:nvSpPr>
        <p:spPr>
          <a:xfrm>
            <a:off x="972820" y="1396365"/>
            <a:ext cx="3296920" cy="398780"/>
          </a:xfrm>
          <a:prstGeom prst="rect">
            <a:avLst/>
          </a:prstGeom>
          <a:noFill/>
        </p:spPr>
        <p:txBody>
          <a:bodyPr wrap="square" rtlCol="0" anchor="t">
            <a:spAutoFit/>
          </a:bodyPr>
          <a:lstStyle/>
          <a:p>
            <a:r>
              <a:rPr lang="zh-CN" altLang="en-US" sz="2000" b="1" dirty="0">
                <a:solidFill>
                  <a:srgbClr val="2A5CE3"/>
                </a:solidFill>
                <a:latin typeface="+mj-ea"/>
                <a:ea typeface="+mj-ea"/>
                <a:cs typeface="+mj-ea"/>
                <a:sym typeface="+mn-ea"/>
              </a:rPr>
              <a:t>在校</a:t>
            </a:r>
            <a:r>
              <a:rPr lang="en-US" altLang="zh-CN" sz="2000" b="1" dirty="0">
                <a:solidFill>
                  <a:srgbClr val="2A5CE3"/>
                </a:solidFill>
                <a:latin typeface="+mj-ea"/>
                <a:ea typeface="+mj-ea"/>
                <a:cs typeface="+mj-ea"/>
                <a:sym typeface="+mn-ea"/>
              </a:rPr>
              <a:t> </a:t>
            </a:r>
            <a:r>
              <a:rPr lang="en-US" sz="2000" b="1" dirty="0">
                <a:solidFill>
                  <a:srgbClr val="2A5CE3"/>
                </a:solidFill>
                <a:latin typeface="+mj-ea"/>
                <a:ea typeface="+mj-ea"/>
                <a:cs typeface="+mj-ea"/>
                <a:sym typeface="+mn-ea"/>
              </a:rPr>
              <a:t>- </a:t>
            </a:r>
            <a:r>
              <a:rPr lang="zh-CN" altLang="en-US" sz="2000" b="1" dirty="0">
                <a:solidFill>
                  <a:srgbClr val="2A5CE3"/>
                </a:solidFill>
                <a:latin typeface="+mj-ea"/>
                <a:ea typeface="+mj-ea"/>
                <a:cs typeface="+mj-ea"/>
                <a:sym typeface="+mn-ea"/>
              </a:rPr>
              <a:t>中共党员、共青团员</a:t>
            </a:r>
            <a:endParaRPr lang="zh-CN" altLang="en-US" sz="2000" b="1" dirty="0">
              <a:solidFill>
                <a:srgbClr val="2A5CE3"/>
              </a:solidFill>
              <a:latin typeface="+mj-ea"/>
              <a:ea typeface="+mj-ea"/>
              <a:cs typeface="+mj-ea"/>
              <a:sym typeface="+mn-ea"/>
            </a:endParaRPr>
          </a:p>
        </p:txBody>
      </p:sp>
      <p:pic>
        <p:nvPicPr>
          <p:cNvPr id="2050" name="Picture 2"/>
          <p:cNvPicPr>
            <a:picLocks noChangeAspect="1" noChangeArrowheads="1"/>
          </p:cNvPicPr>
          <p:nvPr/>
        </p:nvPicPr>
        <p:blipFill>
          <a:blip r:embed="rId3"/>
          <a:srcRect t="22629" r="55956" b="18340"/>
          <a:stretch>
            <a:fillRect/>
          </a:stretch>
        </p:blipFill>
        <p:spPr bwMode="auto">
          <a:xfrm>
            <a:off x="972820" y="2022475"/>
            <a:ext cx="3944620" cy="2186305"/>
          </a:xfrm>
          <a:prstGeom prst="rect">
            <a:avLst/>
          </a:prstGeom>
          <a:noFill/>
          <a:ln w="9525">
            <a:noFill/>
            <a:miter lim="800000"/>
            <a:headEnd/>
            <a:tailEnd/>
          </a:ln>
          <a:effectLst/>
        </p:spPr>
      </p:pic>
      <p:sp>
        <p:nvSpPr>
          <p:cNvPr id="4" name="圆角矩形 3"/>
          <p:cNvSpPr/>
          <p:nvPr>
            <p:custDataLst>
              <p:tags r:id="rId4"/>
            </p:custDataLst>
          </p:nvPr>
        </p:nvSpPr>
        <p:spPr>
          <a:xfrm>
            <a:off x="5483225" y="3124200"/>
            <a:ext cx="5742940" cy="1847215"/>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indent="0" fontAlgn="auto">
              <a:lnSpc>
                <a:spcPts val="2400"/>
              </a:lnSpc>
            </a:pPr>
            <a:r>
              <a:rPr lang="zh-CN" altLang="en-US" sz="1600" b="1" dirty="0">
                <a:solidFill>
                  <a:schemeClr val="bg1"/>
                </a:solidFill>
                <a:latin typeface="+mj-ea"/>
                <a:ea typeface="+mj-ea"/>
                <a:sym typeface="+mn-ea"/>
              </a:rPr>
              <a:t>正确填报：</a:t>
            </a:r>
            <a:endParaRPr lang="zh-CN" altLang="en-US" sz="1600" dirty="0">
              <a:solidFill>
                <a:schemeClr val="bg1"/>
              </a:solidFill>
              <a:latin typeface="+mj-ea"/>
              <a:ea typeface="+mj-ea"/>
              <a:sym typeface="+mn-ea"/>
            </a:endParaRPr>
          </a:p>
          <a:p>
            <a:pPr indent="0" fontAlgn="auto">
              <a:lnSpc>
                <a:spcPts val="2600"/>
              </a:lnSpc>
              <a:buFont typeface="Arial" panose="020B0604020202020204" pitchFamily="34" charset="0"/>
              <a:buNone/>
            </a:pPr>
            <a:r>
              <a:rPr lang="zh-CN" altLang="en-US" sz="1600" dirty="0">
                <a:solidFill>
                  <a:schemeClr val="bg1"/>
                </a:solidFill>
                <a:latin typeface="+mj-ea"/>
                <a:ea typeface="+mj-ea"/>
                <a:sym typeface="+mn-ea"/>
              </a:rPr>
              <a:t>中共党员、共青团员按照在校生中组织关系在学校进行填报。对于既有中共党员身份又有共青团员身份的学生按照实际要分别统计。</a:t>
            </a:r>
            <a:endParaRPr lang="zh-CN" altLang="en-US" sz="1600" dirty="0">
              <a:solidFill>
                <a:schemeClr val="bg1"/>
              </a:solidFill>
              <a:latin typeface="+mj-ea"/>
              <a:ea typeface="+mj-ea"/>
              <a:sym typeface="+mn-ea"/>
            </a:endParaRPr>
          </a:p>
        </p:txBody>
      </p:sp>
      <p:sp>
        <p:nvSpPr>
          <p:cNvPr id="5" name="圆角矩形 4"/>
          <p:cNvSpPr/>
          <p:nvPr>
            <p:custDataLst>
              <p:tags r:id="rId5"/>
            </p:custDataLst>
          </p:nvPr>
        </p:nvSpPr>
        <p:spPr>
          <a:xfrm>
            <a:off x="5483225" y="1913890"/>
            <a:ext cx="5742940" cy="981710"/>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chemeClr val="tx1"/>
                </a:solidFill>
                <a:latin typeface="+mj-ea"/>
                <a:ea typeface="+mj-ea"/>
                <a:sym typeface="+mn-ea"/>
              </a:rPr>
              <a:t>错误理解：</a:t>
            </a:r>
            <a:endParaRPr lang="zh-CN" altLang="en-US" sz="1600" b="1" dirty="0">
              <a:solidFill>
                <a:schemeClr val="tx1"/>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将组织关系不在学校的党员一并纳入统计，如成人高校的学生。</a:t>
            </a:r>
            <a:endParaRPr lang="zh-CN" altLang="en-US" sz="1600" dirty="0">
              <a:solidFill>
                <a:srgbClr val="323232"/>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zh-CN" altLang="en-US" sz="2400" b="1" dirty="0">
              <a:solidFill>
                <a:schemeClr val="tx2"/>
              </a:solidFill>
              <a:latin typeface="+mj-ea"/>
              <a:ea typeface="+mj-ea"/>
              <a:cs typeface="+mj-ea"/>
              <a:sym typeface="+mn-ea"/>
            </a:endParaRPr>
          </a:p>
        </p:txBody>
      </p:sp>
      <p:sp>
        <p:nvSpPr>
          <p:cNvPr id="4" name="文本框 3"/>
          <p:cNvSpPr txBox="1"/>
          <p:nvPr>
            <p:custDataLst>
              <p:tags r:id="rId2"/>
            </p:custDataLst>
          </p:nvPr>
        </p:nvSpPr>
        <p:spPr>
          <a:xfrm>
            <a:off x="972820" y="1435735"/>
            <a:ext cx="3296920" cy="398780"/>
          </a:xfrm>
          <a:prstGeom prst="rect">
            <a:avLst/>
          </a:prstGeom>
          <a:noFill/>
        </p:spPr>
        <p:txBody>
          <a:bodyPr wrap="square" rtlCol="0" anchor="t">
            <a:spAutoFit/>
          </a:bodyPr>
          <a:lstStyle/>
          <a:p>
            <a:r>
              <a:rPr lang="zh-CN" altLang="en-US" sz="2000" b="1" dirty="0">
                <a:solidFill>
                  <a:srgbClr val="2A5CE3"/>
                </a:solidFill>
                <a:latin typeface="+mj-ea"/>
                <a:ea typeface="+mj-ea"/>
                <a:cs typeface="+mj-ea"/>
                <a:sym typeface="+mn-ea"/>
              </a:rPr>
              <a:t>教职工-离退休人员</a:t>
            </a:r>
            <a:endParaRPr lang="zh-CN" altLang="en-US" sz="2000" b="1" dirty="0">
              <a:solidFill>
                <a:srgbClr val="2A5CE3"/>
              </a:solidFill>
              <a:latin typeface="+mj-ea"/>
              <a:ea typeface="+mj-ea"/>
              <a:cs typeface="+mj-ea"/>
              <a:sym typeface="+mn-ea"/>
            </a:endParaRPr>
          </a:p>
        </p:txBody>
      </p:sp>
      <p:pic>
        <p:nvPicPr>
          <p:cNvPr id="5122" name="Picture 2"/>
          <p:cNvPicPr>
            <a:picLocks noChangeAspect="1" noChangeArrowheads="1"/>
          </p:cNvPicPr>
          <p:nvPr/>
        </p:nvPicPr>
        <p:blipFill>
          <a:blip r:embed="rId3"/>
          <a:srcRect l="57197" t="7901" r="760"/>
          <a:stretch>
            <a:fillRect/>
          </a:stretch>
        </p:blipFill>
        <p:spPr bwMode="auto">
          <a:xfrm>
            <a:off x="1021715" y="2007870"/>
            <a:ext cx="4885690" cy="1421130"/>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a:srcRect l="63860" r="1470"/>
          <a:stretch>
            <a:fillRect/>
          </a:stretch>
        </p:blipFill>
        <p:spPr bwMode="auto">
          <a:xfrm>
            <a:off x="1021715" y="3756660"/>
            <a:ext cx="3804285" cy="1409700"/>
          </a:xfrm>
          <a:prstGeom prst="rect">
            <a:avLst/>
          </a:prstGeom>
          <a:noFill/>
          <a:ln w="9525">
            <a:noFill/>
            <a:miter lim="800000"/>
            <a:headEnd/>
            <a:tailEnd/>
          </a:ln>
          <a:effectLst/>
        </p:spPr>
      </p:pic>
      <p:sp>
        <p:nvSpPr>
          <p:cNvPr id="5" name="圆角矩形 4"/>
          <p:cNvSpPr/>
          <p:nvPr>
            <p:custDataLst>
              <p:tags r:id="rId5"/>
            </p:custDataLst>
          </p:nvPr>
        </p:nvSpPr>
        <p:spPr>
          <a:xfrm>
            <a:off x="6392545" y="2061845"/>
            <a:ext cx="4888865" cy="1051560"/>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rgbClr val="323232"/>
                </a:solidFill>
                <a:latin typeface="+mj-ea"/>
                <a:ea typeface="+mj-ea"/>
                <a:sym typeface="+mn-ea"/>
              </a:rPr>
              <a:t>错误理解：</a:t>
            </a:r>
            <a:endParaRPr lang="zh-CN" altLang="en-US" sz="1600"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误以为仅填写当年离退休人员数量。</a:t>
            </a:r>
            <a:endParaRPr lang="zh-CN" altLang="en-US" sz="1600" dirty="0">
              <a:solidFill>
                <a:srgbClr val="323232"/>
              </a:solidFill>
              <a:latin typeface="+mj-ea"/>
              <a:ea typeface="+mj-ea"/>
              <a:sym typeface="+mn-ea"/>
            </a:endParaRPr>
          </a:p>
        </p:txBody>
      </p:sp>
      <p:sp>
        <p:nvSpPr>
          <p:cNvPr id="11" name="圆角矩形 10"/>
          <p:cNvSpPr/>
          <p:nvPr>
            <p:custDataLst>
              <p:tags r:id="rId6"/>
            </p:custDataLst>
          </p:nvPr>
        </p:nvSpPr>
        <p:spPr>
          <a:xfrm>
            <a:off x="6392545" y="3862705"/>
            <a:ext cx="4889500" cy="1177290"/>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indent="0" fontAlgn="auto">
              <a:lnSpc>
                <a:spcPts val="2400"/>
              </a:lnSpc>
            </a:pPr>
            <a:r>
              <a:rPr lang="zh-CN" altLang="en-US" sz="1600" b="1" dirty="0">
                <a:solidFill>
                  <a:schemeClr val="bg1"/>
                </a:solidFill>
                <a:latin typeface="+mj-ea"/>
                <a:ea typeface="+mj-ea"/>
                <a:sym typeface="+mn-ea"/>
              </a:rPr>
              <a:t>正确填报：</a:t>
            </a:r>
            <a:endParaRPr lang="zh-CN" altLang="en-US" sz="1600" b="1" dirty="0">
              <a:solidFill>
                <a:schemeClr val="bg1"/>
              </a:solidFill>
              <a:latin typeface="+mj-ea"/>
              <a:ea typeface="+mj-ea"/>
              <a:sym typeface="+mn-ea"/>
            </a:endParaRPr>
          </a:p>
          <a:p>
            <a:pPr indent="0" fontAlgn="auto">
              <a:lnSpc>
                <a:spcPts val="2400"/>
              </a:lnSpc>
            </a:pPr>
            <a:r>
              <a:rPr lang="zh-CN" altLang="en-US" sz="1600" dirty="0">
                <a:solidFill>
                  <a:schemeClr val="bg1"/>
                </a:solidFill>
                <a:latin typeface="+mj-ea"/>
                <a:ea typeface="+mj-ea"/>
                <a:sym typeface="+mn-ea"/>
              </a:rPr>
              <a:t>离退休人员是指人事关系在本校的离休人员和退休人员。</a:t>
            </a:r>
            <a:endParaRPr lang="zh-CN" altLang="en-US" sz="1600" dirty="0">
              <a:solidFill>
                <a:schemeClr val="bg1"/>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11" grpId="0" bldLvl="0" animBg="1"/>
      <p:bldP spid="11" grpId="1"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zh-CN" altLang="en-US" sz="2400" b="1" dirty="0">
              <a:solidFill>
                <a:schemeClr val="tx2"/>
              </a:solidFill>
              <a:latin typeface="+mj-ea"/>
              <a:ea typeface="+mj-ea"/>
              <a:cs typeface="+mj-ea"/>
              <a:sym typeface="+mn-ea"/>
            </a:endParaRPr>
          </a:p>
        </p:txBody>
      </p:sp>
      <p:grpSp>
        <p:nvGrpSpPr>
          <p:cNvPr id="3" name="组合 2"/>
          <p:cNvGrpSpPr/>
          <p:nvPr/>
        </p:nvGrpSpPr>
        <p:grpSpPr>
          <a:xfrm>
            <a:off x="915508" y="1374065"/>
            <a:ext cx="10391298" cy="4014612"/>
            <a:chOff x="1514" y="1767"/>
            <a:chExt cx="16364" cy="6322"/>
          </a:xfrm>
        </p:grpSpPr>
        <p:grpSp>
          <p:nvGrpSpPr>
            <p:cNvPr id="31" name="组合 30"/>
            <p:cNvGrpSpPr/>
            <p:nvPr/>
          </p:nvGrpSpPr>
          <p:grpSpPr>
            <a:xfrm>
              <a:off x="1514" y="1767"/>
              <a:ext cx="16364" cy="6322"/>
              <a:chOff x="1430" y="-1773"/>
              <a:chExt cx="16364" cy="6322"/>
            </a:xfrm>
          </p:grpSpPr>
          <p:sp>
            <p:nvSpPr>
              <p:cNvPr id="34" name="文本框 33"/>
              <p:cNvSpPr txBox="1"/>
              <p:nvPr>
                <p:custDataLst>
                  <p:tags r:id="rId2"/>
                </p:custDataLst>
              </p:nvPr>
            </p:nvSpPr>
            <p:spPr>
              <a:xfrm>
                <a:off x="1430" y="-1773"/>
                <a:ext cx="10305" cy="584"/>
              </a:xfrm>
              <a:prstGeom prst="rect">
                <a:avLst/>
              </a:prstGeom>
              <a:noFill/>
            </p:spPr>
            <p:txBody>
              <a:bodyPr wrap="square" rtlCol="0" anchor="t">
                <a:noAutofit/>
              </a:bodyPr>
              <a:lstStyle/>
              <a:p>
                <a:r>
                  <a:rPr lang="zh-CN" altLang="en-US" sz="2000" b="1" dirty="0">
                    <a:solidFill>
                      <a:srgbClr val="2A5CE3"/>
                    </a:solidFill>
                    <a:latin typeface="+mj-ea"/>
                    <a:ea typeface="+mj-ea"/>
                    <a:cs typeface="+mj-ea"/>
                    <a:sym typeface="+mn-ea"/>
                  </a:rPr>
                  <a:t>基本</a:t>
                </a:r>
                <a:r>
                  <a:rPr lang="zh-CN" altLang="en-US" sz="2000" b="1" dirty="0">
                    <a:solidFill>
                      <a:srgbClr val="2A5CE3"/>
                    </a:solidFill>
                    <a:latin typeface="+mj-ea"/>
                    <a:ea typeface="+mj-ea"/>
                    <a:cs typeface="Arial" panose="020B0604020202020204" pitchFamily="34" charset="0"/>
                    <a:sym typeface="+mn-ea"/>
                  </a:rPr>
                  <a:t>情况-</a:t>
                </a:r>
                <a:r>
                  <a:rPr lang="zh-CN" altLang="en-US" sz="2000" b="1" dirty="0">
                    <a:solidFill>
                      <a:srgbClr val="2A5CE3"/>
                    </a:solidFill>
                    <a:latin typeface="+mj-ea"/>
                    <a:ea typeface="+mj-ea"/>
                    <a:cs typeface="+mj-ea"/>
                    <a:sym typeface="+mn-ea"/>
                  </a:rPr>
                  <a:t>上学年参加国家学生体质健康标准测试人数</a:t>
                </a:r>
                <a:endParaRPr lang="zh-CN" altLang="en-US" sz="2000" b="1" dirty="0">
                  <a:solidFill>
                    <a:srgbClr val="2A5CE3"/>
                  </a:solidFill>
                  <a:latin typeface="+mj-ea"/>
                  <a:ea typeface="+mj-ea"/>
                  <a:cs typeface="+mj-ea"/>
                  <a:sym typeface="+mn-ea"/>
                </a:endParaRPr>
              </a:p>
            </p:txBody>
          </p:sp>
          <p:sp>
            <p:nvSpPr>
              <p:cNvPr id="36" name="圆角矩形 35"/>
              <p:cNvSpPr/>
              <p:nvPr>
                <p:custDataLst>
                  <p:tags r:id="rId3"/>
                </p:custDataLst>
              </p:nvPr>
            </p:nvSpPr>
            <p:spPr>
              <a:xfrm>
                <a:off x="11403" y="1763"/>
                <a:ext cx="6391" cy="2786"/>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indent="0" fontAlgn="auto">
                  <a:lnSpc>
                    <a:spcPts val="2400"/>
                  </a:lnSpc>
                </a:pPr>
                <a:r>
                  <a:rPr lang="zh-CN" altLang="en-US" sz="1600" b="1" dirty="0">
                    <a:solidFill>
                      <a:schemeClr val="bg1"/>
                    </a:solidFill>
                    <a:latin typeface="+mj-ea"/>
                    <a:ea typeface="+mj-ea"/>
                    <a:sym typeface="+mn-ea"/>
                  </a:rPr>
                  <a:t>正确填报：</a:t>
                </a:r>
                <a:endParaRPr lang="zh-CN" altLang="en-US" sz="1600" dirty="0">
                  <a:solidFill>
                    <a:schemeClr val="bg1"/>
                  </a:solidFill>
                  <a:latin typeface="+mj-ea"/>
                  <a:ea typeface="+mj-ea"/>
                  <a:sym typeface="+mn-ea"/>
                </a:endParaRPr>
              </a:p>
              <a:p>
                <a:pPr indent="0" fontAlgn="auto">
                  <a:lnSpc>
                    <a:spcPts val="2600"/>
                  </a:lnSpc>
                </a:pPr>
                <a:r>
                  <a:rPr lang="zh-CN" altLang="en-US" sz="1600" dirty="0">
                    <a:solidFill>
                      <a:schemeClr val="bg1"/>
                    </a:solidFill>
                    <a:latin typeface="+mj-ea"/>
                    <a:ea typeface="+mj-ea"/>
                    <a:sym typeface="+mn-ea"/>
                  </a:rPr>
                  <a:t>根据《国家学生体质健康标准（</a:t>
                </a:r>
                <a:r>
                  <a:rPr lang="en-US" altLang="zh-CN" sz="1600" dirty="0">
                    <a:solidFill>
                      <a:schemeClr val="bg1"/>
                    </a:solidFill>
                    <a:latin typeface="+mj-ea"/>
                    <a:ea typeface="+mj-ea"/>
                    <a:sym typeface="+mn-ea"/>
                  </a:rPr>
                  <a:t>2014</a:t>
                </a:r>
                <a:r>
                  <a:rPr lang="zh-CN" altLang="en-US" sz="1600" dirty="0">
                    <a:solidFill>
                      <a:schemeClr val="bg1"/>
                    </a:solidFill>
                    <a:latin typeface="+mj-ea"/>
                    <a:ea typeface="+mj-ea"/>
                    <a:sym typeface="+mn-ea"/>
                  </a:rPr>
                  <a:t>年修订）》的通知（教体艺〔</a:t>
                </a:r>
                <a:r>
                  <a:rPr lang="en-US" altLang="zh-CN" sz="1600" dirty="0">
                    <a:solidFill>
                      <a:schemeClr val="bg1"/>
                    </a:solidFill>
                    <a:latin typeface="+mj-ea"/>
                    <a:ea typeface="+mj-ea"/>
                    <a:sym typeface="+mn-ea"/>
                  </a:rPr>
                  <a:t>2014</a:t>
                </a:r>
                <a:r>
                  <a:rPr lang="zh-CN" altLang="en-US" sz="1600" dirty="0">
                    <a:solidFill>
                      <a:schemeClr val="bg1"/>
                    </a:solidFill>
                    <a:latin typeface="+mj-ea"/>
                    <a:ea typeface="+mj-ea"/>
                    <a:sym typeface="+mn-ea"/>
                  </a:rPr>
                  <a:t>〕</a:t>
                </a:r>
                <a:r>
                  <a:rPr lang="en-US" altLang="zh-CN" sz="1600" dirty="0">
                    <a:solidFill>
                      <a:schemeClr val="bg1"/>
                    </a:solidFill>
                    <a:latin typeface="+mj-ea"/>
                    <a:ea typeface="+mj-ea"/>
                    <a:sym typeface="+mn-ea"/>
                  </a:rPr>
                  <a:t>5</a:t>
                </a:r>
                <a:r>
                  <a:rPr lang="zh-CN" altLang="en-US" sz="1600" dirty="0">
                    <a:solidFill>
                      <a:schemeClr val="bg1"/>
                    </a:solidFill>
                    <a:latin typeface="+mj-ea"/>
                    <a:ea typeface="+mj-ea"/>
                    <a:sym typeface="+mn-ea"/>
                  </a:rPr>
                  <a:t>号），要求学校每年对学生进行一次《国家学生体质健康标准》的测试</a:t>
                </a:r>
                <a:endParaRPr lang="zh-CN" altLang="en-US" sz="1600" dirty="0">
                  <a:solidFill>
                    <a:schemeClr val="bg1"/>
                  </a:solidFill>
                  <a:latin typeface="+mj-ea"/>
                  <a:ea typeface="+mj-ea"/>
                  <a:sym typeface="+mn-ea"/>
                </a:endParaRPr>
              </a:p>
            </p:txBody>
          </p:sp>
        </p:grpSp>
        <p:pic>
          <p:nvPicPr>
            <p:cNvPr id="6147" name="Picture 3"/>
            <p:cNvPicPr>
              <a:picLocks noChangeAspect="1" noChangeArrowheads="1"/>
            </p:cNvPicPr>
            <p:nvPr/>
          </p:nvPicPr>
          <p:blipFill>
            <a:blip r:embed="rId4"/>
            <a:srcRect/>
            <a:stretch>
              <a:fillRect/>
            </a:stretch>
          </p:blipFill>
          <p:spPr bwMode="auto">
            <a:xfrm>
              <a:off x="1663" y="2964"/>
              <a:ext cx="9195" cy="2775"/>
            </a:xfrm>
            <a:prstGeom prst="rect">
              <a:avLst/>
            </a:prstGeom>
            <a:noFill/>
            <a:ln w="9525">
              <a:noFill/>
              <a:miter lim="800000"/>
              <a:headEnd/>
              <a:tailEnd/>
            </a:ln>
            <a:effectLst/>
          </p:spPr>
        </p:pic>
      </p:grpSp>
      <p:sp>
        <p:nvSpPr>
          <p:cNvPr id="5" name="圆角矩形 4"/>
          <p:cNvSpPr/>
          <p:nvPr>
            <p:custDataLst>
              <p:tags r:id="rId5"/>
            </p:custDataLst>
          </p:nvPr>
        </p:nvSpPr>
        <p:spPr>
          <a:xfrm>
            <a:off x="7248525" y="2061845"/>
            <a:ext cx="4032885" cy="1240790"/>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rgbClr val="323232"/>
                </a:solidFill>
                <a:latin typeface="+mj-ea"/>
                <a:ea typeface="+mj-ea"/>
                <a:sym typeface="+mn-ea"/>
              </a:rPr>
              <a:t>错误理解：</a:t>
            </a:r>
            <a:endParaRPr lang="zh-CN" altLang="en-US" sz="1600"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混淆体质健康标准测试和体检的概念</a:t>
            </a:r>
            <a:endParaRPr lang="zh-CN" altLang="en-US" sz="1600" dirty="0">
              <a:solidFill>
                <a:srgbClr val="323232"/>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zh-CN" altLang="en-US" sz="2400" b="1" dirty="0">
              <a:solidFill>
                <a:schemeClr val="tx2"/>
              </a:solidFill>
              <a:latin typeface="+mj-ea"/>
              <a:ea typeface="+mj-ea"/>
              <a:cs typeface="+mj-ea"/>
              <a:sym typeface="+mn-ea"/>
            </a:endParaRPr>
          </a:p>
        </p:txBody>
      </p:sp>
      <p:sp>
        <p:nvSpPr>
          <p:cNvPr id="3" name="圆角矩形 2"/>
          <p:cNvSpPr/>
          <p:nvPr>
            <p:custDataLst>
              <p:tags r:id="rId2"/>
            </p:custDataLst>
          </p:nvPr>
        </p:nvSpPr>
        <p:spPr>
          <a:xfrm>
            <a:off x="6003290" y="1731010"/>
            <a:ext cx="5278120" cy="1802130"/>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rgbClr val="323232"/>
                </a:solidFill>
                <a:latin typeface="+mj-ea"/>
                <a:ea typeface="+mj-ea"/>
                <a:sym typeface="+mn-ea"/>
              </a:rPr>
              <a:t>错误理解：</a:t>
            </a:r>
            <a:endParaRPr lang="zh-CN" altLang="en-US" sz="1600"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日常工作中将所有教职工（含保洁、保安）均纳入幼儿园日常培训，因此将所有教职工（保育员</a:t>
            </a:r>
            <a:r>
              <a:rPr lang="en-US" altLang="zh-CN" sz="1600" dirty="0">
                <a:solidFill>
                  <a:srgbClr val="323232"/>
                </a:solidFill>
                <a:latin typeface="+mj-ea"/>
                <a:ea typeface="+mj-ea"/>
                <a:sym typeface="+mn-ea"/>
              </a:rPr>
              <a:t>8</a:t>
            </a:r>
            <a:r>
              <a:rPr lang="zh-CN" altLang="en-US" sz="1600" dirty="0">
                <a:solidFill>
                  <a:srgbClr val="323232"/>
                </a:solidFill>
                <a:latin typeface="+mj-ea"/>
                <a:ea typeface="+mj-ea"/>
                <a:sym typeface="+mn-ea"/>
              </a:rPr>
              <a:t>人、卫生保健人员</a:t>
            </a:r>
            <a:r>
              <a:rPr lang="en-US" altLang="zh-CN" sz="1600" dirty="0">
                <a:solidFill>
                  <a:srgbClr val="323232"/>
                </a:solidFill>
                <a:latin typeface="+mj-ea"/>
                <a:ea typeface="+mj-ea"/>
                <a:sym typeface="+mn-ea"/>
              </a:rPr>
              <a:t>3</a:t>
            </a:r>
            <a:r>
              <a:rPr lang="zh-CN" altLang="en-US" sz="1600" dirty="0">
                <a:solidFill>
                  <a:srgbClr val="323232"/>
                </a:solidFill>
                <a:latin typeface="+mj-ea"/>
                <a:ea typeface="+mj-ea"/>
                <a:sym typeface="+mn-ea"/>
              </a:rPr>
              <a:t>人、工勤人员</a:t>
            </a:r>
            <a:r>
              <a:rPr lang="en-US" altLang="zh-CN" sz="1600" dirty="0">
                <a:solidFill>
                  <a:srgbClr val="323232"/>
                </a:solidFill>
                <a:latin typeface="+mj-ea"/>
                <a:ea typeface="+mj-ea"/>
                <a:sym typeface="+mn-ea"/>
              </a:rPr>
              <a:t>11</a:t>
            </a:r>
            <a:r>
              <a:rPr lang="zh-CN" altLang="en-US" sz="1600" dirty="0">
                <a:solidFill>
                  <a:srgbClr val="323232"/>
                </a:solidFill>
                <a:latin typeface="+mj-ea"/>
                <a:ea typeface="+mj-ea"/>
                <a:sym typeface="+mn-ea"/>
              </a:rPr>
              <a:t>人）都计入了“接受过专业教育”。</a:t>
            </a:r>
            <a:endParaRPr lang="zh-CN" altLang="en-US" sz="1600" dirty="0">
              <a:solidFill>
                <a:srgbClr val="323232"/>
              </a:solidFill>
              <a:latin typeface="+mj-ea"/>
              <a:ea typeface="+mj-ea"/>
              <a:sym typeface="+mn-ea"/>
            </a:endParaRPr>
          </a:p>
        </p:txBody>
      </p:sp>
      <p:pic>
        <p:nvPicPr>
          <p:cNvPr id="1026" name="Picture 2"/>
          <p:cNvPicPr>
            <a:picLocks noChangeAspect="1" noChangeArrowheads="1"/>
          </p:cNvPicPr>
          <p:nvPr>
            <p:custDataLst>
              <p:tags r:id="rId3"/>
            </p:custDataLst>
          </p:nvPr>
        </p:nvPicPr>
        <p:blipFill>
          <a:blip r:embed="rId4"/>
          <a:srcRect l="634" t="5500" r="60718"/>
          <a:stretch>
            <a:fillRect/>
          </a:stretch>
        </p:blipFill>
        <p:spPr bwMode="auto">
          <a:xfrm>
            <a:off x="687070" y="1760220"/>
            <a:ext cx="5104765" cy="425513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6" name="文本框 5"/>
          <p:cNvSpPr txBox="1"/>
          <p:nvPr>
            <p:custDataLst>
              <p:tags r:id="rId5"/>
            </p:custDataLst>
          </p:nvPr>
        </p:nvSpPr>
        <p:spPr>
          <a:xfrm>
            <a:off x="642620" y="1282065"/>
            <a:ext cx="4640532" cy="706755"/>
          </a:xfrm>
          <a:prstGeom prst="rect">
            <a:avLst/>
          </a:prstGeom>
          <a:noFill/>
        </p:spPr>
        <p:txBody>
          <a:bodyPr wrap="square" rtlCol="0" anchor="t">
            <a:noAutofit/>
          </a:bodyPr>
          <a:lstStyle/>
          <a:p>
            <a:r>
              <a:rPr lang="zh-CN" altLang="en-US" sz="2000" b="1" dirty="0">
                <a:solidFill>
                  <a:srgbClr val="2A5CE3"/>
                </a:solidFill>
                <a:latin typeface="微软雅黑" panose="020B0503020204020204" charset="-122"/>
                <a:ea typeface="微软雅黑" panose="020B0503020204020204" charset="-122"/>
                <a:sym typeface="+mn-ea"/>
              </a:rPr>
              <a:t>教职工-接受过专业教育</a:t>
            </a:r>
            <a:endParaRPr lang="zh-CN" altLang="en-US" sz="2000" b="1" dirty="0">
              <a:solidFill>
                <a:srgbClr val="2A5CE3"/>
              </a:solidFill>
              <a:latin typeface="微软雅黑" panose="020B0503020204020204" charset="-122"/>
              <a:ea typeface="微软雅黑" panose="020B0503020204020204" charset="-122"/>
              <a:sym typeface="+mn-ea"/>
            </a:endParaRPr>
          </a:p>
        </p:txBody>
      </p:sp>
      <p:sp>
        <p:nvSpPr>
          <p:cNvPr id="11" name="圆角矩形 10"/>
          <p:cNvSpPr/>
          <p:nvPr>
            <p:custDataLst>
              <p:tags r:id="rId6"/>
            </p:custDataLst>
          </p:nvPr>
        </p:nvSpPr>
        <p:spPr>
          <a:xfrm>
            <a:off x="6003290" y="3970655"/>
            <a:ext cx="5278120" cy="1802130"/>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indent="0" fontAlgn="auto">
              <a:lnSpc>
                <a:spcPts val="2400"/>
              </a:lnSpc>
            </a:pPr>
            <a:r>
              <a:rPr lang="zh-CN" altLang="en-US" sz="1600" b="1" dirty="0">
                <a:solidFill>
                  <a:schemeClr val="bg1"/>
                </a:solidFill>
                <a:latin typeface="+mj-ea"/>
                <a:ea typeface="+mj-ea"/>
                <a:sym typeface="+mn-ea"/>
              </a:rPr>
              <a:t>正确填报：</a:t>
            </a:r>
            <a:endParaRPr lang="zh-CN" altLang="en-US" sz="1600" b="1" dirty="0">
              <a:solidFill>
                <a:schemeClr val="bg1"/>
              </a:solidFill>
              <a:latin typeface="+mj-ea"/>
              <a:ea typeface="+mj-ea"/>
              <a:sym typeface="+mn-ea"/>
            </a:endParaRPr>
          </a:p>
          <a:p>
            <a:pPr indent="0" fontAlgn="auto">
              <a:lnSpc>
                <a:spcPts val="2400"/>
              </a:lnSpc>
            </a:pPr>
            <a:r>
              <a:rPr lang="zh-CN" altLang="en-US" sz="1600" dirty="0">
                <a:solidFill>
                  <a:schemeClr val="bg1"/>
                </a:solidFill>
                <a:latin typeface="+mj-ea"/>
                <a:ea typeface="+mj-ea"/>
                <a:sym typeface="+mn-ea"/>
              </a:rPr>
              <a:t>接受过专业教育是指《中华人民共和国教师法》规定学历的学前教育专业毕业或非学前教育专业毕业且参加学前教育专业岗位培训合格的教职工。包括岗前培训、在岗培训等。</a:t>
            </a:r>
            <a:endParaRPr lang="zh-CN" altLang="en-US" sz="1600" dirty="0">
              <a:solidFill>
                <a:schemeClr val="bg1"/>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11" grpId="0" bldLvl="0" animBg="1"/>
      <p:bldP spid="1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表例说明</a:t>
            </a:r>
            <a:endParaRPr lang="zh-CN" altLang="en-US" sz="3200" b="1" dirty="0">
              <a:solidFill>
                <a:schemeClr val="tx2"/>
              </a:solidFill>
              <a:latin typeface="+mj-lt"/>
              <a:ea typeface="+mj-ea"/>
            </a:endParaRPr>
          </a:p>
        </p:txBody>
      </p:sp>
      <p:pic>
        <p:nvPicPr>
          <p:cNvPr id="2" name="图片 1"/>
          <p:cNvPicPr>
            <a:picLocks noChangeAspect="1"/>
          </p:cNvPicPr>
          <p:nvPr/>
        </p:nvPicPr>
        <p:blipFill>
          <a:blip r:embed="rId2"/>
          <a:srcRect t="33661" r="619" b="1433"/>
          <a:stretch>
            <a:fillRect/>
          </a:stretch>
        </p:blipFill>
        <p:spPr>
          <a:xfrm>
            <a:off x="735330" y="1277620"/>
            <a:ext cx="10544810" cy="4881880"/>
          </a:xfrm>
          <a:prstGeom prst="rect">
            <a:avLst/>
          </a:prstGeom>
          <a:ln>
            <a:solidFill>
              <a:srgbClr val="44546A"/>
            </a:solidFill>
          </a:ln>
          <a:effectLst>
            <a:outerShdw blurRad="50800" dist="38100" dir="2700000" algn="tl" rotWithShape="0">
              <a:prstClr val="black">
                <a:alpha val="40000"/>
              </a:prstClr>
            </a:outerShdw>
          </a:effectLst>
        </p:spPr>
      </p:pic>
      <p:sp>
        <p:nvSpPr>
          <p:cNvPr id="6" name="矩形 5"/>
          <p:cNvSpPr/>
          <p:nvPr/>
        </p:nvSpPr>
        <p:spPr>
          <a:xfrm>
            <a:off x="6591300" y="3339465"/>
            <a:ext cx="3531235"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591300" y="4177030"/>
            <a:ext cx="336550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44546A"/>
                </a:solidFill>
                <a:latin typeface="+mj-ea"/>
                <a:ea typeface="+mj-ea"/>
                <a:sym typeface="+mn-ea"/>
              </a:rPr>
              <a:t>“—”</a:t>
            </a:r>
            <a:r>
              <a:rPr lang="zh-CN" altLang="en-US" dirty="0">
                <a:solidFill>
                  <a:srgbClr val="44546A"/>
                </a:solidFill>
                <a:latin typeface="+mj-ea"/>
                <a:ea typeface="+mj-ea"/>
                <a:sym typeface="+mn-ea"/>
              </a:rPr>
              <a:t>表示无需填报该项数据</a:t>
            </a:r>
            <a:endParaRPr lang="zh-CN" altLang="en-US" dirty="0">
              <a:solidFill>
                <a:srgbClr val="44546A"/>
              </a:solidFill>
              <a:latin typeface="+mj-ea"/>
              <a:ea typeface="+mj-ea"/>
              <a:sym typeface="+mn-ea"/>
            </a:endParaRPr>
          </a:p>
        </p:txBody>
      </p:sp>
      <p:sp>
        <p:nvSpPr>
          <p:cNvPr id="8" name="矩形 7"/>
          <p:cNvSpPr/>
          <p:nvPr/>
        </p:nvSpPr>
        <p:spPr>
          <a:xfrm>
            <a:off x="983615" y="2796540"/>
            <a:ext cx="1221740"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983615" y="3634105"/>
            <a:ext cx="351155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44546A"/>
                </a:solidFill>
                <a:latin typeface="+mj-ea"/>
                <a:ea typeface="+mj-ea"/>
                <a:sym typeface="+mn-ea"/>
              </a:rPr>
              <a:t>“</a:t>
            </a:r>
            <a:r>
              <a:rPr lang="en-US" altLang="zh-CN" b="1" dirty="0">
                <a:solidFill>
                  <a:srgbClr val="44546A"/>
                </a:solidFill>
                <a:latin typeface="+mj-ea"/>
                <a:ea typeface="+mj-ea"/>
                <a:sym typeface="+mn-ea"/>
              </a:rPr>
              <a:t>#</a:t>
            </a:r>
            <a:r>
              <a:rPr lang="zh-CN" altLang="en-US" b="1" dirty="0">
                <a:solidFill>
                  <a:srgbClr val="44546A"/>
                </a:solidFill>
                <a:latin typeface="+mj-ea"/>
                <a:ea typeface="+mj-ea"/>
                <a:sym typeface="+mn-ea"/>
              </a:rPr>
              <a:t>”</a:t>
            </a:r>
            <a:r>
              <a:rPr lang="zh-CN" altLang="en-US" dirty="0">
                <a:solidFill>
                  <a:srgbClr val="44546A"/>
                </a:solidFill>
                <a:latin typeface="+mj-ea"/>
                <a:ea typeface="+mj-ea"/>
                <a:sym typeface="+mn-ea"/>
              </a:rPr>
              <a:t>表示该指标其中的主要项</a:t>
            </a:r>
            <a:endParaRPr lang="zh-CN" altLang="en-US"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7" grpId="0" bldLvl="0" animBg="1"/>
      <p:bldP spid="7" grpId="1" animBg="1"/>
      <p:bldP spid="8" grpId="0" bldLvl="0" animBg="1"/>
      <p:bldP spid="8" grpId="1" animBg="1"/>
      <p:bldP spid="9" grpId="0" bldLvl="0" animBg="1"/>
      <p:bldP spid="9" grpId="1"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en-US" sz="2400" b="1" dirty="0">
              <a:solidFill>
                <a:schemeClr val="tx2"/>
              </a:solidFill>
              <a:latin typeface="+mj-ea"/>
              <a:ea typeface="+mj-ea"/>
              <a:cs typeface="+mj-ea"/>
              <a:sym typeface="+mn-ea"/>
            </a:endParaRPr>
          </a:p>
        </p:txBody>
      </p:sp>
      <p:grpSp>
        <p:nvGrpSpPr>
          <p:cNvPr id="7" name="组合 6"/>
          <p:cNvGrpSpPr/>
          <p:nvPr/>
        </p:nvGrpSpPr>
        <p:grpSpPr>
          <a:xfrm>
            <a:off x="972820" y="1304290"/>
            <a:ext cx="10327640" cy="1836420"/>
            <a:chOff x="1532" y="4232"/>
            <a:chExt cx="16264" cy="2892"/>
          </a:xfrm>
        </p:grpSpPr>
        <p:grpSp>
          <p:nvGrpSpPr>
            <p:cNvPr id="20" name="组合 19"/>
            <p:cNvGrpSpPr/>
            <p:nvPr/>
          </p:nvGrpSpPr>
          <p:grpSpPr>
            <a:xfrm>
              <a:off x="1532" y="4232"/>
              <a:ext cx="16264" cy="2892"/>
              <a:chOff x="-5437" y="3427"/>
              <a:chExt cx="16264" cy="2892"/>
            </a:xfrm>
          </p:grpSpPr>
          <p:sp>
            <p:nvSpPr>
              <p:cNvPr id="10" name="文本框 9"/>
              <p:cNvSpPr txBox="1"/>
              <p:nvPr>
                <p:custDataLst>
                  <p:tags r:id="rId2"/>
                </p:custDataLst>
              </p:nvPr>
            </p:nvSpPr>
            <p:spPr>
              <a:xfrm>
                <a:off x="-5437" y="3427"/>
                <a:ext cx="3957" cy="634"/>
              </a:xfrm>
              <a:prstGeom prst="rect">
                <a:avLst/>
              </a:prstGeom>
              <a:noFill/>
            </p:spPr>
            <p:txBody>
              <a:bodyPr wrap="square" rtlCol="0" anchor="t">
                <a:noAutofit/>
              </a:bodyPr>
              <a:lstStyle/>
              <a:p>
                <a:r>
                  <a:rPr lang="zh-CN" altLang="en-US" sz="2000" b="1" dirty="0">
                    <a:solidFill>
                      <a:srgbClr val="2A5CE3"/>
                    </a:solidFill>
                    <a:latin typeface="+mj-ea"/>
                    <a:ea typeface="+mj-ea"/>
                    <a:cs typeface="+mj-ea"/>
                    <a:sym typeface="+mn-ea"/>
                  </a:rPr>
                  <a:t>校外</a:t>
                </a:r>
                <a:r>
                  <a:rPr lang="zh-CN" altLang="en-US" sz="2000" b="1" dirty="0">
                    <a:solidFill>
                      <a:srgbClr val="2A5CE3"/>
                    </a:solidFill>
                    <a:latin typeface="+mj-ea"/>
                    <a:ea typeface="+mj-ea"/>
                    <a:cs typeface="+mj-ea"/>
                    <a:sym typeface="+mn-ea"/>
                  </a:rPr>
                  <a:t>教师</a:t>
                </a:r>
                <a:endParaRPr lang="zh-CN" altLang="en-US" sz="2000" b="1" dirty="0">
                  <a:solidFill>
                    <a:srgbClr val="2A5CE3"/>
                  </a:solidFill>
                  <a:latin typeface="+mj-ea"/>
                  <a:ea typeface="+mj-ea"/>
                  <a:cs typeface="+mj-ea"/>
                  <a:sym typeface="+mn-ea"/>
                </a:endParaRPr>
              </a:p>
            </p:txBody>
          </p:sp>
          <p:sp>
            <p:nvSpPr>
              <p:cNvPr id="11" name="圆角矩形 10"/>
              <p:cNvSpPr/>
              <p:nvPr>
                <p:custDataLst>
                  <p:tags r:id="rId3"/>
                </p:custDataLst>
              </p:nvPr>
            </p:nvSpPr>
            <p:spPr>
              <a:xfrm>
                <a:off x="1448" y="4138"/>
                <a:ext cx="9379" cy="2181"/>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indent="0" fontAlgn="auto">
                  <a:lnSpc>
                    <a:spcPts val="2600"/>
                  </a:lnSpc>
                </a:pPr>
                <a:r>
                  <a:rPr lang="zh-CN" altLang="en-US" sz="1600" dirty="0">
                    <a:solidFill>
                      <a:schemeClr val="bg1"/>
                    </a:solidFill>
                    <a:latin typeface="+mj-ea"/>
                    <a:ea typeface="+mj-ea"/>
                    <a:sym typeface="+mn-ea"/>
                  </a:rPr>
                  <a:t>外校或外单位具有《中华人民共和国教师法》《教师资格条例》规定的教师资格，或取得外国人来华工作许可和工作类居留证件，聘期在一学期以上，</a:t>
                </a:r>
                <a:r>
                  <a:rPr lang="zh-CN" altLang="en-US" sz="1600" b="1" dirty="0">
                    <a:solidFill>
                      <a:schemeClr val="bg1"/>
                    </a:solidFill>
                    <a:latin typeface="+mj-ea"/>
                    <a:ea typeface="+mj-ea"/>
                    <a:sym typeface="+mn-ea"/>
                  </a:rPr>
                  <a:t>从事教学工作的人员</a:t>
                </a:r>
                <a:r>
                  <a:rPr lang="zh-CN" altLang="en-US" sz="1600" dirty="0">
                    <a:solidFill>
                      <a:schemeClr val="bg1"/>
                    </a:solidFill>
                    <a:latin typeface="+mj-ea"/>
                    <a:ea typeface="+mj-ea"/>
                    <a:sym typeface="+mn-ea"/>
                  </a:rPr>
                  <a:t>。包括其他学校退休教师和本校退休教师。包括具有教师资格的银龄教师。</a:t>
                </a:r>
                <a:endParaRPr lang="zh-CN" altLang="en-US" sz="1600" dirty="0">
                  <a:solidFill>
                    <a:schemeClr val="bg1"/>
                  </a:solidFill>
                  <a:latin typeface="+mj-ea"/>
                  <a:ea typeface="+mj-ea"/>
                  <a:sym typeface="+mn-ea"/>
                </a:endParaRPr>
              </a:p>
            </p:txBody>
          </p:sp>
        </p:grpSp>
        <p:sp>
          <p:nvSpPr>
            <p:cNvPr id="4" name="圆角矩形 3"/>
            <p:cNvSpPr/>
            <p:nvPr>
              <p:custDataLst>
                <p:tags r:id="rId4"/>
              </p:custDataLst>
            </p:nvPr>
          </p:nvSpPr>
          <p:spPr>
            <a:xfrm>
              <a:off x="1532" y="4944"/>
              <a:ext cx="6479" cy="2180"/>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理解为外聘教师，如包括了未承担教育教学任务的“师资储备库”里的兼职</a:t>
              </a:r>
              <a:r>
                <a:rPr lang="zh-CN" altLang="en-US" sz="1600" dirty="0">
                  <a:solidFill>
                    <a:srgbClr val="323232"/>
                  </a:solidFill>
                  <a:latin typeface="+mj-ea"/>
                  <a:ea typeface="+mj-ea"/>
                  <a:sym typeface="+mn-ea"/>
                </a:rPr>
                <a:t>教师</a:t>
              </a:r>
              <a:endParaRPr lang="zh-CN" altLang="en-US" sz="1600" dirty="0">
                <a:solidFill>
                  <a:srgbClr val="323232"/>
                </a:solidFill>
                <a:latin typeface="+mj-ea"/>
                <a:ea typeface="+mj-ea"/>
                <a:sym typeface="+mn-ea"/>
              </a:endParaRPr>
            </a:p>
          </p:txBody>
        </p:sp>
      </p:grpSp>
      <p:grpSp>
        <p:nvGrpSpPr>
          <p:cNvPr id="8" name="组合 7"/>
          <p:cNvGrpSpPr/>
          <p:nvPr/>
        </p:nvGrpSpPr>
        <p:grpSpPr>
          <a:xfrm>
            <a:off x="972820" y="3336290"/>
            <a:ext cx="10328275" cy="1534160"/>
            <a:chOff x="1532" y="6723"/>
            <a:chExt cx="16265" cy="2416"/>
          </a:xfrm>
        </p:grpSpPr>
        <p:sp>
          <p:nvSpPr>
            <p:cNvPr id="3" name="圆角矩形 2"/>
            <p:cNvSpPr/>
            <p:nvPr>
              <p:custDataLst>
                <p:tags r:id="rId5"/>
              </p:custDataLst>
            </p:nvPr>
          </p:nvSpPr>
          <p:spPr>
            <a:xfrm>
              <a:off x="1532" y="7357"/>
              <a:ext cx="6479" cy="1782"/>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未参与教学任务的兼职教授、客座教授等名誉人员计入行业导师。</a:t>
              </a:r>
              <a:endParaRPr lang="zh-CN" altLang="en-US" sz="1600" dirty="0">
                <a:solidFill>
                  <a:srgbClr val="323232"/>
                </a:solidFill>
                <a:latin typeface="+mj-ea"/>
                <a:ea typeface="+mj-ea"/>
                <a:sym typeface="+mn-ea"/>
              </a:endParaRPr>
            </a:p>
          </p:txBody>
        </p:sp>
        <p:sp>
          <p:nvSpPr>
            <p:cNvPr id="5" name="圆角矩形 4"/>
            <p:cNvSpPr/>
            <p:nvPr>
              <p:custDataLst>
                <p:tags r:id="rId6"/>
              </p:custDataLst>
            </p:nvPr>
          </p:nvSpPr>
          <p:spPr>
            <a:xfrm>
              <a:off x="8417" y="7357"/>
              <a:ext cx="9380" cy="1782"/>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indent="0" fontAlgn="auto">
                <a:lnSpc>
                  <a:spcPts val="2400"/>
                </a:lnSpc>
              </a:pPr>
              <a:r>
                <a:rPr lang="zh-CN" altLang="en-US" sz="1600" dirty="0">
                  <a:solidFill>
                    <a:schemeClr val="bg1"/>
                  </a:solidFill>
                  <a:latin typeface="+mj-ea"/>
                  <a:ea typeface="+mj-ea"/>
                  <a:sym typeface="+mn-ea"/>
                </a:rPr>
                <a:t>学校按照聘用流程，聘请的校外行业、企事业单位、科研机构等无教师资格证但参与协助教学工作的高技能人才，聘期为一学期及以上。包括不具有教师资格的银龄教师。</a:t>
              </a:r>
              <a:endParaRPr lang="zh-CN" altLang="en-US" sz="1600" dirty="0">
                <a:solidFill>
                  <a:schemeClr val="bg1"/>
                </a:solidFill>
                <a:latin typeface="+mj-ea"/>
                <a:ea typeface="+mj-ea"/>
                <a:sym typeface="+mn-ea"/>
              </a:endParaRPr>
            </a:p>
          </p:txBody>
        </p:sp>
        <p:sp>
          <p:nvSpPr>
            <p:cNvPr id="6" name="文本框 5"/>
            <p:cNvSpPr txBox="1"/>
            <p:nvPr>
              <p:custDataLst>
                <p:tags r:id="rId7"/>
              </p:custDataLst>
            </p:nvPr>
          </p:nvSpPr>
          <p:spPr>
            <a:xfrm>
              <a:off x="1532" y="6723"/>
              <a:ext cx="3600" cy="634"/>
            </a:xfrm>
            <a:prstGeom prst="rect">
              <a:avLst/>
            </a:prstGeom>
            <a:noFill/>
          </p:spPr>
          <p:txBody>
            <a:bodyPr wrap="square" rtlCol="0" anchor="t">
              <a:noAutofit/>
            </a:bodyPr>
            <a:p>
              <a:r>
                <a:rPr lang="zh-CN" altLang="en-US" sz="2000" b="1" dirty="0">
                  <a:solidFill>
                    <a:srgbClr val="2A5CE3"/>
                  </a:solidFill>
                  <a:latin typeface="+mj-ea"/>
                  <a:ea typeface="+mj-ea"/>
                  <a:cs typeface="+mj-ea"/>
                  <a:sym typeface="+mn-ea"/>
                </a:rPr>
                <a:t>行业</a:t>
              </a:r>
              <a:r>
                <a:rPr lang="zh-CN" altLang="en-US" sz="2000" b="1" dirty="0">
                  <a:solidFill>
                    <a:srgbClr val="2A5CE3"/>
                  </a:solidFill>
                  <a:latin typeface="+mj-ea"/>
                  <a:ea typeface="+mj-ea"/>
                  <a:cs typeface="+mj-ea"/>
                  <a:sym typeface="+mn-ea"/>
                </a:rPr>
                <a:t>导师</a:t>
              </a:r>
              <a:endParaRPr lang="zh-CN" altLang="en-US" sz="2000" b="1" dirty="0">
                <a:solidFill>
                  <a:srgbClr val="2A5CE3"/>
                </a:solidFill>
                <a:latin typeface="+mj-ea"/>
                <a:ea typeface="+mj-ea"/>
                <a:cs typeface="+mj-ea"/>
                <a:sym typeface="+mn-ea"/>
              </a:endParaRPr>
            </a:p>
          </p:txBody>
        </p:sp>
      </p:grpSp>
      <p:grpSp>
        <p:nvGrpSpPr>
          <p:cNvPr id="15" name="组合 14"/>
          <p:cNvGrpSpPr/>
          <p:nvPr/>
        </p:nvGrpSpPr>
        <p:grpSpPr>
          <a:xfrm>
            <a:off x="972820" y="5073015"/>
            <a:ext cx="10328275" cy="1092835"/>
            <a:chOff x="1532" y="6723"/>
            <a:chExt cx="16265" cy="1721"/>
          </a:xfrm>
        </p:grpSpPr>
        <p:sp>
          <p:nvSpPr>
            <p:cNvPr id="16" name="圆角矩形 15"/>
            <p:cNvSpPr/>
            <p:nvPr>
              <p:custDataLst>
                <p:tags r:id="rId8"/>
              </p:custDataLst>
            </p:nvPr>
          </p:nvSpPr>
          <p:spPr>
            <a:xfrm>
              <a:off x="1532" y="7357"/>
              <a:ext cx="6479" cy="1087"/>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按照实际开展统计工作日期满周岁进行计算</a:t>
              </a:r>
              <a:endParaRPr lang="zh-CN" altLang="en-US" sz="1600" dirty="0">
                <a:solidFill>
                  <a:srgbClr val="323232"/>
                </a:solidFill>
                <a:latin typeface="+mj-ea"/>
                <a:ea typeface="+mj-ea"/>
                <a:sym typeface="+mn-ea"/>
              </a:endParaRPr>
            </a:p>
          </p:txBody>
        </p:sp>
        <p:sp>
          <p:nvSpPr>
            <p:cNvPr id="17" name="圆角矩形 16"/>
            <p:cNvSpPr/>
            <p:nvPr>
              <p:custDataLst>
                <p:tags r:id="rId9"/>
              </p:custDataLst>
            </p:nvPr>
          </p:nvSpPr>
          <p:spPr>
            <a:xfrm>
              <a:off x="8417" y="7357"/>
              <a:ext cx="9380" cy="1087"/>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indent="0" fontAlgn="auto">
                <a:lnSpc>
                  <a:spcPts val="2400"/>
                </a:lnSpc>
              </a:pPr>
              <a:r>
                <a:rPr lang="zh-CN" altLang="en-US" sz="1600" dirty="0">
                  <a:solidFill>
                    <a:schemeClr val="bg1"/>
                  </a:solidFill>
                  <a:latin typeface="+mj-ea"/>
                  <a:ea typeface="+mj-ea"/>
                  <a:sym typeface="+mn-ea"/>
                </a:rPr>
                <a:t>年龄以</a:t>
              </a:r>
              <a:r>
                <a:rPr lang="en-US" altLang="zh-CN" sz="1600" dirty="0">
                  <a:solidFill>
                    <a:schemeClr val="bg1"/>
                  </a:solidFill>
                  <a:latin typeface="+mj-ea"/>
                  <a:ea typeface="+mj-ea"/>
                  <a:sym typeface="+mn-ea"/>
                </a:rPr>
                <a:t>9</a:t>
              </a:r>
              <a:r>
                <a:rPr lang="zh-CN" altLang="en-US" sz="1600" dirty="0">
                  <a:solidFill>
                    <a:schemeClr val="bg1"/>
                  </a:solidFill>
                  <a:latin typeface="+mj-ea"/>
                  <a:ea typeface="+mj-ea"/>
                  <a:sym typeface="+mn-ea"/>
                </a:rPr>
                <a:t>月</a:t>
              </a:r>
              <a:r>
                <a:rPr lang="en-US" altLang="zh-CN" sz="1600" dirty="0">
                  <a:solidFill>
                    <a:schemeClr val="bg1"/>
                  </a:solidFill>
                  <a:latin typeface="+mj-ea"/>
                  <a:ea typeface="+mj-ea"/>
                  <a:sym typeface="+mn-ea"/>
                </a:rPr>
                <a:t>1</a:t>
              </a:r>
              <a:r>
                <a:rPr lang="zh-CN" altLang="en-US" sz="1600" dirty="0">
                  <a:solidFill>
                    <a:schemeClr val="bg1"/>
                  </a:solidFill>
                  <a:latin typeface="+mj-ea"/>
                  <a:ea typeface="+mj-ea"/>
                  <a:sym typeface="+mn-ea"/>
                </a:rPr>
                <a:t>日（不含</a:t>
              </a:r>
              <a:r>
                <a:rPr lang="en-US" altLang="zh-CN" sz="1600" dirty="0">
                  <a:solidFill>
                    <a:schemeClr val="bg1"/>
                  </a:solidFill>
                  <a:latin typeface="+mj-ea"/>
                  <a:ea typeface="+mj-ea"/>
                  <a:sym typeface="+mn-ea"/>
                </a:rPr>
                <a:t>9</a:t>
              </a:r>
              <a:r>
                <a:rPr lang="zh-CN" altLang="en-US" sz="1600" dirty="0">
                  <a:solidFill>
                    <a:schemeClr val="bg1"/>
                  </a:solidFill>
                  <a:latin typeface="+mj-ea"/>
                  <a:ea typeface="+mj-ea"/>
                  <a:sym typeface="+mn-ea"/>
                </a:rPr>
                <a:t>月</a:t>
              </a:r>
              <a:r>
                <a:rPr lang="en-US" altLang="zh-CN" sz="1600" dirty="0">
                  <a:solidFill>
                    <a:schemeClr val="bg1"/>
                  </a:solidFill>
                  <a:latin typeface="+mj-ea"/>
                  <a:ea typeface="+mj-ea"/>
                  <a:sym typeface="+mn-ea"/>
                </a:rPr>
                <a:t>1</a:t>
              </a:r>
              <a:r>
                <a:rPr lang="zh-CN" altLang="en-US" sz="1600" dirty="0">
                  <a:solidFill>
                    <a:schemeClr val="bg1"/>
                  </a:solidFill>
                  <a:latin typeface="+mj-ea"/>
                  <a:ea typeface="+mj-ea"/>
                  <a:sym typeface="+mn-ea"/>
                </a:rPr>
                <a:t>日）满周岁计算。</a:t>
              </a:r>
              <a:endParaRPr lang="zh-CN" altLang="en-US" sz="1600" dirty="0">
                <a:solidFill>
                  <a:schemeClr val="bg1"/>
                </a:solidFill>
                <a:latin typeface="+mj-ea"/>
                <a:ea typeface="+mj-ea"/>
                <a:sym typeface="+mn-ea"/>
              </a:endParaRPr>
            </a:p>
          </p:txBody>
        </p:sp>
        <p:sp>
          <p:nvSpPr>
            <p:cNvPr id="18" name="文本框 17"/>
            <p:cNvSpPr txBox="1"/>
            <p:nvPr>
              <p:custDataLst>
                <p:tags r:id="rId10"/>
              </p:custDataLst>
            </p:nvPr>
          </p:nvSpPr>
          <p:spPr>
            <a:xfrm>
              <a:off x="1532" y="6723"/>
              <a:ext cx="3600" cy="634"/>
            </a:xfrm>
            <a:prstGeom prst="rect">
              <a:avLst/>
            </a:prstGeom>
            <a:noFill/>
          </p:spPr>
          <p:txBody>
            <a:bodyPr wrap="square" rtlCol="0" anchor="t">
              <a:noAutofit/>
            </a:bodyPr>
            <a:p>
              <a:r>
                <a:rPr lang="zh-CN" altLang="en-US" sz="2000" b="1" dirty="0">
                  <a:solidFill>
                    <a:srgbClr val="2A5CE3"/>
                  </a:solidFill>
                  <a:latin typeface="+mj-ea"/>
                  <a:ea typeface="+mj-ea"/>
                  <a:cs typeface="+mj-ea"/>
                  <a:sym typeface="+mn-ea"/>
                </a:rPr>
                <a:t>年龄</a:t>
              </a:r>
              <a:endParaRPr lang="zh-CN" altLang="en-US" sz="2000" b="1" dirty="0">
                <a:solidFill>
                  <a:srgbClr val="2A5CE3"/>
                </a:solidFill>
                <a:latin typeface="+mj-ea"/>
                <a:ea typeface="+mj-ea"/>
                <a:cs typeface="+mj-ea"/>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en-US" sz="2400" b="1" dirty="0">
              <a:solidFill>
                <a:schemeClr val="tx2"/>
              </a:solidFill>
              <a:latin typeface="+mj-ea"/>
              <a:ea typeface="+mj-ea"/>
              <a:cs typeface="+mj-ea"/>
              <a:sym typeface="+mn-ea"/>
            </a:endParaRPr>
          </a:p>
        </p:txBody>
      </p:sp>
      <p:grpSp>
        <p:nvGrpSpPr>
          <p:cNvPr id="7" name="组合 6"/>
          <p:cNvGrpSpPr/>
          <p:nvPr/>
        </p:nvGrpSpPr>
        <p:grpSpPr>
          <a:xfrm>
            <a:off x="972820" y="1304290"/>
            <a:ext cx="10327640" cy="1539875"/>
            <a:chOff x="1532" y="4232"/>
            <a:chExt cx="16264" cy="2425"/>
          </a:xfrm>
        </p:grpSpPr>
        <p:grpSp>
          <p:nvGrpSpPr>
            <p:cNvPr id="20" name="组合 19"/>
            <p:cNvGrpSpPr/>
            <p:nvPr/>
          </p:nvGrpSpPr>
          <p:grpSpPr>
            <a:xfrm>
              <a:off x="1532" y="4232"/>
              <a:ext cx="16264" cy="2425"/>
              <a:chOff x="-5437" y="3427"/>
              <a:chExt cx="16264" cy="2425"/>
            </a:xfrm>
          </p:grpSpPr>
          <p:sp>
            <p:nvSpPr>
              <p:cNvPr id="10" name="文本框 9"/>
              <p:cNvSpPr txBox="1"/>
              <p:nvPr>
                <p:custDataLst>
                  <p:tags r:id="rId2"/>
                </p:custDataLst>
              </p:nvPr>
            </p:nvSpPr>
            <p:spPr>
              <a:xfrm>
                <a:off x="-5437" y="3427"/>
                <a:ext cx="7528" cy="634"/>
              </a:xfrm>
              <a:prstGeom prst="rect">
                <a:avLst/>
              </a:prstGeom>
              <a:noFill/>
            </p:spPr>
            <p:txBody>
              <a:bodyPr wrap="square" rtlCol="0" anchor="t">
                <a:noAutofit/>
              </a:bodyPr>
              <a:lstStyle/>
              <a:p>
                <a:r>
                  <a:rPr lang="zh-CN" altLang="en-US" sz="2000" b="1" dirty="0">
                    <a:solidFill>
                      <a:srgbClr val="2A5CE3"/>
                    </a:solidFill>
                    <a:latin typeface="+mj-ea"/>
                    <a:ea typeface="+mj-ea"/>
                    <a:cs typeface="+mj-ea"/>
                    <a:sym typeface="+mn-ea"/>
                  </a:rPr>
                  <a:t>专业课教师教学领域所属大类</a:t>
                </a:r>
                <a:endParaRPr lang="zh-CN" altLang="en-US" sz="2000" b="1" dirty="0">
                  <a:solidFill>
                    <a:srgbClr val="2A5CE3"/>
                  </a:solidFill>
                  <a:latin typeface="+mj-ea"/>
                  <a:ea typeface="+mj-ea"/>
                  <a:cs typeface="+mj-ea"/>
                  <a:sym typeface="+mn-ea"/>
                </a:endParaRPr>
              </a:p>
            </p:txBody>
          </p:sp>
          <p:sp>
            <p:nvSpPr>
              <p:cNvPr id="11" name="圆角矩形 10"/>
              <p:cNvSpPr/>
              <p:nvPr>
                <p:custDataLst>
                  <p:tags r:id="rId3"/>
                </p:custDataLst>
              </p:nvPr>
            </p:nvSpPr>
            <p:spPr>
              <a:xfrm>
                <a:off x="1448" y="4138"/>
                <a:ext cx="9379" cy="1714"/>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indent="0" fontAlgn="auto">
                  <a:lnSpc>
                    <a:spcPts val="2400"/>
                  </a:lnSpc>
                </a:pPr>
                <a:r>
                  <a:rPr lang="zh-CN" altLang="en-US" sz="1600" dirty="0">
                    <a:solidFill>
                      <a:schemeClr val="bg1"/>
                    </a:solidFill>
                    <a:latin typeface="+mj-ea"/>
                    <a:ea typeface="+mj-ea"/>
                    <a:sym typeface="+mn-ea"/>
                  </a:rPr>
                  <a:t>按照专任教师从事教学工作所属领域分学科门类进行填报。对于跨学科门类专业的任课教师，根据其工作量选择一个学科门类填报，不得重复填报。</a:t>
                </a:r>
                <a:endParaRPr lang="zh-CN" altLang="en-US" sz="1600" dirty="0">
                  <a:solidFill>
                    <a:schemeClr val="bg1"/>
                  </a:solidFill>
                  <a:latin typeface="+mj-ea"/>
                  <a:ea typeface="+mj-ea"/>
                  <a:sym typeface="+mn-ea"/>
                </a:endParaRPr>
              </a:p>
            </p:txBody>
          </p:sp>
        </p:grpSp>
        <p:sp>
          <p:nvSpPr>
            <p:cNvPr id="4" name="圆角矩形 3"/>
            <p:cNvSpPr/>
            <p:nvPr>
              <p:custDataLst>
                <p:tags r:id="rId4"/>
              </p:custDataLst>
            </p:nvPr>
          </p:nvSpPr>
          <p:spPr>
            <a:xfrm>
              <a:off x="1532" y="4944"/>
              <a:ext cx="6479" cy="1713"/>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按教师毕业证所学专业进行划分填报。</a:t>
              </a:r>
              <a:endParaRPr lang="zh-CN" altLang="en-US" sz="1600" dirty="0">
                <a:solidFill>
                  <a:srgbClr val="323232"/>
                </a:solidFill>
                <a:latin typeface="+mj-ea"/>
                <a:ea typeface="+mj-ea"/>
                <a:sym typeface="+mn-ea"/>
              </a:endParaRPr>
            </a:p>
          </p:txBody>
        </p:sp>
      </p:grpSp>
      <p:grpSp>
        <p:nvGrpSpPr>
          <p:cNvPr id="9" name="组合 8"/>
          <p:cNvGrpSpPr/>
          <p:nvPr/>
        </p:nvGrpSpPr>
        <p:grpSpPr>
          <a:xfrm>
            <a:off x="972820" y="3163570"/>
            <a:ext cx="10327640" cy="1285240"/>
            <a:chOff x="1532" y="4232"/>
            <a:chExt cx="16264" cy="2024"/>
          </a:xfrm>
        </p:grpSpPr>
        <p:grpSp>
          <p:nvGrpSpPr>
            <p:cNvPr id="12" name="组合 11"/>
            <p:cNvGrpSpPr/>
            <p:nvPr/>
          </p:nvGrpSpPr>
          <p:grpSpPr>
            <a:xfrm>
              <a:off x="1532" y="4232"/>
              <a:ext cx="16264" cy="2023"/>
              <a:chOff x="-5437" y="3427"/>
              <a:chExt cx="16264" cy="2023"/>
            </a:xfrm>
          </p:grpSpPr>
          <p:sp>
            <p:nvSpPr>
              <p:cNvPr id="13" name="文本框 12"/>
              <p:cNvSpPr txBox="1"/>
              <p:nvPr>
                <p:custDataLst>
                  <p:tags r:id="rId5"/>
                </p:custDataLst>
              </p:nvPr>
            </p:nvSpPr>
            <p:spPr>
              <a:xfrm>
                <a:off x="-5437" y="3427"/>
                <a:ext cx="7528" cy="634"/>
              </a:xfrm>
              <a:prstGeom prst="rect">
                <a:avLst/>
              </a:prstGeom>
              <a:noFill/>
            </p:spPr>
            <p:txBody>
              <a:bodyPr wrap="square" rtlCol="0" anchor="t">
                <a:noAutofit/>
              </a:bodyPr>
              <a:p>
                <a:r>
                  <a:rPr lang="zh-CN" altLang="en-US" sz="2000" b="1" dirty="0">
                    <a:solidFill>
                      <a:srgbClr val="2A5CE3"/>
                    </a:solidFill>
                    <a:latin typeface="+mj-ea"/>
                    <a:ea typeface="+mj-ea"/>
                    <a:cs typeface="+mj-ea"/>
                    <a:sym typeface="+mn-ea"/>
                  </a:rPr>
                  <a:t>当年</a:t>
                </a:r>
                <a:r>
                  <a:rPr lang="zh-CN" altLang="en-US" sz="2000" b="1" dirty="0">
                    <a:solidFill>
                      <a:srgbClr val="2A5CE3"/>
                    </a:solidFill>
                    <a:latin typeface="+mj-ea"/>
                    <a:ea typeface="+mj-ea"/>
                    <a:cs typeface="+mj-ea"/>
                    <a:sym typeface="+mn-ea"/>
                  </a:rPr>
                  <a:t>新增</a:t>
                </a:r>
                <a:endParaRPr lang="zh-CN" altLang="en-US" sz="2000" b="1" dirty="0">
                  <a:solidFill>
                    <a:srgbClr val="2A5CE3"/>
                  </a:solidFill>
                  <a:latin typeface="+mj-ea"/>
                  <a:ea typeface="+mj-ea"/>
                  <a:cs typeface="+mj-ea"/>
                  <a:sym typeface="+mn-ea"/>
                </a:endParaRPr>
              </a:p>
            </p:txBody>
          </p:sp>
          <p:sp>
            <p:nvSpPr>
              <p:cNvPr id="14" name="圆角矩形 13"/>
              <p:cNvSpPr/>
              <p:nvPr>
                <p:custDataLst>
                  <p:tags r:id="rId6"/>
                </p:custDataLst>
              </p:nvPr>
            </p:nvSpPr>
            <p:spPr>
              <a:xfrm>
                <a:off x="1448" y="4138"/>
                <a:ext cx="9379" cy="1312"/>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indent="0" fontAlgn="auto">
                  <a:lnSpc>
                    <a:spcPts val="2400"/>
                  </a:lnSpc>
                </a:pPr>
                <a:r>
                  <a:rPr lang="zh-CN" altLang="en-US" sz="1600" dirty="0">
                    <a:solidFill>
                      <a:schemeClr val="bg1"/>
                    </a:solidFill>
                    <a:latin typeface="+mj-ea"/>
                    <a:ea typeface="+mj-ea"/>
                    <a:sym typeface="+mn-ea"/>
                  </a:rPr>
                  <a:t>上下两年之差是</a:t>
                </a:r>
                <a:r>
                  <a:rPr lang="en-US" altLang="zh-CN" sz="1600" dirty="0">
                    <a:solidFill>
                      <a:schemeClr val="bg1"/>
                    </a:solidFill>
                    <a:latin typeface="+mj-ea"/>
                    <a:ea typeface="+mj-ea"/>
                    <a:sym typeface="+mn-ea"/>
                  </a:rPr>
                  <a:t>“</a:t>
                </a:r>
                <a:r>
                  <a:rPr lang="zh-CN" altLang="en-US" sz="1600" dirty="0">
                    <a:solidFill>
                      <a:schemeClr val="bg1"/>
                    </a:solidFill>
                    <a:latin typeface="+mj-ea"/>
                    <a:ea typeface="+mj-ea"/>
                    <a:sym typeface="+mn-ea"/>
                  </a:rPr>
                  <a:t>净增</a:t>
                </a:r>
                <a:r>
                  <a:rPr lang="en-US" altLang="zh-CN" sz="1600" dirty="0">
                    <a:solidFill>
                      <a:schemeClr val="bg1"/>
                    </a:solidFill>
                    <a:latin typeface="+mj-ea"/>
                    <a:ea typeface="+mj-ea"/>
                    <a:sym typeface="+mn-ea"/>
                  </a:rPr>
                  <a:t>”</a:t>
                </a:r>
                <a:endParaRPr lang="zh-CN" altLang="en-US" sz="1600" dirty="0">
                  <a:solidFill>
                    <a:schemeClr val="bg1"/>
                  </a:solidFill>
                  <a:latin typeface="+mj-ea"/>
                  <a:ea typeface="+mj-ea"/>
                  <a:sym typeface="+mn-ea"/>
                </a:endParaRPr>
              </a:p>
            </p:txBody>
          </p:sp>
        </p:grpSp>
        <p:sp>
          <p:nvSpPr>
            <p:cNvPr id="15" name="圆角矩形 14"/>
            <p:cNvSpPr/>
            <p:nvPr>
              <p:custDataLst>
                <p:tags r:id="rId7"/>
              </p:custDataLst>
            </p:nvPr>
          </p:nvSpPr>
          <p:spPr>
            <a:xfrm>
              <a:off x="1532" y="4944"/>
              <a:ext cx="6479" cy="1312"/>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把上下两年之差计入</a:t>
              </a:r>
              <a:r>
                <a:rPr lang="zh-CN" altLang="en-US" sz="1600" dirty="0">
                  <a:solidFill>
                    <a:srgbClr val="323232"/>
                  </a:solidFill>
                  <a:latin typeface="+mj-ea"/>
                  <a:ea typeface="+mj-ea"/>
                  <a:sym typeface="+mn-ea"/>
                </a:rPr>
                <a:t>当年新增</a:t>
              </a:r>
              <a:endParaRPr lang="zh-CN" altLang="en-US" sz="1600" dirty="0">
                <a:solidFill>
                  <a:srgbClr val="323232"/>
                </a:solidFill>
                <a:latin typeface="+mj-ea"/>
                <a:ea typeface="+mj-ea"/>
                <a:sym typeface="+mn-ea"/>
              </a:endParaRPr>
            </a:p>
          </p:txBody>
        </p:sp>
      </p:grpSp>
      <p:grpSp>
        <p:nvGrpSpPr>
          <p:cNvPr id="16" name="组合 15"/>
          <p:cNvGrpSpPr/>
          <p:nvPr/>
        </p:nvGrpSpPr>
        <p:grpSpPr>
          <a:xfrm>
            <a:off x="972820" y="4694555"/>
            <a:ext cx="10327640" cy="1285240"/>
            <a:chOff x="1532" y="4232"/>
            <a:chExt cx="16264" cy="2024"/>
          </a:xfrm>
        </p:grpSpPr>
        <p:grpSp>
          <p:nvGrpSpPr>
            <p:cNvPr id="17" name="组合 16"/>
            <p:cNvGrpSpPr/>
            <p:nvPr/>
          </p:nvGrpSpPr>
          <p:grpSpPr>
            <a:xfrm>
              <a:off x="1532" y="4232"/>
              <a:ext cx="16264" cy="2023"/>
              <a:chOff x="-5437" y="3427"/>
              <a:chExt cx="16264" cy="2023"/>
            </a:xfrm>
          </p:grpSpPr>
          <p:sp>
            <p:nvSpPr>
              <p:cNvPr id="18" name="文本框 17"/>
              <p:cNvSpPr txBox="1"/>
              <p:nvPr>
                <p:custDataLst>
                  <p:tags r:id="rId8"/>
                </p:custDataLst>
              </p:nvPr>
            </p:nvSpPr>
            <p:spPr>
              <a:xfrm>
                <a:off x="-5437" y="3427"/>
                <a:ext cx="7528" cy="634"/>
              </a:xfrm>
              <a:prstGeom prst="rect">
                <a:avLst/>
              </a:prstGeom>
              <a:noFill/>
            </p:spPr>
            <p:txBody>
              <a:bodyPr wrap="square" rtlCol="0" anchor="t">
                <a:noAutofit/>
              </a:bodyPr>
              <a:p>
                <a:r>
                  <a:rPr lang="zh-CN" altLang="en-US" sz="2000" b="1" dirty="0">
                    <a:solidFill>
                      <a:srgbClr val="2A5CE3"/>
                    </a:solidFill>
                    <a:latin typeface="+mj-ea"/>
                    <a:ea typeface="+mj-ea"/>
                    <a:cs typeface="+mj-ea"/>
                    <a:sym typeface="+mn-ea"/>
                  </a:rPr>
                  <a:t>数字终端</a:t>
                </a:r>
                <a:endParaRPr lang="zh-CN" altLang="en-US" sz="2000" b="1" dirty="0">
                  <a:solidFill>
                    <a:srgbClr val="2A5CE3"/>
                  </a:solidFill>
                  <a:latin typeface="+mj-ea"/>
                  <a:ea typeface="+mj-ea"/>
                  <a:cs typeface="+mj-ea"/>
                  <a:sym typeface="+mn-ea"/>
                </a:endParaRPr>
              </a:p>
            </p:txBody>
          </p:sp>
          <p:sp>
            <p:nvSpPr>
              <p:cNvPr id="19" name="圆角矩形 18"/>
              <p:cNvSpPr/>
              <p:nvPr>
                <p:custDataLst>
                  <p:tags r:id="rId9"/>
                </p:custDataLst>
              </p:nvPr>
            </p:nvSpPr>
            <p:spPr>
              <a:xfrm>
                <a:off x="1448" y="4138"/>
                <a:ext cx="9379" cy="1312"/>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indent="0" fontAlgn="auto">
                  <a:lnSpc>
                    <a:spcPts val="2400"/>
                  </a:lnSpc>
                </a:pPr>
                <a:r>
                  <a:rPr lang="zh-CN" altLang="en-US" sz="1600" dirty="0">
                    <a:solidFill>
                      <a:schemeClr val="bg1"/>
                    </a:solidFill>
                    <a:latin typeface="+mj-ea"/>
                    <a:ea typeface="+mj-ea"/>
                    <a:sym typeface="+mn-ea"/>
                  </a:rPr>
                  <a:t>还包括</a:t>
                </a:r>
                <a:r>
                  <a:rPr lang="zh-CN" altLang="en-US" sz="1600" dirty="0">
                    <a:ln>
                      <a:noFill/>
                    </a:ln>
                    <a:effectLst/>
                    <a:latin typeface="微软雅黑" panose="020B0503020204020204" charset="-122"/>
                    <a:ea typeface="微软雅黑" panose="020B0503020204020204" charset="-122"/>
                    <a:cs typeface="Calibri" panose="020F0502020204030204" charset="0"/>
                    <a:sym typeface="+mn-ea"/>
                  </a:rPr>
                  <a:t>用于行政和科研的非教学用的数字终端。</a:t>
                </a:r>
                <a:endParaRPr lang="zh-CN" altLang="en-US" sz="1600" dirty="0">
                  <a:solidFill>
                    <a:schemeClr val="bg1"/>
                  </a:solidFill>
                  <a:latin typeface="+mj-ea"/>
                  <a:ea typeface="+mj-ea"/>
                  <a:sym typeface="+mn-ea"/>
                </a:endParaRPr>
              </a:p>
            </p:txBody>
          </p:sp>
        </p:grpSp>
        <p:sp>
          <p:nvSpPr>
            <p:cNvPr id="21" name="圆角矩形 20"/>
            <p:cNvSpPr/>
            <p:nvPr>
              <p:custDataLst>
                <p:tags r:id="rId10"/>
              </p:custDataLst>
            </p:nvPr>
          </p:nvSpPr>
          <p:spPr>
            <a:xfrm>
              <a:off x="1532" y="4944"/>
              <a:ext cx="6479" cy="1312"/>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仅包括教师终端和学生</a:t>
              </a:r>
              <a:r>
                <a:rPr lang="zh-CN" altLang="en-US" sz="1600" dirty="0">
                  <a:solidFill>
                    <a:srgbClr val="323232"/>
                  </a:solidFill>
                  <a:latin typeface="+mj-ea"/>
                  <a:ea typeface="+mj-ea"/>
                  <a:sym typeface="+mn-ea"/>
                </a:rPr>
                <a:t>终端</a:t>
              </a:r>
              <a:endParaRPr lang="zh-CN" altLang="en-US" sz="1600" dirty="0">
                <a:solidFill>
                  <a:srgbClr val="323232"/>
                </a:solidFill>
                <a:latin typeface="+mj-ea"/>
                <a:ea typeface="+mj-ea"/>
                <a:sym typeface="+mn-ea"/>
              </a:endParaRPr>
            </a:p>
          </p:txBody>
        </p:sp>
      </p:gr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错误理解指标含义</a:t>
            </a:r>
            <a:endParaRPr lang="en-US" sz="2400" b="1" dirty="0">
              <a:solidFill>
                <a:schemeClr val="tx2"/>
              </a:solidFill>
              <a:latin typeface="+mj-ea"/>
              <a:ea typeface="+mj-ea"/>
              <a:cs typeface="+mj-ea"/>
              <a:sym typeface="+mn-ea"/>
            </a:endParaRPr>
          </a:p>
        </p:txBody>
      </p:sp>
      <p:grpSp>
        <p:nvGrpSpPr>
          <p:cNvPr id="7" name="组合 6"/>
          <p:cNvGrpSpPr/>
          <p:nvPr/>
        </p:nvGrpSpPr>
        <p:grpSpPr>
          <a:xfrm>
            <a:off x="972820" y="1304290"/>
            <a:ext cx="10327640" cy="1383030"/>
            <a:chOff x="1532" y="4232"/>
            <a:chExt cx="16264" cy="2178"/>
          </a:xfrm>
        </p:grpSpPr>
        <p:grpSp>
          <p:nvGrpSpPr>
            <p:cNvPr id="20" name="组合 19"/>
            <p:cNvGrpSpPr/>
            <p:nvPr/>
          </p:nvGrpSpPr>
          <p:grpSpPr>
            <a:xfrm>
              <a:off x="1532" y="4232"/>
              <a:ext cx="16264" cy="2178"/>
              <a:chOff x="-5437" y="3427"/>
              <a:chExt cx="16264" cy="2178"/>
            </a:xfrm>
          </p:grpSpPr>
          <p:sp>
            <p:nvSpPr>
              <p:cNvPr id="10" name="文本框 9"/>
              <p:cNvSpPr txBox="1"/>
              <p:nvPr>
                <p:custDataLst>
                  <p:tags r:id="rId2"/>
                </p:custDataLst>
              </p:nvPr>
            </p:nvSpPr>
            <p:spPr>
              <a:xfrm>
                <a:off x="-5437" y="3427"/>
                <a:ext cx="3957" cy="634"/>
              </a:xfrm>
              <a:prstGeom prst="rect">
                <a:avLst/>
              </a:prstGeom>
              <a:noFill/>
            </p:spPr>
            <p:txBody>
              <a:bodyPr wrap="square" rtlCol="0" anchor="t">
                <a:noAutofit/>
              </a:bodyPr>
              <a:lstStyle/>
              <a:p>
                <a:r>
                  <a:rPr lang="zh-CN" altLang="en-US" sz="2000" b="1" dirty="0">
                    <a:solidFill>
                      <a:srgbClr val="2A5CE3"/>
                    </a:solidFill>
                    <a:latin typeface="+mj-ea"/>
                    <a:ea typeface="+mj-ea"/>
                    <a:cs typeface="+mj-ea"/>
                    <a:sym typeface="+mn-ea"/>
                  </a:rPr>
                  <a:t>校外实习实训场所</a:t>
                </a:r>
                <a:endParaRPr lang="zh-CN" altLang="en-US" sz="2000" b="1" dirty="0">
                  <a:solidFill>
                    <a:srgbClr val="2A5CE3"/>
                  </a:solidFill>
                  <a:latin typeface="+mj-ea"/>
                  <a:ea typeface="+mj-ea"/>
                  <a:cs typeface="+mj-ea"/>
                  <a:sym typeface="+mn-ea"/>
                </a:endParaRPr>
              </a:p>
            </p:txBody>
          </p:sp>
          <p:sp>
            <p:nvSpPr>
              <p:cNvPr id="11" name="圆角矩形 10"/>
              <p:cNvSpPr/>
              <p:nvPr>
                <p:custDataLst>
                  <p:tags r:id="rId3"/>
                </p:custDataLst>
              </p:nvPr>
            </p:nvSpPr>
            <p:spPr>
              <a:xfrm>
                <a:off x="1448" y="4138"/>
                <a:ext cx="9379" cy="1467"/>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indent="0" fontAlgn="auto">
                  <a:lnSpc>
                    <a:spcPts val="2600"/>
                  </a:lnSpc>
                </a:pPr>
                <a:r>
                  <a:rPr lang="zh-CN" altLang="en-US" sz="1600" dirty="0">
                    <a:solidFill>
                      <a:schemeClr val="bg1"/>
                    </a:solidFill>
                    <a:latin typeface="+mj-ea"/>
                    <a:ea typeface="+mj-ea"/>
                    <a:sym typeface="+mn-ea"/>
                  </a:rPr>
                  <a:t>校外实习实训场所是指在学校外，校企签订合作协议的为在校生开展实习实训教学活动的场所。</a:t>
                </a:r>
                <a:endParaRPr lang="zh-CN" altLang="en-US" sz="1600" dirty="0">
                  <a:solidFill>
                    <a:schemeClr val="bg1"/>
                  </a:solidFill>
                  <a:latin typeface="+mj-ea"/>
                  <a:ea typeface="+mj-ea"/>
                  <a:sym typeface="+mn-ea"/>
                </a:endParaRPr>
              </a:p>
            </p:txBody>
          </p:sp>
        </p:grpSp>
        <p:sp>
          <p:nvSpPr>
            <p:cNvPr id="4" name="圆角矩形 3"/>
            <p:cNvSpPr/>
            <p:nvPr>
              <p:custDataLst>
                <p:tags r:id="rId4"/>
              </p:custDataLst>
            </p:nvPr>
          </p:nvSpPr>
          <p:spPr>
            <a:xfrm>
              <a:off x="1532" y="4944"/>
              <a:ext cx="6479" cy="1466"/>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认为必须是自建的场所。</a:t>
              </a:r>
              <a:endParaRPr lang="zh-CN" altLang="en-US" sz="1600" dirty="0">
                <a:solidFill>
                  <a:srgbClr val="323232"/>
                </a:solidFill>
                <a:latin typeface="+mj-ea"/>
                <a:ea typeface="+mj-ea"/>
                <a:sym typeface="+mn-ea"/>
              </a:endParaRPr>
            </a:p>
          </p:txBody>
        </p:sp>
      </p:grpSp>
      <p:grpSp>
        <p:nvGrpSpPr>
          <p:cNvPr id="8" name="组合 7"/>
          <p:cNvGrpSpPr/>
          <p:nvPr/>
        </p:nvGrpSpPr>
        <p:grpSpPr>
          <a:xfrm>
            <a:off x="972820" y="2980690"/>
            <a:ext cx="10328275" cy="1393190"/>
            <a:chOff x="1532" y="6723"/>
            <a:chExt cx="16265" cy="2194"/>
          </a:xfrm>
        </p:grpSpPr>
        <p:sp>
          <p:nvSpPr>
            <p:cNvPr id="3" name="圆角矩形 2"/>
            <p:cNvSpPr/>
            <p:nvPr>
              <p:custDataLst>
                <p:tags r:id="rId5"/>
              </p:custDataLst>
            </p:nvPr>
          </p:nvSpPr>
          <p:spPr>
            <a:xfrm>
              <a:off x="1532" y="7357"/>
              <a:ext cx="6479" cy="1560"/>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有合作关系的医院理解为学校附属医院。</a:t>
              </a:r>
              <a:endParaRPr lang="zh-CN" altLang="en-US" sz="1600" dirty="0">
                <a:solidFill>
                  <a:srgbClr val="323232"/>
                </a:solidFill>
                <a:latin typeface="+mj-ea"/>
                <a:ea typeface="+mj-ea"/>
                <a:sym typeface="+mn-ea"/>
              </a:endParaRPr>
            </a:p>
          </p:txBody>
        </p:sp>
        <p:sp>
          <p:nvSpPr>
            <p:cNvPr id="5" name="圆角矩形 4"/>
            <p:cNvSpPr/>
            <p:nvPr>
              <p:custDataLst>
                <p:tags r:id="rId6"/>
              </p:custDataLst>
            </p:nvPr>
          </p:nvSpPr>
          <p:spPr>
            <a:xfrm>
              <a:off x="8417" y="7357"/>
              <a:ext cx="9380" cy="1559"/>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indent="0" fontAlgn="auto">
                <a:lnSpc>
                  <a:spcPts val="2400"/>
                </a:lnSpc>
              </a:pPr>
              <a:r>
                <a:rPr lang="zh-CN" altLang="en-US" sz="1600" dirty="0">
                  <a:solidFill>
                    <a:schemeClr val="bg1"/>
                  </a:solidFill>
                  <a:latin typeface="+mj-ea"/>
                  <a:ea typeface="+mj-ea"/>
                  <a:sym typeface="+mn-ea"/>
                </a:rPr>
                <a:t>学校附属医院是指在省级以上教育、卫生行政部门批准备案或省级以上编制部门批准为附属医院的医疗机构，承担</a:t>
              </a:r>
              <a:r>
                <a:rPr lang="en-US" altLang="zh-CN" sz="1600" dirty="0">
                  <a:solidFill>
                    <a:schemeClr val="bg1"/>
                  </a:solidFill>
                  <a:latin typeface="+mj-ea"/>
                  <a:ea typeface="+mj-ea"/>
                  <a:sym typeface="+mn-ea"/>
                </a:rPr>
                <a:t>1</a:t>
              </a:r>
              <a:r>
                <a:rPr lang="zh-CN" altLang="en-US" sz="1600" dirty="0">
                  <a:solidFill>
                    <a:schemeClr val="bg1"/>
                  </a:solidFill>
                  <a:latin typeface="+mj-ea"/>
                  <a:ea typeface="+mj-ea"/>
                  <a:sym typeface="+mn-ea"/>
                </a:rPr>
                <a:t>个以上专业的全程临床教育教学任务。</a:t>
              </a:r>
              <a:endParaRPr lang="zh-CN" altLang="en-US" sz="1600" dirty="0">
                <a:solidFill>
                  <a:schemeClr val="bg1"/>
                </a:solidFill>
                <a:latin typeface="+mj-ea"/>
                <a:ea typeface="+mj-ea"/>
                <a:sym typeface="+mn-ea"/>
              </a:endParaRPr>
            </a:p>
          </p:txBody>
        </p:sp>
        <p:sp>
          <p:nvSpPr>
            <p:cNvPr id="6" name="文本框 5"/>
            <p:cNvSpPr txBox="1"/>
            <p:nvPr>
              <p:custDataLst>
                <p:tags r:id="rId7"/>
              </p:custDataLst>
            </p:nvPr>
          </p:nvSpPr>
          <p:spPr>
            <a:xfrm>
              <a:off x="1532" y="6723"/>
              <a:ext cx="3600" cy="634"/>
            </a:xfrm>
            <a:prstGeom prst="rect">
              <a:avLst/>
            </a:prstGeom>
            <a:noFill/>
          </p:spPr>
          <p:txBody>
            <a:bodyPr wrap="square" rtlCol="0" anchor="t">
              <a:noAutofit/>
            </a:bodyPr>
            <a:p>
              <a:r>
                <a:rPr lang="zh-CN" altLang="en-US" sz="2000" b="1" dirty="0">
                  <a:solidFill>
                    <a:srgbClr val="2A5CE3"/>
                  </a:solidFill>
                  <a:latin typeface="+mj-ea"/>
                  <a:ea typeface="+mj-ea"/>
                  <a:cs typeface="+mj-ea"/>
                  <a:sym typeface="+mn-ea"/>
                </a:rPr>
                <a:t>学校附属</a:t>
              </a:r>
              <a:r>
                <a:rPr lang="zh-CN" altLang="en-US" sz="2000" b="1" dirty="0">
                  <a:solidFill>
                    <a:srgbClr val="2A5CE3"/>
                  </a:solidFill>
                  <a:latin typeface="+mj-ea"/>
                  <a:ea typeface="+mj-ea"/>
                  <a:cs typeface="+mj-ea"/>
                  <a:sym typeface="+mn-ea"/>
                </a:rPr>
                <a:t>医院</a:t>
              </a:r>
              <a:endParaRPr lang="zh-CN" altLang="en-US" sz="2000" b="1" dirty="0">
                <a:solidFill>
                  <a:srgbClr val="2A5CE3"/>
                </a:solidFill>
                <a:latin typeface="+mj-ea"/>
                <a:ea typeface="+mj-ea"/>
                <a:cs typeface="+mj-ea"/>
                <a:sym typeface="+mn-ea"/>
              </a:endParaRPr>
            </a:p>
          </p:txBody>
        </p:sp>
      </p:grpSp>
      <p:grpSp>
        <p:nvGrpSpPr>
          <p:cNvPr id="15" name="组合 14"/>
          <p:cNvGrpSpPr/>
          <p:nvPr/>
        </p:nvGrpSpPr>
        <p:grpSpPr>
          <a:xfrm>
            <a:off x="972185" y="4756785"/>
            <a:ext cx="10328275" cy="1223010"/>
            <a:chOff x="1532" y="6723"/>
            <a:chExt cx="16265" cy="1926"/>
          </a:xfrm>
        </p:grpSpPr>
        <p:sp>
          <p:nvSpPr>
            <p:cNvPr id="16" name="圆角矩形 15"/>
            <p:cNvSpPr/>
            <p:nvPr>
              <p:custDataLst>
                <p:tags r:id="rId8"/>
              </p:custDataLst>
            </p:nvPr>
          </p:nvSpPr>
          <p:spPr>
            <a:xfrm>
              <a:off x="1532" y="7357"/>
              <a:ext cx="6479" cy="1292"/>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fontAlgn="auto">
                <a:lnSpc>
                  <a:spcPts val="2400"/>
                </a:lnSpc>
              </a:pPr>
              <a:r>
                <a:rPr lang="zh-CN" altLang="en-US" sz="1600" b="1" dirty="0">
                  <a:solidFill>
                    <a:srgbClr val="323232"/>
                  </a:solidFill>
                  <a:latin typeface="+mj-ea"/>
                  <a:ea typeface="+mj-ea"/>
                  <a:sym typeface="+mn-ea"/>
                </a:rPr>
                <a:t>错误理解：</a:t>
              </a:r>
              <a:endParaRPr lang="zh-CN" altLang="en-US" sz="1600" b="1"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理解为单身教师</a:t>
              </a:r>
              <a:r>
                <a:rPr lang="zh-CN" altLang="en-US" sz="1600" dirty="0">
                  <a:solidFill>
                    <a:srgbClr val="323232"/>
                  </a:solidFill>
                  <a:latin typeface="+mj-ea"/>
                  <a:ea typeface="+mj-ea"/>
                  <a:sym typeface="+mn-ea"/>
                </a:rPr>
                <a:t>宿舍</a:t>
              </a:r>
              <a:endParaRPr lang="zh-CN" altLang="en-US" sz="1600" dirty="0">
                <a:solidFill>
                  <a:srgbClr val="323232"/>
                </a:solidFill>
                <a:latin typeface="+mj-ea"/>
                <a:ea typeface="+mj-ea"/>
                <a:sym typeface="+mn-ea"/>
              </a:endParaRPr>
            </a:p>
          </p:txBody>
        </p:sp>
        <p:sp>
          <p:nvSpPr>
            <p:cNvPr id="17" name="圆角矩形 16"/>
            <p:cNvSpPr/>
            <p:nvPr>
              <p:custDataLst>
                <p:tags r:id="rId9"/>
              </p:custDataLst>
            </p:nvPr>
          </p:nvSpPr>
          <p:spPr>
            <a:xfrm>
              <a:off x="8417" y="7357"/>
              <a:ext cx="9380" cy="1292"/>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indent="0" fontAlgn="auto">
                <a:lnSpc>
                  <a:spcPts val="2400"/>
                </a:lnSpc>
              </a:pPr>
              <a:r>
                <a:rPr lang="zh-CN" altLang="en-US" sz="1600" dirty="0">
                  <a:solidFill>
                    <a:schemeClr val="bg1"/>
                  </a:solidFill>
                  <a:latin typeface="+mj-ea"/>
                  <a:ea typeface="+mj-ea"/>
                  <a:sym typeface="+mn-ea"/>
                </a:rPr>
                <a:t>学校已出售给个人、房屋所有权归教职工个人所有，而土地使用权仍归属学校的教职工住宅。</a:t>
              </a:r>
              <a:endParaRPr lang="zh-CN" altLang="en-US" sz="1600" dirty="0">
                <a:solidFill>
                  <a:schemeClr val="bg1"/>
                </a:solidFill>
                <a:latin typeface="+mj-ea"/>
                <a:ea typeface="+mj-ea"/>
                <a:sym typeface="+mn-ea"/>
              </a:endParaRPr>
            </a:p>
          </p:txBody>
        </p:sp>
        <p:sp>
          <p:nvSpPr>
            <p:cNvPr id="18" name="文本框 17"/>
            <p:cNvSpPr txBox="1"/>
            <p:nvPr>
              <p:custDataLst>
                <p:tags r:id="rId10"/>
              </p:custDataLst>
            </p:nvPr>
          </p:nvSpPr>
          <p:spPr>
            <a:xfrm>
              <a:off x="1532" y="6723"/>
              <a:ext cx="3600" cy="634"/>
            </a:xfrm>
            <a:prstGeom prst="rect">
              <a:avLst/>
            </a:prstGeom>
            <a:noFill/>
          </p:spPr>
          <p:txBody>
            <a:bodyPr wrap="square" rtlCol="0" anchor="t">
              <a:noAutofit/>
            </a:bodyPr>
            <a:p>
              <a:r>
                <a:rPr lang="zh-CN" altLang="en-US" sz="2000" b="1" dirty="0">
                  <a:solidFill>
                    <a:srgbClr val="2A5CE3"/>
                  </a:solidFill>
                  <a:latin typeface="+mj-ea"/>
                  <a:ea typeface="+mj-ea"/>
                  <a:cs typeface="+mj-ea"/>
                  <a:sym typeface="+mn-ea"/>
                </a:rPr>
                <a:t>教职工</a:t>
              </a:r>
              <a:r>
                <a:rPr lang="zh-CN" altLang="en-US" sz="2000" b="1" dirty="0">
                  <a:solidFill>
                    <a:srgbClr val="2A5CE3"/>
                  </a:solidFill>
                  <a:latin typeface="+mj-ea"/>
                  <a:ea typeface="+mj-ea"/>
                  <a:cs typeface="+mj-ea"/>
                  <a:sym typeface="+mn-ea"/>
                </a:rPr>
                <a:t>住宅</a:t>
              </a:r>
              <a:endParaRPr lang="zh-CN" altLang="en-US" sz="2000" b="1" dirty="0">
                <a:solidFill>
                  <a:srgbClr val="2A5CE3"/>
                </a:solidFill>
                <a:latin typeface="+mj-ea"/>
                <a:ea typeface="+mj-ea"/>
                <a:cs typeface="+mj-ea"/>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不清楚指标含义</a:t>
            </a:r>
            <a:endParaRPr lang="zh-CN" altLang="en-US" sz="2400" b="1" dirty="0">
              <a:solidFill>
                <a:schemeClr val="tx2"/>
              </a:solidFill>
              <a:latin typeface="+mj-ea"/>
              <a:ea typeface="+mj-ea"/>
              <a:cs typeface="+mj-ea"/>
              <a:sym typeface="+mn-ea"/>
            </a:endParaRPr>
          </a:p>
        </p:txBody>
      </p:sp>
      <p:sp>
        <p:nvSpPr>
          <p:cNvPr id="9" name="圆角矩形 8"/>
          <p:cNvSpPr/>
          <p:nvPr/>
        </p:nvSpPr>
        <p:spPr>
          <a:xfrm>
            <a:off x="897890" y="1367155"/>
            <a:ext cx="10379075" cy="54038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2A5CE3"/>
                </a:solidFill>
                <a:latin typeface="+mj-ea"/>
                <a:ea typeface="+mj-ea"/>
                <a:cs typeface="+mj-ea"/>
                <a:sym typeface="+mn-ea"/>
              </a:rPr>
              <a:t>定期公开出版的专业刊物：</a:t>
            </a:r>
            <a:r>
              <a:rPr lang="zh-CN" altLang="en-US" dirty="0">
                <a:solidFill>
                  <a:schemeClr val="tx1"/>
                </a:solidFill>
                <a:latin typeface="+mj-ea"/>
                <a:ea typeface="+mj-ea"/>
                <a:sym typeface="+mn-ea"/>
              </a:rPr>
              <a:t>学校有正式刊号，对外公开发行的刊物。</a:t>
            </a:r>
            <a:endParaRPr lang="zh-CN" altLang="en-US" dirty="0">
              <a:solidFill>
                <a:schemeClr val="tx1"/>
              </a:solidFill>
              <a:latin typeface="+mj-ea"/>
              <a:ea typeface="+mj-ea"/>
              <a:sym typeface="+mn-ea"/>
            </a:endParaRPr>
          </a:p>
        </p:txBody>
      </p:sp>
      <p:sp>
        <p:nvSpPr>
          <p:cNvPr id="3" name="圆角矩形 2"/>
          <p:cNvSpPr/>
          <p:nvPr/>
        </p:nvSpPr>
        <p:spPr>
          <a:xfrm>
            <a:off x="897890" y="2119630"/>
            <a:ext cx="10379075" cy="54038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2A5CE3"/>
                </a:solidFill>
                <a:latin typeface="+mj-ea"/>
                <a:ea typeface="+mj-ea"/>
                <a:cs typeface="+mj-ea"/>
                <a:sym typeface="+mn-ea"/>
              </a:rPr>
              <a:t>招生</a:t>
            </a:r>
            <a:r>
              <a:rPr lang="en-US" altLang="zh-CN" b="1" dirty="0">
                <a:solidFill>
                  <a:srgbClr val="2A5CE3"/>
                </a:solidFill>
                <a:latin typeface="+mj-ea"/>
                <a:ea typeface="+mj-ea"/>
                <a:cs typeface="+mj-ea"/>
                <a:sym typeface="+mn-ea"/>
              </a:rPr>
              <a:t> </a:t>
            </a:r>
            <a:r>
              <a:rPr lang="en-US" b="1" dirty="0">
                <a:solidFill>
                  <a:srgbClr val="2A5CE3"/>
                </a:solidFill>
                <a:latin typeface="+mj-ea"/>
                <a:ea typeface="+mj-ea"/>
                <a:cs typeface="+mj-ea"/>
                <a:sym typeface="+mn-ea"/>
              </a:rPr>
              <a:t>- </a:t>
            </a:r>
            <a:r>
              <a:rPr lang="zh-CN" altLang="en-US" b="1" dirty="0">
                <a:solidFill>
                  <a:srgbClr val="2A5CE3"/>
                </a:solidFill>
                <a:latin typeface="+mj-ea"/>
                <a:ea typeface="+mj-ea"/>
                <a:cs typeface="+mj-ea"/>
                <a:sym typeface="+mn-ea"/>
              </a:rPr>
              <a:t>其他：</a:t>
            </a:r>
            <a:r>
              <a:rPr lang="zh-CN" altLang="en-US" dirty="0">
                <a:solidFill>
                  <a:schemeClr val="tx1"/>
                </a:solidFill>
                <a:latin typeface="+mj-ea"/>
                <a:ea typeface="+mj-ea"/>
                <a:sym typeface="+mn-ea"/>
              </a:rPr>
              <a:t>具有高级中等教育以上同等学力进入本科</a:t>
            </a:r>
            <a:r>
              <a:rPr lang="en-US" altLang="zh-CN" dirty="0">
                <a:solidFill>
                  <a:schemeClr val="tx1"/>
                </a:solidFill>
                <a:latin typeface="+mj-ea"/>
                <a:ea typeface="+mj-ea"/>
                <a:sym typeface="+mn-ea"/>
              </a:rPr>
              <a:t>/</a:t>
            </a:r>
            <a:r>
              <a:rPr lang="zh-CN" altLang="en-US" dirty="0">
                <a:solidFill>
                  <a:schemeClr val="tx1"/>
                </a:solidFill>
                <a:latin typeface="+mj-ea"/>
                <a:ea typeface="+mj-ea"/>
                <a:sym typeface="+mn-ea"/>
              </a:rPr>
              <a:t>专科层次学习的学生。</a:t>
            </a:r>
            <a:endParaRPr lang="zh-CN" altLang="en-US" dirty="0">
              <a:solidFill>
                <a:schemeClr val="tx1"/>
              </a:solidFill>
              <a:latin typeface="+mj-ea"/>
              <a:ea typeface="+mj-ea"/>
              <a:sym typeface="+mn-ea"/>
            </a:endParaRPr>
          </a:p>
        </p:txBody>
      </p:sp>
      <p:sp>
        <p:nvSpPr>
          <p:cNvPr id="4" name="圆角矩形 3"/>
          <p:cNvSpPr/>
          <p:nvPr/>
        </p:nvSpPr>
        <p:spPr>
          <a:xfrm>
            <a:off x="897890" y="2872105"/>
            <a:ext cx="10379075" cy="2081530"/>
          </a:xfrm>
          <a:prstGeom prst="roundRect">
            <a:avLst>
              <a:gd name="adj" fmla="val 965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2A5CE3"/>
                </a:solidFill>
                <a:latin typeface="+mj-ea"/>
                <a:ea typeface="+mj-ea"/>
                <a:cs typeface="+mj-ea"/>
                <a:sym typeface="+mn-ea"/>
              </a:rPr>
              <a:t>职业类证书、职业技能等级证书：</a:t>
            </a:r>
            <a:endParaRPr lang="zh-CN" altLang="en-US" b="1" dirty="0">
              <a:solidFill>
                <a:srgbClr val="2A5CE3"/>
              </a:solidFill>
              <a:latin typeface="+mj-ea"/>
              <a:ea typeface="+mj-ea"/>
              <a:cs typeface="+mj-ea"/>
              <a:sym typeface="+mn-ea"/>
            </a:endParaRPr>
          </a:p>
          <a:p>
            <a:pPr marL="285750" indent="-285750" fontAlgn="auto">
              <a:lnSpc>
                <a:spcPts val="2600"/>
              </a:lnSpc>
              <a:buFont typeface="Arial" panose="020B0604020202020204" pitchFamily="34" charset="0"/>
              <a:buChar char="•"/>
            </a:pPr>
            <a:r>
              <a:rPr lang="zh-CN" altLang="en-US" dirty="0">
                <a:solidFill>
                  <a:schemeClr val="tx1"/>
                </a:solidFill>
                <a:latin typeface="+mj-ea"/>
                <a:ea typeface="+mj-ea"/>
                <a:sym typeface="+mn-ea"/>
              </a:rPr>
              <a:t>职业技能等级证书：即</a:t>
            </a:r>
            <a:r>
              <a:rPr lang="en-US" altLang="zh-CN" dirty="0">
                <a:solidFill>
                  <a:schemeClr val="tx1"/>
                </a:solidFill>
                <a:latin typeface="+mj-ea"/>
                <a:ea typeface="+mj-ea"/>
                <a:sym typeface="+mn-ea"/>
              </a:rPr>
              <a:t>“1+X”</a:t>
            </a:r>
            <a:r>
              <a:rPr lang="zh-CN" altLang="en-US" dirty="0">
                <a:solidFill>
                  <a:schemeClr val="tx1"/>
                </a:solidFill>
                <a:latin typeface="+mj-ea"/>
                <a:ea typeface="+mj-ea"/>
                <a:sym typeface="+mn-ea"/>
              </a:rPr>
              <a:t>证书中的</a:t>
            </a:r>
            <a:r>
              <a:rPr lang="en-US" altLang="zh-CN" dirty="0">
                <a:solidFill>
                  <a:schemeClr val="tx1"/>
                </a:solidFill>
                <a:latin typeface="+mj-ea"/>
                <a:ea typeface="+mj-ea"/>
                <a:sym typeface="+mn-ea"/>
              </a:rPr>
              <a:t>X</a:t>
            </a:r>
            <a:r>
              <a:rPr lang="zh-CN" altLang="en-US" dirty="0">
                <a:solidFill>
                  <a:schemeClr val="tx1"/>
                </a:solidFill>
                <a:latin typeface="+mj-ea"/>
                <a:ea typeface="+mj-ea"/>
                <a:sym typeface="+mn-ea"/>
              </a:rPr>
              <a:t>证书，是指根据《国家职业教育改革实施方案》等规定，毕业生中获得职业技能等级证书的人数。其中，填报范围为经省级教育行政部门批准开展</a:t>
            </a:r>
            <a:r>
              <a:rPr lang="en-US" altLang="zh-CN" dirty="0">
                <a:solidFill>
                  <a:schemeClr val="tx1"/>
                </a:solidFill>
                <a:latin typeface="+mj-ea"/>
                <a:ea typeface="+mj-ea"/>
                <a:sym typeface="+mn-ea"/>
              </a:rPr>
              <a:t>1+X</a:t>
            </a:r>
            <a:r>
              <a:rPr lang="zh-CN" altLang="en-US" dirty="0">
                <a:solidFill>
                  <a:schemeClr val="tx1"/>
                </a:solidFill>
                <a:latin typeface="+mj-ea"/>
                <a:ea typeface="+mj-ea"/>
                <a:sym typeface="+mn-ea"/>
              </a:rPr>
              <a:t>试点工作的专业。</a:t>
            </a:r>
            <a:endParaRPr lang="zh-CN" altLang="en-US" dirty="0">
              <a:solidFill>
                <a:schemeClr val="tx1"/>
              </a:solidFill>
              <a:latin typeface="+mj-ea"/>
              <a:ea typeface="+mj-ea"/>
              <a:sym typeface="+mn-ea"/>
            </a:endParaRPr>
          </a:p>
          <a:p>
            <a:pPr marL="285750" indent="-285750" fontAlgn="auto">
              <a:lnSpc>
                <a:spcPts val="2600"/>
              </a:lnSpc>
              <a:buFont typeface="Arial" panose="020B0604020202020204" pitchFamily="34" charset="0"/>
              <a:buChar char="•"/>
            </a:pPr>
            <a:r>
              <a:rPr lang="zh-CN" altLang="en-US" dirty="0">
                <a:solidFill>
                  <a:schemeClr val="tx1"/>
                </a:solidFill>
                <a:latin typeface="+mj-ea"/>
                <a:ea typeface="+mj-ea"/>
                <a:sym typeface="+mn-ea"/>
              </a:rPr>
              <a:t>职业类证书：毕业生中按规定取得职业资格证书、职业技能等级证书（</a:t>
            </a:r>
            <a:r>
              <a:rPr lang="en-US" altLang="zh-CN" dirty="0">
                <a:solidFill>
                  <a:schemeClr val="tx1"/>
                </a:solidFill>
                <a:latin typeface="+mj-ea"/>
                <a:ea typeface="+mj-ea"/>
                <a:sym typeface="+mn-ea"/>
              </a:rPr>
              <a:t>X</a:t>
            </a:r>
            <a:r>
              <a:rPr lang="zh-CN" altLang="en-US" dirty="0">
                <a:solidFill>
                  <a:schemeClr val="tx1"/>
                </a:solidFill>
                <a:latin typeface="+mj-ea"/>
                <a:ea typeface="+mj-ea"/>
                <a:sym typeface="+mn-ea"/>
              </a:rPr>
              <a:t>证书）、执业资格证书，以及教育部发布的学生所学专业的专业教学标准中列举的其他职业类证书的人数</a:t>
            </a:r>
            <a:endParaRPr lang="zh-CN" altLang="en-US" dirty="0">
              <a:solidFill>
                <a:schemeClr val="tx1"/>
              </a:solidFill>
              <a:latin typeface="+mj-ea"/>
              <a:ea typeface="+mj-ea"/>
              <a:sym typeface="+mn-ea"/>
            </a:endParaRPr>
          </a:p>
        </p:txBody>
      </p:sp>
      <p:sp>
        <p:nvSpPr>
          <p:cNvPr id="5" name="圆角矩形 4"/>
          <p:cNvSpPr/>
          <p:nvPr/>
        </p:nvSpPr>
        <p:spPr>
          <a:xfrm>
            <a:off x="833120" y="5165725"/>
            <a:ext cx="10379075" cy="898525"/>
          </a:xfrm>
          <a:prstGeom prst="roundRect">
            <a:avLst>
              <a:gd name="adj" fmla="val 965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dirty="0">
                <a:solidFill>
                  <a:srgbClr val="2A5CE3"/>
                </a:solidFill>
                <a:latin typeface="+mj-ea"/>
                <a:ea typeface="+mj-ea"/>
                <a:cs typeface="+mj-ea"/>
                <a:sym typeface="+mn-ea"/>
              </a:rPr>
              <a:t>校内变动中学段调整</a:t>
            </a:r>
            <a:endParaRPr lang="zh-CN" altLang="en-US" b="1" dirty="0">
              <a:solidFill>
                <a:srgbClr val="2A5CE3"/>
              </a:solidFill>
              <a:latin typeface="+mj-ea"/>
              <a:ea typeface="+mj-ea"/>
              <a:cs typeface="+mj-ea"/>
              <a:sym typeface="+mn-ea"/>
            </a:endParaRPr>
          </a:p>
          <a:p>
            <a:pPr indent="0" fontAlgn="auto">
              <a:lnSpc>
                <a:spcPts val="2600"/>
              </a:lnSpc>
              <a:buFont typeface="Arial" panose="020B0604020202020204" pitchFamily="34" charset="0"/>
              <a:buNone/>
            </a:pPr>
            <a:r>
              <a:rPr lang="zh-CN" altLang="en-US" dirty="0">
                <a:solidFill>
                  <a:schemeClr val="tx1"/>
                </a:solidFill>
                <a:latin typeface="+mj-ea"/>
                <a:ea typeface="+mj-ea"/>
                <a:sym typeface="+mn-ea"/>
              </a:rPr>
              <a:t>同一所学校内不同学段之间专任教师调整</a:t>
            </a:r>
            <a:endParaRPr lang="en-US" altLang="zh-CN" dirty="0">
              <a:solidFill>
                <a:schemeClr val="tx1"/>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3" grpId="0" bldLvl="0" animBg="1"/>
      <p:bldP spid="3" grpId="1" animBg="1"/>
      <p:bldP spid="4" grpId="0" bldLvl="0" animBg="1"/>
      <p:bldP spid="4" grpId="1" animBg="1"/>
      <p:bldP spid="5" grpId="0" bldLvl="0" animBg="1"/>
      <p:bldP spid="5" grpId="1"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漏填漏报</a:t>
            </a:r>
            <a:endParaRPr lang="zh-CN" altLang="en-US" sz="2400" b="1" dirty="0">
              <a:solidFill>
                <a:schemeClr val="tx2"/>
              </a:solidFill>
              <a:latin typeface="+mj-ea"/>
              <a:ea typeface="+mj-ea"/>
              <a:cs typeface="+mj-ea"/>
              <a:sym typeface="+mn-ea"/>
            </a:endParaRPr>
          </a:p>
        </p:txBody>
      </p:sp>
      <p:sp>
        <p:nvSpPr>
          <p:cNvPr id="2" name="文本框 1"/>
          <p:cNvSpPr txBox="1"/>
          <p:nvPr>
            <p:custDataLst>
              <p:tags r:id="rId2"/>
            </p:custDataLst>
          </p:nvPr>
        </p:nvSpPr>
        <p:spPr>
          <a:xfrm>
            <a:off x="923925" y="1540510"/>
            <a:ext cx="4875530" cy="4481830"/>
          </a:xfrm>
          <a:prstGeom prst="rect">
            <a:avLst/>
          </a:prstGeom>
          <a:noFill/>
        </p:spPr>
        <p:txBody>
          <a:bodyPr wrap="square" rtlCol="0" anchor="t">
            <a:noAutofit/>
          </a:bodyPr>
          <a:lstStyle/>
          <a:p>
            <a:pPr indent="0" fontAlgn="auto">
              <a:spcBef>
                <a:spcPts val="1200"/>
              </a:spcBef>
            </a:pPr>
            <a:r>
              <a:rPr lang="zh-CN" altLang="en-US" sz="2000" b="1" dirty="0">
                <a:solidFill>
                  <a:srgbClr val="2A5CE3"/>
                </a:solidFill>
                <a:latin typeface="+mj-ea"/>
                <a:ea typeface="+mj-ea"/>
                <a:sym typeface="+mn-ea"/>
              </a:rPr>
              <a:t>学生</a:t>
            </a:r>
            <a:r>
              <a:rPr lang="en-US" altLang="zh-CN" sz="2000" b="1" dirty="0">
                <a:solidFill>
                  <a:srgbClr val="2A5CE3"/>
                </a:solidFill>
                <a:latin typeface="+mj-ea"/>
                <a:ea typeface="+mj-ea"/>
                <a:sym typeface="+mn-ea"/>
              </a:rPr>
              <a:t>  </a:t>
            </a:r>
            <a:endParaRPr lang="en-US" altLang="zh-CN" sz="2000" b="1" dirty="0">
              <a:solidFill>
                <a:srgbClr val="2A5CE3"/>
              </a:solidFill>
              <a:latin typeface="+mj-ea"/>
              <a:ea typeface="+mj-ea"/>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国家和地方专项招生</a:t>
            </a:r>
            <a:endParaRPr lang="zh-CN" altLang="en-US" sz="2000" dirty="0">
              <a:ln>
                <a:noFill/>
              </a:ln>
              <a:effectLst/>
              <a:latin typeface="微软雅黑" panose="020B0503020204020204" charset="-122"/>
              <a:ea typeface="微软雅黑" panose="020B0503020204020204" charset="-122"/>
              <a:cs typeface="Calibri" panose="020F0502020204030204" charset="0"/>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农村留守儿童</a:t>
            </a:r>
            <a:endParaRPr lang="zh-CN" altLang="en-US" sz="2000" dirty="0">
              <a:ln>
                <a:noFill/>
              </a:ln>
              <a:effectLst/>
              <a:latin typeface="微软雅黑" panose="020B0503020204020204" charset="-122"/>
              <a:ea typeface="微软雅黑" panose="020B0503020204020204" charset="-122"/>
              <a:cs typeface="Calibri" panose="020F0502020204030204" charset="0"/>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预计毕业生</a:t>
            </a:r>
            <a:endParaRPr lang="zh-CN" altLang="en-US" sz="2000" dirty="0">
              <a:ln>
                <a:noFill/>
              </a:ln>
              <a:effectLst/>
              <a:latin typeface="微软雅黑" panose="020B0503020204020204" charset="-122"/>
              <a:ea typeface="微软雅黑" panose="020B0503020204020204" charset="-122"/>
              <a:cs typeface="Calibri" panose="020F0502020204030204" charset="0"/>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预科生转入</a:t>
            </a:r>
            <a:endParaRPr lang="zh-CN" altLang="en-US" sz="2000" dirty="0">
              <a:ln>
                <a:noFill/>
              </a:ln>
              <a:effectLst/>
              <a:latin typeface="微软雅黑" panose="020B0503020204020204" charset="-122"/>
              <a:ea typeface="微软雅黑" panose="020B0503020204020204" charset="-122"/>
              <a:cs typeface="Calibri" panose="020F0502020204030204" charset="0"/>
              <a:sym typeface="+mn-ea"/>
            </a:endParaRPr>
          </a:p>
          <a:p>
            <a:pPr indent="0" fontAlgn="auto">
              <a:spcBef>
                <a:spcPts val="1200"/>
              </a:spcBef>
            </a:pPr>
            <a:r>
              <a:rPr lang="zh-CN" altLang="en-US" sz="2000" b="1" dirty="0">
                <a:solidFill>
                  <a:srgbClr val="2A5CE3"/>
                </a:solidFill>
                <a:latin typeface="+mj-ea"/>
                <a:ea typeface="+mj-ea"/>
                <a:sym typeface="+mn-ea"/>
              </a:rPr>
              <a:t>教职工 </a:t>
            </a:r>
            <a:r>
              <a:rPr lang="en-US" altLang="zh-CN" sz="2000" b="1" dirty="0">
                <a:solidFill>
                  <a:srgbClr val="2A5CE3"/>
                </a:solidFill>
                <a:latin typeface="+mj-ea"/>
                <a:ea typeface="+mj-ea"/>
                <a:sym typeface="+mn-ea"/>
              </a:rPr>
              <a:t> </a:t>
            </a:r>
            <a:endParaRPr lang="en-US" altLang="zh-CN" sz="2000" b="1" dirty="0">
              <a:solidFill>
                <a:srgbClr val="2A5CE3"/>
              </a:solidFill>
              <a:latin typeface="+mj-ea"/>
              <a:ea typeface="+mj-ea"/>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专职校医</a:t>
            </a:r>
            <a:endParaRPr lang="zh-CN" altLang="en-US" sz="2000" dirty="0">
              <a:ln>
                <a:noFill/>
              </a:ln>
              <a:effectLst/>
              <a:latin typeface="微软雅黑" panose="020B0503020204020204" charset="-122"/>
              <a:ea typeface="微软雅黑" panose="020B0503020204020204" charset="-122"/>
              <a:cs typeface="Calibri" panose="020F0502020204030204" charset="0"/>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劳动课</a:t>
            </a:r>
            <a:endParaRPr lang="zh-CN" altLang="en-US" sz="2000" dirty="0">
              <a:ln>
                <a:noFill/>
              </a:ln>
              <a:effectLst/>
              <a:latin typeface="微软雅黑" panose="020B0503020204020204" charset="-122"/>
              <a:ea typeface="微软雅黑" panose="020B0503020204020204" charset="-122"/>
              <a:cs typeface="Calibri" panose="020F0502020204030204" charset="0"/>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实习指导教师</a:t>
            </a:r>
            <a:endParaRPr lang="zh-CN" altLang="en-US" sz="2000" dirty="0">
              <a:ln>
                <a:noFill/>
              </a:ln>
              <a:effectLst/>
              <a:latin typeface="微软雅黑" panose="020B0503020204020204" charset="-122"/>
              <a:ea typeface="微软雅黑" panose="020B0503020204020204" charset="-122"/>
              <a:cs typeface="Calibri" panose="020F0502020204030204" charset="0"/>
              <a:sym typeface="+mn-ea"/>
            </a:endParaRPr>
          </a:p>
          <a:p>
            <a:pPr indent="0" fontAlgn="auto">
              <a:spcBef>
                <a:spcPts val="1200"/>
              </a:spcBef>
            </a:pPr>
            <a:r>
              <a:rPr lang="zh-CN" altLang="en-US" sz="2000" b="1" dirty="0">
                <a:solidFill>
                  <a:srgbClr val="2A5CE3"/>
                </a:solidFill>
                <a:latin typeface="+mj-ea"/>
                <a:ea typeface="+mj-ea"/>
                <a:sym typeface="+mn-ea"/>
              </a:rPr>
              <a:t>办学条件 </a:t>
            </a:r>
            <a:endParaRPr lang="zh-CN" altLang="en-US" sz="2000" b="1" dirty="0">
              <a:solidFill>
                <a:srgbClr val="2A5CE3"/>
              </a:solidFill>
              <a:latin typeface="+mj-ea"/>
              <a:ea typeface="+mj-ea"/>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正在施工面积</a:t>
            </a:r>
            <a:endParaRPr lang="zh-CN" altLang="en-US" sz="2000" dirty="0">
              <a:ln>
                <a:noFill/>
              </a:ln>
              <a:effectLst/>
              <a:latin typeface="微软雅黑" panose="020B0503020204020204" charset="-122"/>
              <a:ea typeface="微软雅黑" panose="020B0503020204020204" charset="-122"/>
              <a:cs typeface="Calibri" panose="020F0502020204030204" charset="0"/>
              <a:sym typeface="+mn-ea"/>
            </a:endParaRPr>
          </a:p>
          <a:p>
            <a:pPr marL="342900" indent="-342900">
              <a:buFont typeface="Arial" panose="020B0604020202020204" pitchFamily="34" charset="0"/>
              <a:buChar char="•"/>
            </a:pPr>
            <a:r>
              <a:rPr lang="zh-CN" altLang="en-US" sz="2000" dirty="0">
                <a:ln>
                  <a:noFill/>
                </a:ln>
                <a:effectLst/>
                <a:latin typeface="微软雅黑" panose="020B0503020204020204" charset="-122"/>
                <a:ea typeface="微软雅黑" panose="020B0503020204020204" charset="-122"/>
                <a:cs typeface="Calibri" panose="020F0502020204030204" charset="0"/>
                <a:sym typeface="+mn-ea"/>
              </a:rPr>
              <a:t>专用教室间数</a:t>
            </a:r>
            <a:endParaRPr lang="en-US" altLang="zh-CN" sz="2000" b="1" dirty="0">
              <a:solidFill>
                <a:srgbClr val="2A5CE3"/>
              </a:solidFill>
              <a:latin typeface="+mj-ea"/>
              <a:ea typeface="+mj-ea"/>
              <a:sym typeface="+mn-ea"/>
            </a:endParaRPr>
          </a:p>
          <a:p>
            <a:endParaRPr lang="zh-CN" altLang="en-US" sz="2000" dirty="0">
              <a:ln>
                <a:noFill/>
              </a:ln>
              <a:solidFill>
                <a:schemeClr val="tx1"/>
              </a:solidFill>
              <a:effectLst/>
              <a:latin typeface="微软雅黑" panose="020B0503020204020204" charset="-122"/>
              <a:ea typeface="微软雅黑" panose="020B0503020204020204" charset="-122"/>
              <a:cs typeface="Calibri" panose="020F0502020204030204" charset="0"/>
            </a:endParaRPr>
          </a:p>
          <a:p>
            <a:endParaRPr lang="en-US" altLang="zh-CN" sz="2000" b="1" dirty="0">
              <a:solidFill>
                <a:srgbClr val="2A5CE3"/>
              </a:solidFill>
              <a:latin typeface="+mj-ea"/>
              <a:ea typeface="+mj-ea"/>
              <a:sym typeface="+mn-ea"/>
            </a:endParaRPr>
          </a:p>
          <a:p>
            <a:endParaRPr lang="zh-CN" altLang="en-US" sz="2000" dirty="0">
              <a:ln>
                <a:noFill/>
              </a:ln>
              <a:solidFill>
                <a:schemeClr val="tx1"/>
              </a:solidFill>
              <a:effectLst/>
              <a:latin typeface="微软雅黑" panose="020B0503020204020204" charset="-122"/>
              <a:ea typeface="微软雅黑" panose="020B0503020204020204" charset="-122"/>
              <a:cs typeface="Calibri" panose="020F0502020204030204" charset="0"/>
            </a:endParaRPr>
          </a:p>
          <a:p>
            <a:endParaRPr lang="en-US" altLang="zh-CN" sz="2000" b="1" dirty="0">
              <a:solidFill>
                <a:srgbClr val="2A5CE3"/>
              </a:solidFill>
              <a:latin typeface="+mj-ea"/>
              <a:ea typeface="+mj-ea"/>
              <a:sym typeface="+mn-ea"/>
            </a:endParaRPr>
          </a:p>
        </p:txBody>
      </p:sp>
      <p:sp>
        <p:nvSpPr>
          <p:cNvPr id="5" name="Rectangle 1"/>
          <p:cNvSpPr>
            <a:spLocks noChangeArrowheads="1"/>
          </p:cNvSpPr>
          <p:nvPr/>
        </p:nvSpPr>
        <p:spPr bwMode="auto">
          <a:xfrm>
            <a:off x="664959" y="1720219"/>
            <a:ext cx="10587155" cy="3048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no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pPr>
            <a:endParaRPr lang="zh-CN" altLang="en-US" sz="2000"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pPr>
            <a:endParaRPr lang="en-US" altLang="zh-CN" sz="2000"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marL="0" marR="0" lvl="0" indent="0" algn="l" defTabSz="914400" rtl="0" eaLnBrk="0" fontAlgn="base" latinLnBrk="0" hangingPunct="0">
              <a:lnSpc>
                <a:spcPct val="100000"/>
              </a:lnSpc>
              <a:spcBef>
                <a:spcPct val="0"/>
              </a:spcBef>
              <a:spcAft>
                <a:spcPct val="0"/>
              </a:spcAft>
              <a:buClrTx/>
              <a:buSzTx/>
              <a:buFontTx/>
              <a:buNone/>
            </a:pPr>
            <a:endParaRPr lang="zh-CN" altLang="zh-CN" sz="2000" dirty="0">
              <a:ln>
                <a:noFill/>
              </a:ln>
              <a:solidFill>
                <a:schemeClr val="tx1"/>
              </a:solidFill>
              <a:effectLst/>
              <a:latin typeface="微软雅黑" panose="020B0503020204020204" charset="-122"/>
              <a:ea typeface="微软雅黑" panose="020B0503020204020204" charset="-122"/>
              <a:cs typeface="Calibri" panose="020F0502020204030204" charset="0"/>
            </a:endParaRPr>
          </a:p>
        </p:txBody>
      </p:sp>
      <p:sp>
        <p:nvSpPr>
          <p:cNvPr id="8" name="Rectangle 1"/>
          <p:cNvSpPr>
            <a:spLocks noChangeArrowheads="1"/>
          </p:cNvSpPr>
          <p:nvPr/>
        </p:nvSpPr>
        <p:spPr bwMode="auto">
          <a:xfrm>
            <a:off x="664959" y="4852608"/>
            <a:ext cx="9534408"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pPr>
            <a:endParaRPr lang="zh-CN" altLang="en-US"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pPr>
            <a:endParaRPr lang="zh-CN" altLang="zh-CN" dirty="0">
              <a:ln>
                <a:noFill/>
              </a:ln>
              <a:solidFill>
                <a:schemeClr val="tx1"/>
              </a:solidFill>
              <a:effectLst/>
              <a:latin typeface="微软雅黑" panose="020B0503020204020204" charset="-122"/>
              <a:ea typeface="微软雅黑" panose="020B0503020204020204" charset="-122"/>
              <a:cs typeface="Calibri" panose="020F0502020204030204"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关联指标变化情况不一致</a:t>
            </a:r>
            <a:endParaRPr lang="zh-CN" altLang="en-US" sz="2400" b="1" dirty="0">
              <a:solidFill>
                <a:schemeClr val="tx2"/>
              </a:solidFill>
              <a:latin typeface="+mj-ea"/>
              <a:ea typeface="+mj-ea"/>
              <a:cs typeface="+mj-ea"/>
              <a:sym typeface="+mn-ea"/>
            </a:endParaRPr>
          </a:p>
        </p:txBody>
      </p:sp>
      <p:sp>
        <p:nvSpPr>
          <p:cNvPr id="3" name="圆角矩形 2"/>
          <p:cNvSpPr/>
          <p:nvPr>
            <p:custDataLst>
              <p:tags r:id="rId2"/>
            </p:custDataLst>
          </p:nvPr>
        </p:nvSpPr>
        <p:spPr>
          <a:xfrm>
            <a:off x="6242050" y="1735455"/>
            <a:ext cx="4610735" cy="2107565"/>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auto">
              <a:lnSpc>
                <a:spcPts val="2400"/>
              </a:lnSpc>
              <a:buFont typeface="Arial" panose="020B0604020202020204" pitchFamily="34" charset="0"/>
              <a:buChar char="•"/>
            </a:pPr>
            <a:r>
              <a:rPr lang="zh-CN" altLang="en-US" sz="1600" dirty="0">
                <a:solidFill>
                  <a:srgbClr val="323232"/>
                </a:solidFill>
                <a:latin typeface="+mj-ea"/>
                <a:ea typeface="+mj-ea"/>
                <a:sym typeface="+mn-ea"/>
              </a:rPr>
              <a:t>心理咨询工作人员是指在高等教育学校心理健康教育机构专职从事学生心理咨询工作的人员。</a:t>
            </a:r>
            <a:endParaRPr lang="zh-CN" altLang="en-US" sz="1600" dirty="0">
              <a:solidFill>
                <a:srgbClr val="323232"/>
              </a:solidFill>
              <a:latin typeface="+mj-ea"/>
              <a:ea typeface="+mj-ea"/>
              <a:sym typeface="+mn-ea"/>
            </a:endParaRPr>
          </a:p>
          <a:p>
            <a:pPr marL="285750" indent="-285750" fontAlgn="auto">
              <a:lnSpc>
                <a:spcPts val="2400"/>
              </a:lnSpc>
              <a:buFont typeface="Arial" panose="020B0604020202020204" pitchFamily="34" charset="0"/>
              <a:buChar char="•"/>
            </a:pPr>
            <a:r>
              <a:rPr lang="zh-CN" altLang="en-US" sz="1600" dirty="0">
                <a:solidFill>
                  <a:srgbClr val="323232"/>
                </a:solidFill>
                <a:latin typeface="+mj-ea"/>
                <a:ea typeface="+mj-ea"/>
                <a:sym typeface="+mn-ea"/>
              </a:rPr>
              <a:t>心理健康教育教师是指在中小学心理健康教育机构专职从事学生心理咨询或从事心理健康教育的人员。</a:t>
            </a:r>
            <a:endParaRPr lang="zh-CN" altLang="en-US" sz="1600" dirty="0">
              <a:solidFill>
                <a:srgbClr val="323232"/>
              </a:solidFill>
              <a:latin typeface="+mj-ea"/>
              <a:ea typeface="+mj-ea"/>
              <a:sym typeface="+mn-ea"/>
            </a:endParaRPr>
          </a:p>
        </p:txBody>
      </p:sp>
      <p:sp>
        <p:nvSpPr>
          <p:cNvPr id="10" name="文本框 9"/>
          <p:cNvSpPr txBox="1"/>
          <p:nvPr>
            <p:custDataLst>
              <p:tags r:id="rId3"/>
            </p:custDataLst>
          </p:nvPr>
        </p:nvSpPr>
        <p:spPr>
          <a:xfrm>
            <a:off x="642620" y="1282065"/>
            <a:ext cx="6080781" cy="706755"/>
          </a:xfrm>
          <a:prstGeom prst="rect">
            <a:avLst/>
          </a:prstGeom>
          <a:noFill/>
        </p:spPr>
        <p:txBody>
          <a:bodyPr wrap="square" rtlCol="0" anchor="t">
            <a:noAutofit/>
          </a:bodyPr>
          <a:lstStyle/>
          <a:p>
            <a:r>
              <a:rPr lang="zh-CN" altLang="en-US" sz="2000" b="1" dirty="0">
                <a:solidFill>
                  <a:srgbClr val="2A5CE3"/>
                </a:solidFill>
                <a:latin typeface="+mj-ea"/>
                <a:ea typeface="+mj-ea"/>
                <a:sym typeface="+mn-ea"/>
              </a:rPr>
              <a:t>教职工-心理咨询工作人员（心理健康教育教师）</a:t>
            </a:r>
            <a:endParaRPr lang="zh-CN" altLang="en-US" sz="2000" b="1" dirty="0">
              <a:solidFill>
                <a:srgbClr val="2A5CE3"/>
              </a:solidFill>
              <a:latin typeface="+mj-ea"/>
              <a:ea typeface="+mj-ea"/>
              <a:sym typeface="+mn-ea"/>
            </a:endParaRPr>
          </a:p>
        </p:txBody>
      </p:sp>
      <p:sp>
        <p:nvSpPr>
          <p:cNvPr id="11" name="圆角矩形 10"/>
          <p:cNvSpPr/>
          <p:nvPr>
            <p:custDataLst>
              <p:tags r:id="rId4"/>
            </p:custDataLst>
          </p:nvPr>
        </p:nvSpPr>
        <p:spPr>
          <a:xfrm>
            <a:off x="6242050" y="4315460"/>
            <a:ext cx="4610735" cy="1659255"/>
          </a:xfrm>
          <a:prstGeom prst="roundRect">
            <a:avLst>
              <a:gd name="adj" fmla="val 3355"/>
            </a:avLst>
          </a:prstGeom>
          <a:solidFill>
            <a:srgbClr val="376F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indent="0" fontAlgn="auto">
              <a:lnSpc>
                <a:spcPts val="2400"/>
              </a:lnSpc>
            </a:pPr>
            <a:r>
              <a:rPr lang="zh-CN" altLang="en-US" sz="1600" b="1" dirty="0">
                <a:solidFill>
                  <a:schemeClr val="bg1"/>
                </a:solidFill>
                <a:latin typeface="+mj-ea"/>
                <a:ea typeface="+mj-ea"/>
                <a:sym typeface="+mn-ea"/>
              </a:rPr>
              <a:t>正确填报：</a:t>
            </a:r>
            <a:endParaRPr lang="zh-CN" altLang="en-US" sz="1600" dirty="0">
              <a:solidFill>
                <a:schemeClr val="bg1"/>
              </a:solidFill>
              <a:latin typeface="+mj-ea"/>
              <a:ea typeface="+mj-ea"/>
              <a:sym typeface="+mn-ea"/>
            </a:endParaRPr>
          </a:p>
          <a:p>
            <a:pPr indent="0" fontAlgn="auto">
              <a:lnSpc>
                <a:spcPts val="2600"/>
              </a:lnSpc>
            </a:pPr>
            <a:r>
              <a:rPr lang="zh-CN" altLang="en-US" sz="1600" dirty="0">
                <a:solidFill>
                  <a:schemeClr val="bg1"/>
                </a:solidFill>
                <a:latin typeface="+mj-ea"/>
                <a:ea typeface="+mj-ea"/>
                <a:sym typeface="+mn-ea"/>
              </a:rPr>
              <a:t>如果有心理咨询工作人员（心理健康教育教师），则应专任教师教师分课程情况表中也应有</a:t>
            </a:r>
            <a:r>
              <a:rPr lang="en-US" altLang="zh-CN" sz="1600" dirty="0">
                <a:solidFill>
                  <a:schemeClr val="bg1"/>
                </a:solidFill>
                <a:latin typeface="+mj-ea"/>
                <a:ea typeface="+mj-ea"/>
                <a:sym typeface="+mn-ea"/>
              </a:rPr>
              <a:t>“</a:t>
            </a:r>
            <a:r>
              <a:rPr lang="zh-CN" altLang="en-US" sz="1600" dirty="0">
                <a:solidFill>
                  <a:schemeClr val="bg1"/>
                </a:solidFill>
                <a:latin typeface="+mj-ea"/>
                <a:ea typeface="+mj-ea"/>
                <a:sym typeface="+mn-ea"/>
              </a:rPr>
              <a:t>其他</a:t>
            </a:r>
            <a:r>
              <a:rPr lang="en-US" altLang="zh-CN" sz="1600" dirty="0">
                <a:solidFill>
                  <a:schemeClr val="bg1"/>
                </a:solidFill>
                <a:latin typeface="+mj-ea"/>
                <a:ea typeface="+mj-ea"/>
                <a:sym typeface="+mn-ea"/>
              </a:rPr>
              <a:t>”</a:t>
            </a:r>
            <a:r>
              <a:rPr lang="zh-CN" altLang="en-US" sz="1600" dirty="0">
                <a:solidFill>
                  <a:schemeClr val="bg1"/>
                </a:solidFill>
                <a:latin typeface="+mj-ea"/>
                <a:ea typeface="+mj-ea"/>
                <a:sym typeface="+mn-ea"/>
              </a:rPr>
              <a:t>教师，或有教辅人员</a:t>
            </a:r>
            <a:endParaRPr lang="zh-CN" altLang="en-US" sz="1600" dirty="0">
              <a:solidFill>
                <a:schemeClr val="bg1"/>
              </a:solidFill>
              <a:latin typeface="+mj-ea"/>
              <a:ea typeface="+mj-ea"/>
              <a:sym typeface="+mn-ea"/>
            </a:endParaRPr>
          </a:p>
        </p:txBody>
      </p:sp>
      <p:pic>
        <p:nvPicPr>
          <p:cNvPr id="4" name="图片 3"/>
          <p:cNvPicPr>
            <a:picLocks noChangeAspect="1"/>
          </p:cNvPicPr>
          <p:nvPr/>
        </p:nvPicPr>
        <p:blipFill>
          <a:blip r:embed="rId5"/>
          <a:stretch>
            <a:fillRect/>
          </a:stretch>
        </p:blipFill>
        <p:spPr>
          <a:xfrm>
            <a:off x="915035" y="1798320"/>
            <a:ext cx="4747895" cy="2189480"/>
          </a:xfrm>
          <a:prstGeom prst="rect">
            <a:avLst/>
          </a:prstGeom>
          <a:ln>
            <a:solidFill>
              <a:schemeClr val="tx1"/>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6"/>
          <a:srcRect t="27757"/>
          <a:stretch>
            <a:fillRect/>
          </a:stretch>
        </p:blipFill>
        <p:spPr>
          <a:xfrm>
            <a:off x="897890" y="2493645"/>
            <a:ext cx="4915535" cy="3265805"/>
          </a:xfrm>
          <a:prstGeom prst="rect">
            <a:avLst/>
          </a:prstGeom>
          <a:ln>
            <a:solidFill>
              <a:schemeClr val="tx1"/>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7"/>
          <a:stretch>
            <a:fillRect/>
          </a:stretch>
        </p:blipFill>
        <p:spPr>
          <a:xfrm>
            <a:off x="6242050" y="1384300"/>
            <a:ext cx="4610735" cy="2780030"/>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11" grpId="1"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关联指标变化情况不一致</a:t>
            </a:r>
            <a:endParaRPr lang="zh-CN" altLang="en-US" sz="2400" b="1" dirty="0">
              <a:solidFill>
                <a:schemeClr val="tx2"/>
              </a:solidFill>
              <a:latin typeface="+mj-ea"/>
              <a:ea typeface="+mj-ea"/>
              <a:cs typeface="+mj-ea"/>
              <a:sym typeface="+mn-ea"/>
            </a:endParaRPr>
          </a:p>
        </p:txBody>
      </p:sp>
      <p:pic>
        <p:nvPicPr>
          <p:cNvPr id="1028" name="Picture 4"/>
          <p:cNvPicPr>
            <a:picLocks noChangeAspect="1" noChangeArrowheads="1"/>
          </p:cNvPicPr>
          <p:nvPr>
            <p:custDataLst>
              <p:tags r:id="rId2"/>
            </p:custDataLst>
          </p:nvPr>
        </p:nvPicPr>
        <p:blipFill>
          <a:blip r:embed="rId3"/>
          <a:srcRect l="1291" t="2922" r="48911" b="68066"/>
          <a:stretch>
            <a:fillRect/>
          </a:stretch>
        </p:blipFill>
        <p:spPr bwMode="auto">
          <a:xfrm>
            <a:off x="6322060" y="1845310"/>
            <a:ext cx="4498975" cy="1172845"/>
          </a:xfrm>
          <a:prstGeom prst="rect">
            <a:avLst/>
          </a:prstGeom>
          <a:noFill/>
          <a:ln w="9525">
            <a:noFill/>
            <a:miter lim="800000"/>
            <a:headEnd/>
            <a:tailEnd/>
          </a:ln>
          <a:effectLst/>
        </p:spPr>
      </p:pic>
      <p:pic>
        <p:nvPicPr>
          <p:cNvPr id="4" name="Picture 2"/>
          <p:cNvPicPr>
            <a:picLocks noChangeAspect="1" noChangeArrowheads="1"/>
          </p:cNvPicPr>
          <p:nvPr>
            <p:custDataLst>
              <p:tags r:id="rId4"/>
            </p:custDataLst>
          </p:nvPr>
        </p:nvPicPr>
        <p:blipFill>
          <a:blip r:embed="rId5"/>
          <a:srcRect l="1189" t="83510" r="10750" b="916"/>
          <a:stretch>
            <a:fillRect/>
          </a:stretch>
        </p:blipFill>
        <p:spPr bwMode="auto">
          <a:xfrm>
            <a:off x="3540760" y="4273550"/>
            <a:ext cx="7934325" cy="1241425"/>
          </a:xfrm>
          <a:prstGeom prst="rect">
            <a:avLst/>
          </a:prstGeom>
          <a:noFill/>
          <a:ln w="9525">
            <a:noFill/>
            <a:miter lim="800000"/>
            <a:headEnd/>
            <a:tailEnd/>
          </a:ln>
          <a:effectLst/>
        </p:spPr>
      </p:pic>
      <p:sp>
        <p:nvSpPr>
          <p:cNvPr id="5" name="圆角矩形 4"/>
          <p:cNvSpPr/>
          <p:nvPr>
            <p:custDataLst>
              <p:tags r:id="rId6"/>
            </p:custDataLst>
          </p:nvPr>
        </p:nvSpPr>
        <p:spPr>
          <a:xfrm>
            <a:off x="765175" y="3628390"/>
            <a:ext cx="2530475" cy="2346325"/>
          </a:xfrm>
          <a:prstGeom prst="roundRect">
            <a:avLst>
              <a:gd name="adj" fmla="val 3355"/>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ts val="2400"/>
              </a:lnSpc>
            </a:pPr>
            <a:r>
              <a:rPr lang="zh-CN" altLang="en-US" sz="1600" b="1" dirty="0">
                <a:solidFill>
                  <a:schemeClr val="accent1"/>
                </a:solidFill>
                <a:latin typeface="+mj-ea"/>
                <a:ea typeface="+mj-ea"/>
                <a:sym typeface="+mn-ea"/>
              </a:rPr>
              <a:t>学校解释：</a:t>
            </a:r>
            <a:endParaRPr lang="zh-CN" altLang="en-US" sz="1600" b="1" dirty="0">
              <a:solidFill>
                <a:schemeClr val="accent1"/>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宿舍为租用公寓楼，故未计入学校产权面积；</a:t>
            </a:r>
            <a:endParaRPr lang="zh-CN" altLang="en-US" sz="1600" dirty="0">
              <a:solidFill>
                <a:srgbClr val="323232"/>
              </a:solidFill>
              <a:latin typeface="+mj-ea"/>
              <a:ea typeface="+mj-ea"/>
              <a:sym typeface="+mn-ea"/>
            </a:endParaRPr>
          </a:p>
          <a:p>
            <a:pPr indent="0" fontAlgn="auto">
              <a:lnSpc>
                <a:spcPts val="2400"/>
              </a:lnSpc>
            </a:pPr>
            <a:r>
              <a:rPr lang="zh-CN" altLang="en-US" sz="1600" dirty="0">
                <a:solidFill>
                  <a:srgbClr val="323232"/>
                </a:solidFill>
                <a:latin typeface="+mj-ea"/>
                <a:ea typeface="+mj-ea"/>
                <a:sym typeface="+mn-ea"/>
              </a:rPr>
              <a:t>宿舍内的床为学校自行购买，故计入学校产权；</a:t>
            </a:r>
            <a:endParaRPr lang="zh-CN" altLang="en-US" sz="1600" dirty="0">
              <a:solidFill>
                <a:srgbClr val="323232"/>
              </a:solidFill>
              <a:latin typeface="+mj-ea"/>
              <a:ea typeface="+mj-ea"/>
              <a:sym typeface="+mn-ea"/>
            </a:endParaRPr>
          </a:p>
        </p:txBody>
      </p:sp>
      <p:grpSp>
        <p:nvGrpSpPr>
          <p:cNvPr id="27" name="组合 26"/>
          <p:cNvGrpSpPr/>
          <p:nvPr/>
        </p:nvGrpSpPr>
        <p:grpSpPr>
          <a:xfrm>
            <a:off x="693420" y="1742440"/>
            <a:ext cx="4587875" cy="1379220"/>
            <a:chOff x="10764" y="5653"/>
            <a:chExt cx="7225" cy="2172"/>
          </a:xfrm>
        </p:grpSpPr>
        <p:sp>
          <p:nvSpPr>
            <p:cNvPr id="18" name="圆角矩形 17"/>
            <p:cNvSpPr/>
            <p:nvPr>
              <p:custDataLst>
                <p:tags r:id="rId7"/>
              </p:custDataLst>
            </p:nvPr>
          </p:nvSpPr>
          <p:spPr>
            <a:xfrm>
              <a:off x="10764" y="7270"/>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学生宿舍面积</a:t>
              </a:r>
              <a:endParaRPr lang="zh-CN" altLang="en-US" sz="1600" dirty="0">
                <a:solidFill>
                  <a:srgbClr val="323232"/>
                </a:solidFill>
                <a:latin typeface="+mj-ea"/>
                <a:ea typeface="+mj-ea"/>
                <a:sym typeface="+mn-ea"/>
              </a:endParaRPr>
            </a:p>
          </p:txBody>
        </p:sp>
        <p:sp>
          <p:nvSpPr>
            <p:cNvPr id="19" name="圆角矩形 18"/>
            <p:cNvSpPr/>
            <p:nvPr>
              <p:custDataLst>
                <p:tags r:id="rId8"/>
              </p:custDataLst>
            </p:nvPr>
          </p:nvSpPr>
          <p:spPr>
            <a:xfrm>
              <a:off x="15132" y="7270"/>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在校生中住宿生</a:t>
              </a:r>
              <a:endParaRPr lang="zh-CN" altLang="en-US" sz="1600" dirty="0">
                <a:solidFill>
                  <a:srgbClr val="323232"/>
                </a:solidFill>
                <a:latin typeface="+mj-ea"/>
                <a:ea typeface="+mj-ea"/>
                <a:sym typeface="+mn-ea"/>
              </a:endParaRPr>
            </a:p>
          </p:txBody>
        </p:sp>
        <p:sp>
          <p:nvSpPr>
            <p:cNvPr id="20" name="圆角矩形 19"/>
            <p:cNvSpPr/>
            <p:nvPr>
              <p:custDataLst>
                <p:tags r:id="rId9"/>
              </p:custDataLst>
            </p:nvPr>
          </p:nvSpPr>
          <p:spPr>
            <a:xfrm>
              <a:off x="12948" y="5653"/>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实有床位数</a:t>
              </a:r>
              <a:endParaRPr lang="zh-CN" altLang="en-US" sz="1600" dirty="0">
                <a:solidFill>
                  <a:srgbClr val="323232"/>
                </a:solidFill>
                <a:latin typeface="+mj-ea"/>
                <a:ea typeface="+mj-ea"/>
                <a:sym typeface="+mn-ea"/>
              </a:endParaRPr>
            </a:p>
          </p:txBody>
        </p:sp>
        <p:cxnSp>
          <p:nvCxnSpPr>
            <p:cNvPr id="24" name="直接箭头连接符 23"/>
            <p:cNvCxnSpPr>
              <a:stCxn id="18" idx="0"/>
              <a:endCxn id="20" idx="2"/>
            </p:cNvCxnSpPr>
            <p:nvPr/>
          </p:nvCxnSpPr>
          <p:spPr>
            <a:xfrm flipV="1">
              <a:off x="12193" y="6208"/>
              <a:ext cx="2184" cy="1062"/>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cxnSp>
          <p:nvCxnSpPr>
            <p:cNvPr id="25" name="直接箭头连接符 24"/>
            <p:cNvCxnSpPr>
              <a:stCxn id="19" idx="0"/>
              <a:endCxn id="20" idx="2"/>
            </p:cNvCxnSpPr>
            <p:nvPr/>
          </p:nvCxnSpPr>
          <p:spPr>
            <a:xfrm flipH="1" flipV="1">
              <a:off x="14377" y="6208"/>
              <a:ext cx="2184" cy="1062"/>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cxnSp>
          <p:nvCxnSpPr>
            <p:cNvPr id="26" name="直接箭头连接符 25"/>
            <p:cNvCxnSpPr>
              <a:stCxn id="19" idx="1"/>
              <a:endCxn id="18" idx="3"/>
            </p:cNvCxnSpPr>
            <p:nvPr/>
          </p:nvCxnSpPr>
          <p:spPr>
            <a:xfrm flipH="1">
              <a:off x="13621" y="7548"/>
              <a:ext cx="1511" cy="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grpSp>
      <p:sp>
        <p:nvSpPr>
          <p:cNvPr id="13" name="文本框 12"/>
          <p:cNvSpPr txBox="1"/>
          <p:nvPr>
            <p:custDataLst>
              <p:tags r:id="rId10"/>
            </p:custDataLst>
          </p:nvPr>
        </p:nvSpPr>
        <p:spPr>
          <a:xfrm>
            <a:off x="642620" y="1282065"/>
            <a:ext cx="2362200" cy="400110"/>
          </a:xfrm>
          <a:prstGeom prst="rect">
            <a:avLst/>
          </a:prstGeom>
          <a:noFill/>
        </p:spPr>
        <p:txBody>
          <a:bodyPr wrap="square" rtlCol="0" anchor="t">
            <a:spAutoFit/>
          </a:bodyPr>
          <a:lstStyle/>
          <a:p>
            <a:r>
              <a:rPr lang="zh-CN" altLang="en-US" sz="2000" b="1" dirty="0">
                <a:solidFill>
                  <a:srgbClr val="2A5CE3"/>
                </a:solidFill>
                <a:latin typeface="+mj-ea"/>
                <a:ea typeface="+mj-ea"/>
                <a:sym typeface="+mn-ea"/>
              </a:rPr>
              <a:t>办学条件</a:t>
            </a:r>
            <a:endParaRPr lang="en-US" altLang="zh-CN" sz="2000" b="1" dirty="0">
              <a:solidFill>
                <a:srgbClr val="2A5CE3"/>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关联指标变化情况不一致</a:t>
            </a:r>
            <a:endParaRPr sz="2400" b="1" dirty="0">
              <a:solidFill>
                <a:schemeClr val="tx2"/>
              </a:solidFill>
              <a:latin typeface="+mj-ea"/>
              <a:ea typeface="+mj-ea"/>
              <a:cs typeface="+mj-ea"/>
              <a:sym typeface="+mn-ea"/>
            </a:endParaRPr>
          </a:p>
        </p:txBody>
      </p:sp>
      <p:grpSp>
        <p:nvGrpSpPr>
          <p:cNvPr id="33" name="组合 32"/>
          <p:cNvGrpSpPr/>
          <p:nvPr/>
        </p:nvGrpSpPr>
        <p:grpSpPr>
          <a:xfrm>
            <a:off x="863600" y="1622425"/>
            <a:ext cx="4587240" cy="351790"/>
            <a:chOff x="1012" y="7269"/>
            <a:chExt cx="7224" cy="554"/>
          </a:xfrm>
        </p:grpSpPr>
        <p:sp>
          <p:nvSpPr>
            <p:cNvPr id="13" name="圆角矩形 12"/>
            <p:cNvSpPr/>
            <p:nvPr>
              <p:custDataLst>
                <p:tags r:id="rId2"/>
              </p:custDataLst>
            </p:nvPr>
          </p:nvSpPr>
          <p:spPr>
            <a:xfrm>
              <a:off x="5380" y="7269"/>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教室</a:t>
              </a:r>
              <a:endParaRPr lang="zh-CN" altLang="en-US" sz="1600" dirty="0">
                <a:solidFill>
                  <a:srgbClr val="323232"/>
                </a:solidFill>
                <a:latin typeface="+mj-ea"/>
                <a:ea typeface="+mj-ea"/>
                <a:sym typeface="+mn-ea"/>
              </a:endParaRPr>
            </a:p>
          </p:txBody>
        </p:sp>
        <p:sp>
          <p:nvSpPr>
            <p:cNvPr id="15" name="圆角矩形 14"/>
            <p:cNvSpPr/>
            <p:nvPr>
              <p:custDataLst>
                <p:tags r:id="rId3"/>
              </p:custDataLst>
            </p:nvPr>
          </p:nvSpPr>
          <p:spPr>
            <a:xfrm>
              <a:off x="1012" y="7269"/>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教室面积</a:t>
              </a:r>
              <a:endParaRPr lang="zh-CN" altLang="en-US" sz="1600" dirty="0">
                <a:solidFill>
                  <a:srgbClr val="323232"/>
                </a:solidFill>
                <a:latin typeface="+mj-ea"/>
                <a:ea typeface="+mj-ea"/>
                <a:sym typeface="+mn-ea"/>
              </a:endParaRPr>
            </a:p>
          </p:txBody>
        </p:sp>
        <p:cxnSp>
          <p:nvCxnSpPr>
            <p:cNvPr id="23" name="直接箭头连接符 22"/>
            <p:cNvCxnSpPr>
              <a:stCxn id="15" idx="3"/>
              <a:endCxn id="13" idx="1"/>
            </p:cNvCxnSpPr>
            <p:nvPr/>
          </p:nvCxnSpPr>
          <p:spPr>
            <a:xfrm>
              <a:off x="3869" y="7547"/>
              <a:ext cx="1511" cy="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grpSp>
      <p:pic>
        <p:nvPicPr>
          <p:cNvPr id="4100" name="Picture 4"/>
          <p:cNvPicPr>
            <a:picLocks noChangeAspect="1" noChangeArrowheads="1"/>
          </p:cNvPicPr>
          <p:nvPr>
            <p:custDataLst>
              <p:tags r:id="rId4"/>
            </p:custDataLst>
          </p:nvPr>
        </p:nvPicPr>
        <p:blipFill>
          <a:blip r:embed="rId5"/>
          <a:srcRect l="3146" t="32994" b="25516"/>
          <a:stretch>
            <a:fillRect/>
          </a:stretch>
        </p:blipFill>
        <p:spPr bwMode="auto">
          <a:xfrm>
            <a:off x="948690" y="2480310"/>
            <a:ext cx="4123055" cy="2745740"/>
          </a:xfrm>
          <a:prstGeom prst="rect">
            <a:avLst/>
          </a:prstGeom>
          <a:noFill/>
          <a:ln w="9525">
            <a:noFill/>
            <a:miter lim="800000"/>
            <a:headEnd/>
            <a:tailEnd/>
          </a:ln>
          <a:effectLst/>
        </p:spPr>
      </p:pic>
      <p:grpSp>
        <p:nvGrpSpPr>
          <p:cNvPr id="6" name="组合 5"/>
          <p:cNvGrpSpPr/>
          <p:nvPr/>
        </p:nvGrpSpPr>
        <p:grpSpPr>
          <a:xfrm>
            <a:off x="5613400" y="2480310"/>
            <a:ext cx="5328285" cy="2724150"/>
            <a:chOff x="9276" y="4770"/>
            <a:chExt cx="8391" cy="4290"/>
          </a:xfrm>
        </p:grpSpPr>
        <p:grpSp>
          <p:nvGrpSpPr>
            <p:cNvPr id="3" name="组合 2"/>
            <p:cNvGrpSpPr/>
            <p:nvPr/>
          </p:nvGrpSpPr>
          <p:grpSpPr>
            <a:xfrm>
              <a:off x="9276" y="4770"/>
              <a:ext cx="8391" cy="4290"/>
              <a:chOff x="19460" y="514"/>
              <a:chExt cx="8391" cy="4290"/>
            </a:xfrm>
          </p:grpSpPr>
          <p:pic>
            <p:nvPicPr>
              <p:cNvPr id="4099" name="Picture 3"/>
              <p:cNvPicPr>
                <a:picLocks noChangeAspect="1" noChangeArrowheads="1"/>
              </p:cNvPicPr>
              <p:nvPr>
                <p:custDataLst>
                  <p:tags r:id="rId6"/>
                </p:custDataLst>
              </p:nvPr>
            </p:nvPicPr>
            <p:blipFill>
              <a:blip r:embed="rId7"/>
              <a:srcRect l="2102"/>
              <a:stretch>
                <a:fillRect/>
              </a:stretch>
            </p:blipFill>
            <p:spPr bwMode="auto">
              <a:xfrm>
                <a:off x="19485" y="3135"/>
                <a:ext cx="8200" cy="1669"/>
              </a:xfrm>
              <a:prstGeom prst="rect">
                <a:avLst/>
              </a:prstGeom>
              <a:noFill/>
              <a:ln w="9525">
                <a:noFill/>
                <a:miter lim="800000"/>
                <a:headEnd/>
                <a:tailEnd/>
              </a:ln>
              <a:effectLst/>
            </p:spPr>
          </p:pic>
          <p:pic>
            <p:nvPicPr>
              <p:cNvPr id="4101" name="Picture 5"/>
              <p:cNvPicPr>
                <a:picLocks noChangeAspect="1" noChangeArrowheads="1"/>
              </p:cNvPicPr>
              <p:nvPr>
                <p:custDataLst>
                  <p:tags r:id="rId8"/>
                </p:custDataLst>
              </p:nvPr>
            </p:nvPicPr>
            <p:blipFill>
              <a:blip r:embed="rId9"/>
              <a:srcRect l="2013" b="10476"/>
              <a:stretch>
                <a:fillRect/>
              </a:stretch>
            </p:blipFill>
            <p:spPr bwMode="auto">
              <a:xfrm>
                <a:off x="19460" y="514"/>
                <a:ext cx="8391" cy="1548"/>
              </a:xfrm>
              <a:prstGeom prst="rect">
                <a:avLst/>
              </a:prstGeom>
              <a:noFill/>
              <a:ln w="9525">
                <a:noFill/>
                <a:miter lim="800000"/>
                <a:headEnd/>
                <a:tailEnd/>
              </a:ln>
              <a:effectLst/>
            </p:spPr>
          </p:pic>
        </p:grpSp>
        <p:sp>
          <p:nvSpPr>
            <p:cNvPr id="5" name="手杖形箭头 4"/>
            <p:cNvSpPr/>
            <p:nvPr>
              <p:custDataLst>
                <p:tags r:id="rId10"/>
              </p:custDataLst>
            </p:nvPr>
          </p:nvSpPr>
          <p:spPr>
            <a:xfrm rot="5400000" flipV="1">
              <a:off x="13828" y="6147"/>
              <a:ext cx="3087" cy="1017"/>
            </a:xfrm>
            <a:prstGeom prst="uturnArrow">
              <a:avLst>
                <a:gd name="adj1" fmla="val 25000"/>
                <a:gd name="adj2" fmla="val 25000"/>
                <a:gd name="adj3" fmla="val 25000"/>
                <a:gd name="adj4" fmla="val 43750"/>
                <a:gd name="adj5" fmla="val 96721"/>
              </a:avLst>
            </a:prstGeom>
            <a:solidFill>
              <a:schemeClr val="accent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dirty="0">
                <a:solidFill>
                  <a:schemeClr val="tx1"/>
                </a:solidFill>
              </a:endParaRPr>
            </a:p>
          </p:txBody>
        </p:sp>
      </p:grpSp>
      <p:sp>
        <p:nvSpPr>
          <p:cNvPr id="14" name="文本框 13"/>
          <p:cNvSpPr txBox="1"/>
          <p:nvPr>
            <p:custDataLst>
              <p:tags r:id="rId11"/>
            </p:custDataLst>
          </p:nvPr>
        </p:nvSpPr>
        <p:spPr>
          <a:xfrm>
            <a:off x="648017" y="1258223"/>
            <a:ext cx="2362200" cy="400110"/>
          </a:xfrm>
          <a:prstGeom prst="rect">
            <a:avLst/>
          </a:prstGeom>
          <a:noFill/>
        </p:spPr>
        <p:txBody>
          <a:bodyPr wrap="square" rtlCol="0" anchor="t">
            <a:spAutoFit/>
          </a:bodyPr>
          <a:lstStyle/>
          <a:p>
            <a:r>
              <a:rPr lang="zh-CN" altLang="en-US" sz="2000" b="1" dirty="0">
                <a:solidFill>
                  <a:srgbClr val="2A5CE3"/>
                </a:solidFill>
                <a:latin typeface="+mj-ea"/>
                <a:ea typeface="+mj-ea"/>
                <a:sym typeface="+mn-ea"/>
              </a:rPr>
              <a:t>办学条件</a:t>
            </a:r>
            <a:endParaRPr lang="en-US" altLang="zh-CN" sz="2000" b="1" dirty="0">
              <a:solidFill>
                <a:srgbClr val="2A5CE3"/>
              </a:solidFill>
              <a:latin typeface="+mj-ea"/>
              <a:ea typeface="+mj-ea"/>
              <a:sym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关联指标变化情况不一致</a:t>
            </a:r>
            <a:endParaRPr sz="2400" b="1" dirty="0">
              <a:solidFill>
                <a:schemeClr val="tx2"/>
              </a:solidFill>
              <a:latin typeface="+mj-ea"/>
              <a:ea typeface="+mj-ea"/>
              <a:cs typeface="+mj-ea"/>
              <a:sym typeface="+mn-ea"/>
            </a:endParaRPr>
          </a:p>
        </p:txBody>
      </p:sp>
      <p:grpSp>
        <p:nvGrpSpPr>
          <p:cNvPr id="33" name="组合 32"/>
          <p:cNvGrpSpPr/>
          <p:nvPr/>
        </p:nvGrpSpPr>
        <p:grpSpPr>
          <a:xfrm>
            <a:off x="734060" y="1716231"/>
            <a:ext cx="4587240" cy="351790"/>
            <a:chOff x="1012" y="7269"/>
            <a:chExt cx="7224" cy="554"/>
          </a:xfrm>
        </p:grpSpPr>
        <p:sp>
          <p:nvSpPr>
            <p:cNvPr id="13" name="圆角矩形 12"/>
            <p:cNvSpPr/>
            <p:nvPr>
              <p:custDataLst>
                <p:tags r:id="rId2"/>
              </p:custDataLst>
            </p:nvPr>
          </p:nvSpPr>
          <p:spPr>
            <a:xfrm>
              <a:off x="5380" y="7269"/>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教室</a:t>
              </a:r>
              <a:endParaRPr lang="zh-CN" altLang="en-US" sz="1600" dirty="0">
                <a:solidFill>
                  <a:srgbClr val="323232"/>
                </a:solidFill>
                <a:latin typeface="+mj-ea"/>
                <a:ea typeface="+mj-ea"/>
                <a:sym typeface="+mn-ea"/>
              </a:endParaRPr>
            </a:p>
          </p:txBody>
        </p:sp>
        <p:sp>
          <p:nvSpPr>
            <p:cNvPr id="15" name="圆角矩形 14"/>
            <p:cNvSpPr/>
            <p:nvPr>
              <p:custDataLst>
                <p:tags r:id="rId3"/>
              </p:custDataLst>
            </p:nvPr>
          </p:nvSpPr>
          <p:spPr>
            <a:xfrm>
              <a:off x="1012" y="7269"/>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教室面积</a:t>
              </a:r>
              <a:endParaRPr lang="zh-CN" altLang="en-US" sz="1600" dirty="0">
                <a:solidFill>
                  <a:srgbClr val="323232"/>
                </a:solidFill>
                <a:latin typeface="+mj-ea"/>
                <a:ea typeface="+mj-ea"/>
                <a:sym typeface="+mn-ea"/>
              </a:endParaRPr>
            </a:p>
          </p:txBody>
        </p:sp>
        <p:cxnSp>
          <p:nvCxnSpPr>
            <p:cNvPr id="23" name="直接箭头连接符 22"/>
            <p:cNvCxnSpPr>
              <a:stCxn id="15" idx="3"/>
              <a:endCxn id="13" idx="1"/>
            </p:cNvCxnSpPr>
            <p:nvPr/>
          </p:nvCxnSpPr>
          <p:spPr>
            <a:xfrm>
              <a:off x="3869" y="7547"/>
              <a:ext cx="1511" cy="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grpSp>
      <p:pic>
        <p:nvPicPr>
          <p:cNvPr id="12290" name="Picture 2"/>
          <p:cNvPicPr>
            <a:picLocks noChangeAspect="1" noChangeArrowheads="1"/>
          </p:cNvPicPr>
          <p:nvPr/>
        </p:nvPicPr>
        <p:blipFill>
          <a:blip r:embed="rId4"/>
          <a:srcRect l="1084" r="21260"/>
          <a:stretch>
            <a:fillRect/>
          </a:stretch>
        </p:blipFill>
        <p:spPr bwMode="auto">
          <a:xfrm>
            <a:off x="734060" y="2207895"/>
            <a:ext cx="5550535" cy="3825240"/>
          </a:xfrm>
          <a:prstGeom prst="rect">
            <a:avLst/>
          </a:prstGeom>
          <a:noFill/>
          <a:ln w="9525">
            <a:noFill/>
            <a:miter lim="800000"/>
            <a:headEnd/>
            <a:tailEnd/>
          </a:ln>
          <a:effectLst/>
        </p:spPr>
      </p:pic>
      <p:grpSp>
        <p:nvGrpSpPr>
          <p:cNvPr id="8" name="组合 7"/>
          <p:cNvGrpSpPr/>
          <p:nvPr/>
        </p:nvGrpSpPr>
        <p:grpSpPr>
          <a:xfrm>
            <a:off x="6446520" y="2390775"/>
            <a:ext cx="5086350" cy="2782570"/>
            <a:chOff x="10152" y="3765"/>
            <a:chExt cx="8010" cy="4382"/>
          </a:xfrm>
        </p:grpSpPr>
        <p:pic>
          <p:nvPicPr>
            <p:cNvPr id="12291" name="Picture 3"/>
            <p:cNvPicPr>
              <a:picLocks noChangeAspect="1" noChangeArrowheads="1"/>
            </p:cNvPicPr>
            <p:nvPr/>
          </p:nvPicPr>
          <p:blipFill>
            <a:blip r:embed="rId5"/>
            <a:srcRect/>
            <a:stretch>
              <a:fillRect/>
            </a:stretch>
          </p:blipFill>
          <p:spPr bwMode="auto">
            <a:xfrm>
              <a:off x="10152" y="3765"/>
              <a:ext cx="8010" cy="1545"/>
            </a:xfrm>
            <a:prstGeom prst="rect">
              <a:avLst/>
            </a:prstGeom>
            <a:noFill/>
            <a:ln w="9525">
              <a:noFill/>
              <a:miter lim="800000"/>
              <a:headEnd/>
              <a:tailEnd/>
            </a:ln>
            <a:effectLst/>
          </p:spPr>
        </p:pic>
        <p:pic>
          <p:nvPicPr>
            <p:cNvPr id="12292" name="Picture 4"/>
            <p:cNvPicPr>
              <a:picLocks noChangeAspect="1" noChangeArrowheads="1"/>
            </p:cNvPicPr>
            <p:nvPr/>
          </p:nvPicPr>
          <p:blipFill>
            <a:blip r:embed="rId6"/>
            <a:srcRect/>
            <a:stretch>
              <a:fillRect/>
            </a:stretch>
          </p:blipFill>
          <p:spPr bwMode="auto">
            <a:xfrm>
              <a:off x="10242" y="6707"/>
              <a:ext cx="7920" cy="1440"/>
            </a:xfrm>
            <a:prstGeom prst="rect">
              <a:avLst/>
            </a:prstGeom>
            <a:noFill/>
            <a:ln w="9525">
              <a:noFill/>
              <a:miter lim="800000"/>
              <a:headEnd/>
              <a:tailEnd/>
            </a:ln>
            <a:effectLst/>
          </p:spPr>
        </p:pic>
        <p:sp>
          <p:nvSpPr>
            <p:cNvPr id="4" name="手杖形箭头 3"/>
            <p:cNvSpPr/>
            <p:nvPr>
              <p:custDataLst>
                <p:tags r:id="rId7"/>
              </p:custDataLst>
            </p:nvPr>
          </p:nvSpPr>
          <p:spPr>
            <a:xfrm rot="5400000" flipV="1">
              <a:off x="14145" y="5144"/>
              <a:ext cx="3087" cy="1017"/>
            </a:xfrm>
            <a:prstGeom prst="uturnArrow">
              <a:avLst>
                <a:gd name="adj1" fmla="val 25000"/>
                <a:gd name="adj2" fmla="val 25000"/>
                <a:gd name="adj3" fmla="val 25000"/>
                <a:gd name="adj4" fmla="val 43750"/>
                <a:gd name="adj5" fmla="val 96721"/>
              </a:avLst>
            </a:prstGeom>
            <a:solidFill>
              <a:schemeClr val="accent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dirty="0">
                <a:solidFill>
                  <a:schemeClr val="tx1"/>
                </a:solidFill>
              </a:endParaRPr>
            </a:p>
          </p:txBody>
        </p:sp>
      </p:grpSp>
      <p:sp>
        <p:nvSpPr>
          <p:cNvPr id="12" name="文本框 11"/>
          <p:cNvSpPr txBox="1"/>
          <p:nvPr>
            <p:custDataLst>
              <p:tags r:id="rId8"/>
            </p:custDataLst>
          </p:nvPr>
        </p:nvSpPr>
        <p:spPr>
          <a:xfrm>
            <a:off x="695007" y="1176248"/>
            <a:ext cx="2362200" cy="400110"/>
          </a:xfrm>
          <a:prstGeom prst="rect">
            <a:avLst/>
          </a:prstGeom>
          <a:noFill/>
        </p:spPr>
        <p:txBody>
          <a:bodyPr wrap="square" rtlCol="0" anchor="t">
            <a:spAutoFit/>
          </a:bodyPr>
          <a:lstStyle/>
          <a:p>
            <a:r>
              <a:rPr lang="zh-CN" altLang="en-US" sz="2000" b="1" dirty="0">
                <a:solidFill>
                  <a:srgbClr val="2A5CE3"/>
                </a:solidFill>
                <a:latin typeface="+mj-ea"/>
                <a:ea typeface="+mj-ea"/>
                <a:sym typeface="+mn-ea"/>
              </a:rPr>
              <a:t>办学条件</a:t>
            </a:r>
            <a:endParaRPr lang="en-US" altLang="zh-CN" sz="2000" b="1" dirty="0">
              <a:solidFill>
                <a:srgbClr val="2A5CE3"/>
              </a:solidFill>
              <a:latin typeface="+mj-ea"/>
              <a:ea typeface="+mj-ea"/>
              <a:sym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关联指标变化情况不一致</a:t>
            </a:r>
            <a:endParaRPr lang="zh-CN" altLang="en-US" sz="2400" b="1" dirty="0">
              <a:solidFill>
                <a:schemeClr val="tx2"/>
              </a:solidFill>
              <a:latin typeface="+mj-ea"/>
              <a:ea typeface="+mj-ea"/>
              <a:cs typeface="+mj-ea"/>
              <a:sym typeface="+mn-ea"/>
            </a:endParaRPr>
          </a:p>
        </p:txBody>
      </p:sp>
      <p:sp>
        <p:nvSpPr>
          <p:cNvPr id="3" name="圆角矩形 2"/>
          <p:cNvSpPr/>
          <p:nvPr>
            <p:custDataLst>
              <p:tags r:id="rId2"/>
            </p:custDataLst>
          </p:nvPr>
        </p:nvSpPr>
        <p:spPr>
          <a:xfrm>
            <a:off x="2171721" y="1851767"/>
            <a:ext cx="1814195" cy="35242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校舍面积</a:t>
            </a:r>
            <a:endParaRPr lang="zh-CN" altLang="en-US" sz="1600" dirty="0">
              <a:solidFill>
                <a:srgbClr val="323232"/>
              </a:solidFill>
              <a:latin typeface="+mj-ea"/>
              <a:ea typeface="+mj-ea"/>
              <a:sym typeface="+mn-ea"/>
            </a:endParaRPr>
          </a:p>
        </p:txBody>
      </p:sp>
      <p:sp>
        <p:nvSpPr>
          <p:cNvPr id="6" name="圆角矩形 5"/>
          <p:cNvSpPr/>
          <p:nvPr>
            <p:custDataLst>
              <p:tags r:id="rId3"/>
            </p:custDataLst>
          </p:nvPr>
        </p:nvSpPr>
        <p:spPr>
          <a:xfrm>
            <a:off x="4946036" y="3104622"/>
            <a:ext cx="1814195" cy="35242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占地面积</a:t>
            </a:r>
            <a:endParaRPr lang="zh-CN" altLang="en-US" sz="1600" dirty="0">
              <a:solidFill>
                <a:srgbClr val="323232"/>
              </a:solidFill>
              <a:latin typeface="+mj-ea"/>
              <a:ea typeface="+mj-ea"/>
              <a:sym typeface="+mn-ea"/>
            </a:endParaRPr>
          </a:p>
        </p:txBody>
      </p:sp>
      <p:sp>
        <p:nvSpPr>
          <p:cNvPr id="7" name="圆角矩形 6"/>
          <p:cNvSpPr/>
          <p:nvPr>
            <p:custDataLst>
              <p:tags r:id="rId4"/>
            </p:custDataLst>
          </p:nvPr>
        </p:nvSpPr>
        <p:spPr>
          <a:xfrm>
            <a:off x="4946036" y="3643102"/>
            <a:ext cx="1814195" cy="35242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绿化用地面积</a:t>
            </a:r>
            <a:endParaRPr lang="zh-CN" altLang="en-US" sz="1600" dirty="0">
              <a:solidFill>
                <a:srgbClr val="323232"/>
              </a:solidFill>
              <a:latin typeface="+mj-ea"/>
              <a:ea typeface="+mj-ea"/>
              <a:sym typeface="+mn-ea"/>
            </a:endParaRPr>
          </a:p>
        </p:txBody>
      </p:sp>
      <p:sp>
        <p:nvSpPr>
          <p:cNvPr id="8" name="圆角矩形 7"/>
          <p:cNvSpPr/>
          <p:nvPr>
            <p:custDataLst>
              <p:tags r:id="rId5"/>
            </p:custDataLst>
          </p:nvPr>
        </p:nvSpPr>
        <p:spPr>
          <a:xfrm>
            <a:off x="4946036" y="4181582"/>
            <a:ext cx="1814195" cy="35242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运动场地面积</a:t>
            </a:r>
            <a:endParaRPr lang="zh-CN" altLang="en-US" sz="1600" dirty="0">
              <a:solidFill>
                <a:srgbClr val="323232"/>
              </a:solidFill>
              <a:latin typeface="+mj-ea"/>
              <a:ea typeface="+mj-ea"/>
              <a:sym typeface="+mn-ea"/>
            </a:endParaRPr>
          </a:p>
        </p:txBody>
      </p:sp>
      <p:sp>
        <p:nvSpPr>
          <p:cNvPr id="9" name="圆角矩形 8"/>
          <p:cNvSpPr/>
          <p:nvPr>
            <p:custDataLst>
              <p:tags r:id="rId6"/>
            </p:custDataLst>
          </p:nvPr>
        </p:nvSpPr>
        <p:spPr>
          <a:xfrm>
            <a:off x="7719716" y="4181582"/>
            <a:ext cx="1814195" cy="35242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校园足球场</a:t>
            </a:r>
            <a:endParaRPr lang="zh-CN" altLang="en-US" sz="1600" dirty="0">
              <a:solidFill>
                <a:srgbClr val="323232"/>
              </a:solidFill>
              <a:latin typeface="+mj-ea"/>
              <a:ea typeface="+mj-ea"/>
              <a:sym typeface="+mn-ea"/>
            </a:endParaRPr>
          </a:p>
        </p:txBody>
      </p:sp>
      <p:sp>
        <p:nvSpPr>
          <p:cNvPr id="14" name="圆角矩形 13"/>
          <p:cNvSpPr/>
          <p:nvPr>
            <p:custDataLst>
              <p:tags r:id="rId7"/>
            </p:custDataLst>
          </p:nvPr>
        </p:nvSpPr>
        <p:spPr>
          <a:xfrm>
            <a:off x="4945401" y="1851767"/>
            <a:ext cx="1814195" cy="35242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固定资产总值</a:t>
            </a:r>
            <a:endParaRPr lang="zh-CN" altLang="en-US" sz="1600" dirty="0">
              <a:solidFill>
                <a:srgbClr val="323232"/>
              </a:solidFill>
              <a:latin typeface="+mj-ea"/>
              <a:ea typeface="+mj-ea"/>
              <a:sym typeface="+mn-ea"/>
            </a:endParaRPr>
          </a:p>
        </p:txBody>
      </p:sp>
      <p:cxnSp>
        <p:nvCxnSpPr>
          <p:cNvPr id="21" name="直接箭头连接符 20"/>
          <p:cNvCxnSpPr>
            <a:stCxn id="3" idx="3"/>
            <a:endCxn id="14" idx="1"/>
          </p:cNvCxnSpPr>
          <p:nvPr/>
        </p:nvCxnSpPr>
        <p:spPr>
          <a:xfrm>
            <a:off x="3985916" y="2028297"/>
            <a:ext cx="959485" cy="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cxnSp>
        <p:nvCxnSpPr>
          <p:cNvPr id="22" name="直接箭头连接符 21"/>
          <p:cNvCxnSpPr>
            <a:stCxn id="8" idx="3"/>
            <a:endCxn id="9" idx="1"/>
          </p:cNvCxnSpPr>
          <p:nvPr/>
        </p:nvCxnSpPr>
        <p:spPr>
          <a:xfrm>
            <a:off x="6760231" y="4358112"/>
            <a:ext cx="959485" cy="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grpSp>
        <p:nvGrpSpPr>
          <p:cNvPr id="34" name="组合 33"/>
          <p:cNvGrpSpPr/>
          <p:nvPr/>
        </p:nvGrpSpPr>
        <p:grpSpPr>
          <a:xfrm>
            <a:off x="2172991" y="5828137"/>
            <a:ext cx="4587240" cy="351790"/>
            <a:chOff x="1012" y="8482"/>
            <a:chExt cx="7224" cy="554"/>
          </a:xfrm>
        </p:grpSpPr>
        <p:sp>
          <p:nvSpPr>
            <p:cNvPr id="16" name="圆角矩形 15"/>
            <p:cNvSpPr/>
            <p:nvPr>
              <p:custDataLst>
                <p:tags r:id="rId8"/>
              </p:custDataLst>
            </p:nvPr>
          </p:nvSpPr>
          <p:spPr>
            <a:xfrm>
              <a:off x="1012" y="8482"/>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图书馆面积</a:t>
              </a:r>
              <a:endParaRPr lang="zh-CN" altLang="en-US" sz="1600" dirty="0">
                <a:solidFill>
                  <a:srgbClr val="323232"/>
                </a:solidFill>
                <a:latin typeface="+mj-ea"/>
                <a:ea typeface="+mj-ea"/>
                <a:sym typeface="+mn-ea"/>
              </a:endParaRPr>
            </a:p>
          </p:txBody>
        </p:sp>
        <p:sp>
          <p:nvSpPr>
            <p:cNvPr id="17" name="圆角矩形 16"/>
            <p:cNvSpPr/>
            <p:nvPr>
              <p:custDataLst>
                <p:tags r:id="rId9"/>
              </p:custDataLst>
            </p:nvPr>
          </p:nvSpPr>
          <p:spPr>
            <a:xfrm>
              <a:off x="5380" y="8482"/>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图书</a:t>
              </a:r>
              <a:endParaRPr lang="zh-CN" altLang="en-US" sz="1600" dirty="0">
                <a:solidFill>
                  <a:srgbClr val="323232"/>
                </a:solidFill>
                <a:latin typeface="+mj-ea"/>
                <a:ea typeface="+mj-ea"/>
                <a:sym typeface="+mn-ea"/>
              </a:endParaRPr>
            </a:p>
          </p:txBody>
        </p:sp>
        <p:cxnSp>
          <p:nvCxnSpPr>
            <p:cNvPr id="28" name="直接箭头连接符 27"/>
            <p:cNvCxnSpPr>
              <a:stCxn id="16" idx="3"/>
              <a:endCxn id="17" idx="1"/>
            </p:cNvCxnSpPr>
            <p:nvPr/>
          </p:nvCxnSpPr>
          <p:spPr>
            <a:xfrm>
              <a:off x="3869" y="8760"/>
              <a:ext cx="1511" cy="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grpSp>
      <p:cxnSp>
        <p:nvCxnSpPr>
          <p:cNvPr id="30" name="直接箭头连接符 29"/>
          <p:cNvCxnSpPr>
            <a:stCxn id="3" idx="3"/>
            <a:endCxn id="6" idx="1"/>
          </p:cNvCxnSpPr>
          <p:nvPr/>
        </p:nvCxnSpPr>
        <p:spPr>
          <a:xfrm>
            <a:off x="3985916" y="2028297"/>
            <a:ext cx="960120" cy="1252855"/>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cxnSp>
        <p:nvCxnSpPr>
          <p:cNvPr id="31" name="直接箭头连接符 30"/>
          <p:cNvCxnSpPr>
            <a:stCxn id="3" idx="3"/>
            <a:endCxn id="7" idx="1"/>
          </p:cNvCxnSpPr>
          <p:nvPr/>
        </p:nvCxnSpPr>
        <p:spPr>
          <a:xfrm>
            <a:off x="3985916" y="2028297"/>
            <a:ext cx="960120" cy="1791335"/>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cxnSp>
        <p:nvCxnSpPr>
          <p:cNvPr id="32" name="直接箭头连接符 31"/>
          <p:cNvCxnSpPr>
            <a:stCxn id="3" idx="3"/>
            <a:endCxn id="8" idx="1"/>
          </p:cNvCxnSpPr>
          <p:nvPr/>
        </p:nvCxnSpPr>
        <p:spPr>
          <a:xfrm>
            <a:off x="3985916" y="2028297"/>
            <a:ext cx="960120" cy="2329815"/>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sp>
        <p:nvSpPr>
          <p:cNvPr id="4" name="圆角矩形 3"/>
          <p:cNvSpPr/>
          <p:nvPr>
            <p:custDataLst>
              <p:tags r:id="rId10"/>
            </p:custDataLst>
          </p:nvPr>
        </p:nvSpPr>
        <p:spPr>
          <a:xfrm>
            <a:off x="7719081" y="1851767"/>
            <a:ext cx="1814195" cy="35242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教学仪器设备值</a:t>
            </a:r>
            <a:endParaRPr lang="zh-CN" altLang="en-US" sz="1600" dirty="0">
              <a:solidFill>
                <a:srgbClr val="323232"/>
              </a:solidFill>
              <a:latin typeface="+mj-ea"/>
              <a:ea typeface="+mj-ea"/>
              <a:sym typeface="+mn-ea"/>
            </a:endParaRPr>
          </a:p>
        </p:txBody>
      </p:sp>
      <p:cxnSp>
        <p:nvCxnSpPr>
          <p:cNvPr id="5" name="直接箭头连接符 4"/>
          <p:cNvCxnSpPr>
            <a:endCxn id="4" idx="1"/>
          </p:cNvCxnSpPr>
          <p:nvPr/>
        </p:nvCxnSpPr>
        <p:spPr>
          <a:xfrm>
            <a:off x="6759596" y="2028297"/>
            <a:ext cx="959485" cy="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cxnSp>
        <p:nvCxnSpPr>
          <p:cNvPr id="10" name="直接箭头连接符 9"/>
          <p:cNvCxnSpPr>
            <a:stCxn id="14" idx="2"/>
            <a:endCxn id="6" idx="0"/>
          </p:cNvCxnSpPr>
          <p:nvPr/>
        </p:nvCxnSpPr>
        <p:spPr>
          <a:xfrm>
            <a:off x="5852816" y="2204192"/>
            <a:ext cx="635" cy="90043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grpSp>
        <p:nvGrpSpPr>
          <p:cNvPr id="33" name="组合 32"/>
          <p:cNvGrpSpPr/>
          <p:nvPr/>
        </p:nvGrpSpPr>
        <p:grpSpPr>
          <a:xfrm>
            <a:off x="2171721" y="5016607"/>
            <a:ext cx="4587240" cy="351790"/>
            <a:chOff x="1012" y="8482"/>
            <a:chExt cx="7224" cy="554"/>
          </a:xfrm>
        </p:grpSpPr>
        <p:sp>
          <p:nvSpPr>
            <p:cNvPr id="35" name="圆角矩形 34"/>
            <p:cNvSpPr/>
            <p:nvPr>
              <p:custDataLst>
                <p:tags r:id="rId11"/>
              </p:custDataLst>
            </p:nvPr>
          </p:nvSpPr>
          <p:spPr>
            <a:xfrm>
              <a:off x="1012" y="8482"/>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地上</a:t>
              </a:r>
              <a:r>
                <a:rPr lang="en-US" altLang="zh-CN" sz="1600" dirty="0">
                  <a:solidFill>
                    <a:srgbClr val="323232"/>
                  </a:solidFill>
                  <a:latin typeface="+mj-ea"/>
                  <a:ea typeface="+mj-ea"/>
                  <a:sym typeface="+mn-ea"/>
                </a:rPr>
                <a:t>/</a:t>
              </a:r>
              <a:r>
                <a:rPr lang="zh-CN" altLang="en-US" sz="1600" dirty="0">
                  <a:solidFill>
                    <a:srgbClr val="323232"/>
                  </a:solidFill>
                  <a:latin typeface="+mj-ea"/>
                  <a:ea typeface="+mj-ea"/>
                  <a:sym typeface="+mn-ea"/>
                </a:rPr>
                <a:t>下面积</a:t>
              </a:r>
              <a:endParaRPr lang="zh-CN" altLang="en-US" sz="1600" dirty="0">
                <a:solidFill>
                  <a:srgbClr val="323232"/>
                </a:solidFill>
                <a:latin typeface="+mj-ea"/>
                <a:ea typeface="+mj-ea"/>
                <a:sym typeface="+mn-ea"/>
              </a:endParaRPr>
            </a:p>
          </p:txBody>
        </p:sp>
        <p:sp>
          <p:nvSpPr>
            <p:cNvPr id="36" name="圆角矩形 35"/>
            <p:cNvSpPr/>
            <p:nvPr>
              <p:custDataLst>
                <p:tags r:id="rId12"/>
              </p:custDataLst>
            </p:nvPr>
          </p:nvSpPr>
          <p:spPr>
            <a:xfrm>
              <a:off x="5380" y="8482"/>
              <a:ext cx="2857" cy="555"/>
            </a:xfrm>
            <a:prstGeom prst="roundRect">
              <a:avLst>
                <a:gd name="adj" fmla="val 21052"/>
              </a:avLst>
            </a:prstGeom>
            <a:solidFill>
              <a:srgbClr val="E4EAFF"/>
            </a:solidFill>
            <a:ln>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00000"/>
                </a:lnSpc>
                <a:buFont typeface="Arial" panose="020B0604020202020204" pitchFamily="34" charset="0"/>
                <a:buNone/>
              </a:pPr>
              <a:r>
                <a:rPr lang="zh-CN" altLang="en-US" sz="1600" dirty="0">
                  <a:solidFill>
                    <a:srgbClr val="323232"/>
                  </a:solidFill>
                  <a:latin typeface="+mj-ea"/>
                  <a:ea typeface="+mj-ea"/>
                  <a:sym typeface="+mn-ea"/>
                </a:rPr>
                <a:t>地上</a:t>
              </a:r>
              <a:r>
                <a:rPr lang="en-US" altLang="zh-CN" sz="1600" dirty="0">
                  <a:solidFill>
                    <a:srgbClr val="323232"/>
                  </a:solidFill>
                  <a:latin typeface="+mj-ea"/>
                  <a:ea typeface="+mj-ea"/>
                  <a:sym typeface="+mn-ea"/>
                </a:rPr>
                <a:t>/</a:t>
              </a:r>
              <a:r>
                <a:rPr lang="zh-CN" altLang="en-US" sz="1600" dirty="0">
                  <a:solidFill>
                    <a:srgbClr val="323232"/>
                  </a:solidFill>
                  <a:latin typeface="+mj-ea"/>
                  <a:ea typeface="+mj-ea"/>
                  <a:sym typeface="+mn-ea"/>
                </a:rPr>
                <a:t>下层数</a:t>
              </a:r>
              <a:endParaRPr lang="zh-CN" altLang="en-US" sz="1600" dirty="0">
                <a:solidFill>
                  <a:srgbClr val="323232"/>
                </a:solidFill>
                <a:latin typeface="+mj-ea"/>
                <a:ea typeface="+mj-ea"/>
                <a:sym typeface="+mn-ea"/>
              </a:endParaRPr>
            </a:p>
          </p:txBody>
        </p:sp>
        <p:cxnSp>
          <p:nvCxnSpPr>
            <p:cNvPr id="41" name="直接箭头连接符 40"/>
            <p:cNvCxnSpPr>
              <a:stCxn id="35" idx="3"/>
              <a:endCxn id="36" idx="1"/>
            </p:cNvCxnSpPr>
            <p:nvPr/>
          </p:nvCxnSpPr>
          <p:spPr>
            <a:xfrm>
              <a:off x="3869" y="8760"/>
              <a:ext cx="1511" cy="0"/>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grpSp>
      <p:sp>
        <p:nvSpPr>
          <p:cNvPr id="25" name="文本框 24"/>
          <p:cNvSpPr txBox="1"/>
          <p:nvPr>
            <p:custDataLst>
              <p:tags r:id="rId13"/>
            </p:custDataLst>
          </p:nvPr>
        </p:nvSpPr>
        <p:spPr>
          <a:xfrm>
            <a:off x="716618" y="1334213"/>
            <a:ext cx="2362200" cy="400110"/>
          </a:xfrm>
          <a:prstGeom prst="rect">
            <a:avLst/>
          </a:prstGeom>
          <a:noFill/>
        </p:spPr>
        <p:txBody>
          <a:bodyPr wrap="square" rtlCol="0" anchor="t">
            <a:spAutoFit/>
          </a:bodyPr>
          <a:lstStyle/>
          <a:p>
            <a:r>
              <a:rPr lang="zh-CN" altLang="en-US" sz="2000" b="1" dirty="0">
                <a:solidFill>
                  <a:srgbClr val="2A5CE3"/>
                </a:solidFill>
                <a:latin typeface="+mj-ea"/>
                <a:ea typeface="+mj-ea"/>
                <a:sym typeface="+mn-ea"/>
              </a:rPr>
              <a:t>办学条件</a:t>
            </a:r>
            <a:endParaRPr lang="en-US" altLang="zh-CN" sz="2000" b="1" dirty="0">
              <a:solidFill>
                <a:srgbClr val="2A5CE3"/>
              </a:solidFill>
              <a:latin typeface="+mj-ea"/>
              <a:ea typeface="+mj-ea"/>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表例说明</a:t>
            </a:r>
            <a:endParaRPr lang="zh-CN" altLang="en-US" sz="3200" b="1" dirty="0">
              <a:solidFill>
                <a:schemeClr val="tx2"/>
              </a:solidFill>
              <a:latin typeface="+mj-lt"/>
              <a:ea typeface="+mj-ea"/>
            </a:endParaRPr>
          </a:p>
        </p:txBody>
      </p:sp>
      <p:pic>
        <p:nvPicPr>
          <p:cNvPr id="3" name="图片 2"/>
          <p:cNvPicPr>
            <a:picLocks noChangeAspect="1"/>
          </p:cNvPicPr>
          <p:nvPr/>
        </p:nvPicPr>
        <p:blipFill>
          <a:blip r:embed="rId2"/>
          <a:srcRect t="1711"/>
          <a:stretch>
            <a:fillRect/>
          </a:stretch>
        </p:blipFill>
        <p:spPr>
          <a:xfrm>
            <a:off x="709295" y="1308735"/>
            <a:ext cx="10626725" cy="4699000"/>
          </a:xfrm>
          <a:prstGeom prst="rect">
            <a:avLst/>
          </a:prstGeom>
          <a:ln>
            <a:solidFill>
              <a:srgbClr val="44546A"/>
            </a:solidFill>
          </a:ln>
          <a:effectLst>
            <a:outerShdw blurRad="50800" dist="38100" dir="2700000" algn="tl" rotWithShape="0">
              <a:prstClr val="black">
                <a:alpha val="40000"/>
              </a:prstClr>
            </a:outerShdw>
          </a:effectLst>
        </p:spPr>
      </p:pic>
      <p:sp>
        <p:nvSpPr>
          <p:cNvPr id="6" name="矩形 5"/>
          <p:cNvSpPr/>
          <p:nvPr/>
        </p:nvSpPr>
        <p:spPr>
          <a:xfrm>
            <a:off x="7701915" y="4620895"/>
            <a:ext cx="3531235"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19875" y="5370195"/>
            <a:ext cx="480060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44546A"/>
                </a:solidFill>
                <a:latin typeface="+mj-ea"/>
                <a:ea typeface="+mj-ea"/>
                <a:sym typeface="+mn-ea"/>
              </a:rPr>
              <a:t>“&amp;”</a:t>
            </a:r>
            <a:r>
              <a:rPr lang="zh-CN" altLang="en-US" dirty="0">
                <a:solidFill>
                  <a:srgbClr val="44546A"/>
                </a:solidFill>
                <a:latin typeface="+mj-ea"/>
                <a:ea typeface="+mj-ea"/>
                <a:sym typeface="+mn-ea"/>
              </a:rPr>
              <a:t>表示通过统计台账或信息系统自动导入</a:t>
            </a:r>
            <a:endParaRPr lang="zh-CN" altLang="en-US"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7" grpId="0" bldLvl="0" animBg="1"/>
      <p:bldP spid="7" grpId="1"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关联指标变化情况不一致</a:t>
            </a:r>
            <a:endParaRPr lang="zh-CN" altLang="en-US" sz="2400" b="1" dirty="0">
              <a:solidFill>
                <a:schemeClr val="tx2"/>
              </a:solidFill>
              <a:latin typeface="+mj-ea"/>
              <a:ea typeface="+mj-ea"/>
              <a:cs typeface="+mj-ea"/>
              <a:sym typeface="+mn-ea"/>
            </a:endParaRPr>
          </a:p>
        </p:txBody>
      </p:sp>
      <p:grpSp>
        <p:nvGrpSpPr>
          <p:cNvPr id="27" name="组合 26"/>
          <p:cNvGrpSpPr/>
          <p:nvPr/>
        </p:nvGrpSpPr>
        <p:grpSpPr>
          <a:xfrm>
            <a:off x="796290" y="2013585"/>
            <a:ext cx="10367645" cy="2840355"/>
            <a:chOff x="1234" y="3567"/>
            <a:chExt cx="16327" cy="4473"/>
          </a:xfrm>
        </p:grpSpPr>
        <p:pic>
          <p:nvPicPr>
            <p:cNvPr id="1026" name="Picture 2"/>
            <p:cNvPicPr>
              <a:picLocks noChangeAspect="1" noChangeArrowheads="1"/>
            </p:cNvPicPr>
            <p:nvPr/>
          </p:nvPicPr>
          <p:blipFill>
            <a:blip r:embed="rId2"/>
            <a:srcRect l="1311" t="10271" r="30043"/>
            <a:stretch>
              <a:fillRect/>
            </a:stretch>
          </p:blipFill>
          <p:spPr bwMode="auto">
            <a:xfrm>
              <a:off x="1234" y="3870"/>
              <a:ext cx="7908" cy="3809"/>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l="1894"/>
            <a:stretch>
              <a:fillRect/>
            </a:stretch>
          </p:blipFill>
          <p:spPr bwMode="auto">
            <a:xfrm>
              <a:off x="9689" y="5956"/>
              <a:ext cx="7873" cy="2085"/>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l="1908"/>
            <a:stretch>
              <a:fillRect/>
            </a:stretch>
          </p:blipFill>
          <p:spPr bwMode="auto">
            <a:xfrm>
              <a:off x="9689" y="3567"/>
              <a:ext cx="7813" cy="2085"/>
            </a:xfrm>
            <a:prstGeom prst="rect">
              <a:avLst/>
            </a:prstGeom>
            <a:noFill/>
            <a:ln w="9525">
              <a:noFill/>
              <a:miter lim="800000"/>
              <a:headEnd/>
              <a:tailEnd/>
            </a:ln>
            <a:effectLst/>
          </p:spPr>
        </p:pic>
        <p:sp>
          <p:nvSpPr>
            <p:cNvPr id="29" name="手杖形箭头 28"/>
            <p:cNvSpPr/>
            <p:nvPr>
              <p:custDataLst>
                <p:tags r:id="rId5"/>
              </p:custDataLst>
            </p:nvPr>
          </p:nvSpPr>
          <p:spPr>
            <a:xfrm rot="5400000" flipV="1">
              <a:off x="13541" y="4727"/>
              <a:ext cx="2887" cy="1017"/>
            </a:xfrm>
            <a:prstGeom prst="uturnArrow">
              <a:avLst>
                <a:gd name="adj1" fmla="val 25000"/>
                <a:gd name="adj2" fmla="val 25000"/>
                <a:gd name="adj3" fmla="val 25000"/>
                <a:gd name="adj4" fmla="val 43750"/>
                <a:gd name="adj5" fmla="val 96721"/>
              </a:avLst>
            </a:prstGeom>
            <a:solidFill>
              <a:schemeClr val="accent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dirty="0">
                <a:solidFill>
                  <a:schemeClr val="tx1"/>
                </a:solidFill>
              </a:endParaRPr>
            </a:p>
          </p:txBody>
        </p:sp>
      </p:grpSp>
      <p:sp>
        <p:nvSpPr>
          <p:cNvPr id="8" name="文本框 7"/>
          <p:cNvSpPr txBox="1"/>
          <p:nvPr>
            <p:custDataLst>
              <p:tags r:id="rId6"/>
            </p:custDataLst>
          </p:nvPr>
        </p:nvSpPr>
        <p:spPr>
          <a:xfrm>
            <a:off x="642620" y="1282065"/>
            <a:ext cx="2362200" cy="400110"/>
          </a:xfrm>
          <a:prstGeom prst="rect">
            <a:avLst/>
          </a:prstGeom>
          <a:noFill/>
        </p:spPr>
        <p:txBody>
          <a:bodyPr wrap="square" rtlCol="0" anchor="t">
            <a:spAutoFit/>
          </a:bodyPr>
          <a:lstStyle/>
          <a:p>
            <a:r>
              <a:rPr lang="zh-CN" altLang="en-US" sz="2000" b="1" dirty="0">
                <a:solidFill>
                  <a:srgbClr val="2A5CE3"/>
                </a:solidFill>
                <a:latin typeface="+mj-ea"/>
                <a:ea typeface="+mj-ea"/>
                <a:sym typeface="+mn-ea"/>
              </a:rPr>
              <a:t>办学条件</a:t>
            </a:r>
            <a:endParaRPr lang="en-US" altLang="zh-CN" sz="2000" b="1" dirty="0">
              <a:solidFill>
                <a:srgbClr val="2A5CE3"/>
              </a:solidFill>
              <a:latin typeface="+mj-ea"/>
              <a:ea typeface="+mj-ea"/>
              <a:sym typeface="+mn-ea"/>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关联指标变化情况不一致</a:t>
            </a:r>
            <a:endParaRPr lang="zh-CN" altLang="en-US" sz="2400" b="1" dirty="0">
              <a:solidFill>
                <a:schemeClr val="tx2"/>
              </a:solidFill>
              <a:latin typeface="+mj-ea"/>
              <a:ea typeface="+mj-ea"/>
              <a:cs typeface="+mj-ea"/>
              <a:sym typeface="+mn-ea"/>
            </a:endParaRPr>
          </a:p>
        </p:txBody>
      </p:sp>
      <p:grpSp>
        <p:nvGrpSpPr>
          <p:cNvPr id="11" name="组合 10"/>
          <p:cNvGrpSpPr/>
          <p:nvPr/>
        </p:nvGrpSpPr>
        <p:grpSpPr>
          <a:xfrm>
            <a:off x="804385" y="1405265"/>
            <a:ext cx="6215536" cy="1927293"/>
            <a:chOff x="1082" y="4415"/>
            <a:chExt cx="9788" cy="3035"/>
          </a:xfrm>
        </p:grpSpPr>
        <p:pic>
          <p:nvPicPr>
            <p:cNvPr id="7170" name="Picture 2"/>
            <p:cNvPicPr>
              <a:picLocks noChangeAspect="1" noChangeArrowheads="1"/>
            </p:cNvPicPr>
            <p:nvPr/>
          </p:nvPicPr>
          <p:blipFill>
            <a:blip r:embed="rId2"/>
            <a:srcRect l="1312" t="6984" r="856" b="14476"/>
            <a:stretch>
              <a:fillRect/>
            </a:stretch>
          </p:blipFill>
          <p:spPr bwMode="auto">
            <a:xfrm>
              <a:off x="1082" y="4415"/>
              <a:ext cx="9025" cy="1237"/>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l="1001" r="848" b="8085"/>
            <a:stretch>
              <a:fillRect/>
            </a:stretch>
          </p:blipFill>
          <p:spPr bwMode="auto">
            <a:xfrm>
              <a:off x="1082" y="6154"/>
              <a:ext cx="9025" cy="1296"/>
            </a:xfrm>
            <a:prstGeom prst="rect">
              <a:avLst/>
            </a:prstGeom>
            <a:noFill/>
            <a:ln w="9525">
              <a:noFill/>
              <a:miter lim="800000"/>
              <a:headEnd/>
              <a:tailEnd/>
            </a:ln>
            <a:effectLst/>
          </p:spPr>
        </p:pic>
        <p:sp>
          <p:nvSpPr>
            <p:cNvPr id="13" name="手杖形箭头 12"/>
            <p:cNvSpPr/>
            <p:nvPr/>
          </p:nvSpPr>
          <p:spPr>
            <a:xfrm rot="5400000" flipV="1">
              <a:off x="7951" y="5421"/>
              <a:ext cx="2109" cy="763"/>
            </a:xfrm>
            <a:prstGeom prst="uturnArrow">
              <a:avLst>
                <a:gd name="adj1" fmla="val 13568"/>
                <a:gd name="adj2" fmla="val 12163"/>
                <a:gd name="adj3" fmla="val 25830"/>
                <a:gd name="adj4" fmla="val 32476"/>
                <a:gd name="adj5" fmla="val 100000"/>
              </a:avLst>
            </a:prstGeom>
            <a:solidFill>
              <a:srgbClr val="A1A9B4"/>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zh-CN" altLang="en-US" dirty="0">
                <a:solidFill>
                  <a:schemeClr val="tx1"/>
                </a:solidFill>
              </a:endParaRPr>
            </a:p>
          </p:txBody>
        </p:sp>
        <p:sp>
          <p:nvSpPr>
            <p:cNvPr id="15" name="手杖形箭头 14"/>
            <p:cNvSpPr/>
            <p:nvPr/>
          </p:nvSpPr>
          <p:spPr>
            <a:xfrm rot="16200000" flipH="1" flipV="1">
              <a:off x="9434" y="5923"/>
              <a:ext cx="2109" cy="763"/>
            </a:xfrm>
            <a:prstGeom prst="uturnArrow">
              <a:avLst>
                <a:gd name="adj1" fmla="val 13568"/>
                <a:gd name="adj2" fmla="val 12163"/>
                <a:gd name="adj3" fmla="val 25830"/>
                <a:gd name="adj4" fmla="val 32476"/>
                <a:gd name="adj5" fmla="val 100000"/>
              </a:avLst>
            </a:prstGeom>
            <a:solidFill>
              <a:srgbClr val="0563C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zh-CN" altLang="en-US" dirty="0">
                <a:solidFill>
                  <a:schemeClr val="tx1"/>
                </a:solidFill>
              </a:endParaRPr>
            </a:p>
          </p:txBody>
        </p:sp>
      </p:grpSp>
      <p:pic>
        <p:nvPicPr>
          <p:cNvPr id="3" name="Picture 2"/>
          <p:cNvPicPr>
            <a:picLocks noChangeAspect="1" noChangeArrowheads="1"/>
          </p:cNvPicPr>
          <p:nvPr/>
        </p:nvPicPr>
        <p:blipFill>
          <a:blip r:embed="rId4"/>
          <a:srcRect l="50149"/>
          <a:stretch>
            <a:fillRect/>
          </a:stretch>
        </p:blipFill>
        <p:spPr bwMode="auto">
          <a:xfrm>
            <a:off x="804545" y="3587750"/>
            <a:ext cx="5845175" cy="2286000"/>
          </a:xfrm>
          <a:prstGeom prst="rect">
            <a:avLst/>
          </a:prstGeom>
          <a:noFill/>
          <a:ln w="9525">
            <a:noFill/>
            <a:miter lim="800000"/>
            <a:headEnd/>
            <a:tailEnd/>
          </a:ln>
          <a:effec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custDataLst>
              <p:tags r:id="rId1"/>
            </p:custDataLst>
          </p:nvPr>
        </p:nvSpPr>
        <p:spPr>
          <a:xfrm>
            <a:off x="554990" y="524510"/>
            <a:ext cx="547052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重点关注</a:t>
            </a:r>
            <a:r>
              <a:rPr lang="en-US" altLang="zh-CN" sz="2400" b="1" dirty="0">
                <a:solidFill>
                  <a:schemeClr val="tx2"/>
                </a:solidFill>
                <a:latin typeface="+mj-ea"/>
                <a:ea typeface="+mj-ea"/>
                <a:cs typeface="+mj-ea"/>
                <a:sym typeface="+mn-ea"/>
              </a:rPr>
              <a:t> - “</a:t>
            </a:r>
            <a:r>
              <a:rPr lang="zh-CN" altLang="en-US" sz="2400" b="1" dirty="0">
                <a:solidFill>
                  <a:schemeClr val="tx2"/>
                </a:solidFill>
                <a:latin typeface="+mj-ea"/>
                <a:ea typeface="+mj-ea"/>
                <a:cs typeface="+mj-ea"/>
                <a:sym typeface="+mn-ea"/>
              </a:rPr>
              <a:t>指标含义理解不准确</a:t>
            </a:r>
            <a:r>
              <a:rPr lang="en-US" altLang="zh-CN" sz="2400" b="1" dirty="0">
                <a:solidFill>
                  <a:schemeClr val="tx2"/>
                </a:solidFill>
                <a:latin typeface="+mj-ea"/>
                <a:ea typeface="+mj-ea"/>
                <a:cs typeface="+mj-ea"/>
                <a:sym typeface="+mn-ea"/>
              </a:rPr>
              <a:t>”</a:t>
            </a:r>
            <a:endParaRPr lang="zh-CN" altLang="en-US" sz="2400" b="1" dirty="0">
              <a:solidFill>
                <a:schemeClr val="tx2"/>
              </a:solidFill>
              <a:latin typeface="+mj-ea"/>
              <a:ea typeface="+mj-ea"/>
              <a:cs typeface="+mj-ea"/>
              <a:sym typeface="+mn-ea"/>
            </a:endParaRPr>
          </a:p>
        </p:txBody>
      </p:sp>
      <p:sp>
        <p:nvSpPr>
          <p:cNvPr id="5" name="Rectangle 1"/>
          <p:cNvSpPr>
            <a:spLocks noChangeArrowheads="1"/>
          </p:cNvSpPr>
          <p:nvPr/>
        </p:nvSpPr>
        <p:spPr bwMode="auto">
          <a:xfrm>
            <a:off x="642630" y="1682141"/>
            <a:ext cx="10423170" cy="4369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noAutofit/>
          </a:bodyPr>
          <a:lstStyle/>
          <a:p>
            <a:pPr marR="0" lvl="0" indent="0" algn="l" defTabSz="914400" rtl="0" eaLnBrk="0" fontAlgn="base" latinLnBrk="0" hangingPunct="0">
              <a:lnSpc>
                <a:spcPct val="100000"/>
              </a:lnSpc>
              <a:spcBef>
                <a:spcPct val="0"/>
              </a:spcBef>
              <a:spcAft>
                <a:spcPct val="0"/>
              </a:spcAft>
              <a:buClrTx/>
              <a:buSzTx/>
              <a:buNone/>
            </a:pPr>
            <a:endParaRPr lang="zh-CN" altLang="en-US" sz="2000"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pPr>
            <a:endParaRPr lang="zh-CN" altLang="zh-CN" sz="2000" dirty="0">
              <a:ln>
                <a:noFill/>
              </a:ln>
              <a:solidFill>
                <a:schemeClr val="tx1"/>
              </a:solidFill>
              <a:effectLst/>
              <a:latin typeface="微软雅黑" panose="020B0503020204020204" charset="-122"/>
              <a:ea typeface="微软雅黑" panose="020B0503020204020204" charset="-122"/>
              <a:cs typeface="Calibri" panose="020F0502020204030204" charset="0"/>
            </a:endParaRPr>
          </a:p>
        </p:txBody>
      </p:sp>
      <p:sp>
        <p:nvSpPr>
          <p:cNvPr id="2" name="文本框 1"/>
          <p:cNvSpPr txBox="1"/>
          <p:nvPr/>
        </p:nvSpPr>
        <p:spPr>
          <a:xfrm>
            <a:off x="905510" y="1181735"/>
            <a:ext cx="10303510" cy="4143375"/>
          </a:xfrm>
          <a:prstGeom prst="rect">
            <a:avLst/>
          </a:prstGeom>
          <a:noFill/>
        </p:spPr>
        <p:txBody>
          <a:bodyPr wrap="square" rtlCol="0">
            <a:noAutofit/>
          </a:bodyPr>
          <a:lstStyle/>
          <a:p>
            <a:pPr marL="342900" marR="0" lvl="0" indent="-342900" algn="l" defTabSz="914400" rtl="0" eaLnBrk="0" fontAlgn="base" hangingPunct="0">
              <a:lnSpc>
                <a:spcPct val="150000"/>
              </a:lnSpc>
              <a:spcBef>
                <a:spcPct val="0"/>
              </a:spcBef>
              <a:spcAft>
                <a:spcPct val="0"/>
              </a:spcAft>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a:t>
            </a:r>
            <a:r>
              <a:rPr lang="zh-CN" altLang="en-US" dirty="0">
                <a:ln>
                  <a:noFill/>
                </a:ln>
                <a:effectLst/>
                <a:latin typeface="微软雅黑" panose="020B0503020204020204" charset="-122"/>
                <a:ea typeface="微软雅黑" panose="020B0503020204020204" charset="-122"/>
                <a:cs typeface="Calibri" panose="020F0502020204030204" charset="0"/>
                <a:sym typeface="+mn-ea"/>
              </a:rPr>
              <a:t>专任教师一并</a:t>
            </a:r>
            <a:r>
              <a:rPr lang="zh-CN" altLang="en-US" dirty="0">
                <a:ln>
                  <a:noFill/>
                </a:ln>
                <a:effectLst/>
                <a:latin typeface="微软雅黑" panose="020B0503020204020204" charset="-122"/>
                <a:ea typeface="微软雅黑" panose="020B0503020204020204" charset="-122"/>
                <a:cs typeface="Calibri" panose="020F0502020204030204" charset="0"/>
                <a:sym typeface="+mn-ea"/>
              </a:rPr>
              <a:t>计入专职辅导员。</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spcBef>
                <a:spcPct val="0"/>
              </a:spcBef>
              <a:spcAft>
                <a:spcPct val="0"/>
              </a:spcAft>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错把退休返聘人员计入专任教师。</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spcBef>
                <a:spcPct val="0"/>
              </a:spcBef>
              <a:spcAft>
                <a:spcPct val="0"/>
              </a:spcAft>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a:t>
            </a:r>
            <a:r>
              <a:rPr lang="zh-CN" altLang="en-US" dirty="0">
                <a:ln>
                  <a:noFill/>
                </a:ln>
                <a:effectLst/>
                <a:latin typeface="微软雅黑" panose="020B0503020204020204" charset="-122"/>
                <a:ea typeface="微软雅黑" panose="020B0503020204020204" charset="-122"/>
                <a:cs typeface="Calibri" panose="020F0502020204030204" charset="0"/>
                <a:sym typeface="+mn-ea"/>
              </a:rPr>
              <a:t>担任课程的行政人员、教辅人员计入专任教师。</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a:t>
            </a:r>
            <a:r>
              <a:rPr lang="zh-CN" altLang="en-US" dirty="0">
                <a:ln>
                  <a:noFill/>
                </a:ln>
                <a:effectLst/>
                <a:latin typeface="微软雅黑" panose="020B0503020204020204" charset="-122"/>
                <a:ea typeface="微软雅黑" panose="020B0503020204020204" charset="-122"/>
                <a:cs typeface="Calibri" panose="020F0502020204030204" charset="0"/>
                <a:sym typeface="+mn-ea"/>
              </a:rPr>
              <a:t>把未取得教师资格证的</a:t>
            </a:r>
            <a:r>
              <a:rPr lang="zh-CN" altLang="en-US" dirty="0">
                <a:ln>
                  <a:noFill/>
                </a:ln>
                <a:effectLst/>
                <a:latin typeface="微软雅黑" panose="020B0503020204020204" charset="-122"/>
                <a:ea typeface="微软雅黑" panose="020B0503020204020204" charset="-122"/>
                <a:cs typeface="Calibri" panose="020F0502020204030204" charset="0"/>
                <a:sym typeface="+mn-ea"/>
              </a:rPr>
              <a:t>人员计入专任教师。</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错把未签订签订聘用协议的人员</a:t>
            </a:r>
            <a:r>
              <a:rPr lang="zh-CN" altLang="en-US" dirty="0">
                <a:ln>
                  <a:noFill/>
                </a:ln>
                <a:effectLst/>
                <a:latin typeface="微软雅黑" panose="020B0503020204020204" charset="-122"/>
                <a:ea typeface="微软雅黑" panose="020B0503020204020204" charset="-122"/>
                <a:cs typeface="Calibri" panose="020F0502020204030204" charset="0"/>
                <a:sym typeface="+mn-ea"/>
              </a:rPr>
              <a:t>计入校外教师。</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错把未签订劳动合同、无事业编制</a:t>
            </a:r>
            <a:r>
              <a:rPr lang="zh-CN" altLang="en-US" dirty="0">
                <a:ln>
                  <a:noFill/>
                </a:ln>
                <a:effectLst/>
                <a:latin typeface="微软雅黑" panose="020B0503020204020204" charset="-122"/>
                <a:ea typeface="微软雅黑" panose="020B0503020204020204" charset="-122"/>
                <a:cs typeface="Calibri" panose="020F0502020204030204" charset="0"/>
                <a:sym typeface="+mn-ea"/>
              </a:rPr>
              <a:t>的外籍人员计入专任教师。</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错把无形资产纳入教学仪器设备值统计。</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错把合作单位图书计入本校</a:t>
            </a:r>
            <a:r>
              <a:rPr lang="zh-CN" altLang="en-US" dirty="0">
                <a:ln>
                  <a:noFill/>
                </a:ln>
                <a:effectLst/>
                <a:latin typeface="微软雅黑" panose="020B0503020204020204" charset="-122"/>
                <a:ea typeface="微软雅黑" panose="020B0503020204020204" charset="-122"/>
                <a:cs typeface="Calibri" panose="020F0502020204030204" charset="0"/>
                <a:sym typeface="+mn-ea"/>
              </a:rPr>
              <a:t>图书。</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错把附属幼儿园的校舍计入</a:t>
            </a:r>
            <a:r>
              <a:rPr lang="zh-CN" altLang="en-US" dirty="0">
                <a:ln>
                  <a:noFill/>
                </a:ln>
                <a:effectLst/>
                <a:latin typeface="微软雅黑" panose="020B0503020204020204" charset="-122"/>
                <a:ea typeface="微软雅黑" panose="020B0503020204020204" charset="-122"/>
                <a:cs typeface="Calibri" panose="020F0502020204030204" charset="0"/>
                <a:sym typeface="+mn-ea"/>
              </a:rPr>
              <a:t>本校。</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错把上级行政部门所有权的土地计入本校产权</a:t>
            </a:r>
            <a:r>
              <a:rPr lang="zh-CN" altLang="en-US" dirty="0">
                <a:ln>
                  <a:noFill/>
                </a:ln>
                <a:effectLst/>
                <a:latin typeface="微软雅黑" panose="020B0503020204020204" charset="-122"/>
                <a:ea typeface="微软雅黑" panose="020B0503020204020204" charset="-122"/>
                <a:cs typeface="Calibri" panose="020F0502020204030204" charset="0"/>
                <a:sym typeface="+mn-ea"/>
              </a:rPr>
              <a:t>占地面积。</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r>
              <a:rPr lang="zh-CN" altLang="en-US" dirty="0">
                <a:ln>
                  <a:noFill/>
                </a:ln>
                <a:effectLst/>
                <a:latin typeface="微软雅黑" panose="020B0503020204020204" charset="-122"/>
                <a:ea typeface="微软雅黑" panose="020B0503020204020204" charset="-122"/>
                <a:cs typeface="Calibri" panose="020F0502020204030204" charset="0"/>
                <a:sym typeface="+mn-ea"/>
              </a:rPr>
              <a:t>错把未办理产权证的校舍计入产权</a:t>
            </a:r>
            <a:r>
              <a:rPr lang="zh-CN" altLang="en-US" dirty="0">
                <a:ln>
                  <a:noFill/>
                </a:ln>
                <a:effectLst/>
                <a:latin typeface="微软雅黑" panose="020B0503020204020204" charset="-122"/>
                <a:ea typeface="微软雅黑" panose="020B0503020204020204" charset="-122"/>
                <a:cs typeface="Calibri" panose="020F0502020204030204" charset="0"/>
                <a:sym typeface="+mn-ea"/>
              </a:rPr>
              <a:t>校舍。</a:t>
            </a: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marR="0" lvl="0" indent="-342900" algn="l" defTabSz="914400" rtl="0" eaLnBrk="0" fontAlgn="base" hangingPunct="0">
              <a:lnSpc>
                <a:spcPct val="150000"/>
              </a:lnSpc>
              <a:buClrTx/>
              <a:buSzTx/>
              <a:buFont typeface="Arial" panose="020B0604020202020204" pitchFamily="34" charset="0"/>
              <a:buChar char="•"/>
            </a:pP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L="342900" indent="-342900" algn="l">
              <a:buFont typeface="Arial" panose="020B0604020202020204" pitchFamily="34" charset="0"/>
              <a:buChar char="•"/>
            </a:pPr>
            <a:endParaRPr lang="zh-CN" altLang="en-US"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marL="342900" indent="-342900" algn="l">
              <a:buFont typeface="Arial" panose="020B0604020202020204" pitchFamily="34" charset="0"/>
              <a:buChar char="•"/>
            </a:pPr>
            <a:endParaRPr lang="zh-CN" altLang="en-US"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indent="0" algn="l">
              <a:buFont typeface="Arial" panose="020B0604020202020204" pitchFamily="34" charset="0"/>
              <a:buNone/>
            </a:pPr>
            <a:endParaRPr lang="zh-CN" altLang="en-US"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marL="342900" marR="0" lvl="0" indent="-342900" algn="l" defTabSz="914400" rtl="0" eaLnBrk="0" fontAlgn="base" latinLnBrk="0" hangingPunct="0">
              <a:lnSpc>
                <a:spcPct val="100000"/>
              </a:lnSpc>
              <a:buClrTx/>
              <a:buSzTx/>
              <a:buFont typeface="Arial" panose="020B0604020202020204" pitchFamily="34" charset="0"/>
              <a:buChar char="•"/>
            </a:pPr>
            <a:endParaRPr lang="zh-CN" altLang="en-US"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marL="342900" marR="0" lvl="0" indent="-342900" algn="l" defTabSz="914400" rtl="0" eaLnBrk="0" fontAlgn="base" latinLnBrk="0" hangingPunct="0">
              <a:lnSpc>
                <a:spcPct val="100000"/>
              </a:lnSpc>
              <a:buClrTx/>
              <a:buSzTx/>
              <a:buFont typeface="Arial" panose="020B0604020202020204" pitchFamily="34" charset="0"/>
              <a:buChar char="•"/>
            </a:pPr>
            <a:endParaRPr lang="zh-CN" altLang="en-US" dirty="0">
              <a:ln>
                <a:noFill/>
              </a:ln>
              <a:effectLst/>
              <a:latin typeface="微软雅黑" panose="020B0503020204020204" charset="-122"/>
              <a:ea typeface="微软雅黑" panose="020B0503020204020204" charset="-122"/>
              <a:cs typeface="Calibri" panose="020F0502020204030204" charset="0"/>
              <a:sym typeface="+mn-ea"/>
            </a:endParaRPr>
          </a:p>
          <a:p>
            <a:pPr marR="0" lvl="0" indent="0" algn="l" defTabSz="914400" rtl="0" eaLnBrk="0" fontAlgn="base" latinLnBrk="0" hangingPunct="0">
              <a:lnSpc>
                <a:spcPct val="100000"/>
              </a:lnSpc>
              <a:buClrTx/>
              <a:buSzTx/>
              <a:buFont typeface="Arial" panose="020B0604020202020204" pitchFamily="34" charset="0"/>
              <a:buNone/>
            </a:pPr>
            <a:endParaRPr lang="zh-CN" altLang="en-US" dirty="0">
              <a:ln>
                <a:noFill/>
              </a:ln>
              <a:solidFill>
                <a:schemeClr val="tx1"/>
              </a:solidFill>
              <a:effectLst/>
              <a:latin typeface="微软雅黑" panose="020B0503020204020204" charset="-122"/>
              <a:ea typeface="微软雅黑" panose="020B0503020204020204" charset="-122"/>
              <a:cs typeface="Calibri" panose="020F050202020403020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pPr>
            <a:endParaRPr lang="zh-CN" alt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雪地上&#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p:spPr>
      </p:pic>
      <p:sp>
        <p:nvSpPr>
          <p:cNvPr id="2" name="文本框 6"/>
          <p:cNvSpPr txBox="1"/>
          <p:nvPr>
            <p:custDataLst>
              <p:tags r:id="rId2"/>
            </p:custDataLst>
          </p:nvPr>
        </p:nvSpPr>
        <p:spPr>
          <a:xfrm>
            <a:off x="954791" y="2529324"/>
            <a:ext cx="9289816" cy="1014730"/>
          </a:xfrm>
          <a:prstGeom prst="rect">
            <a:avLst/>
          </a:prstGeom>
          <a:noFill/>
        </p:spPr>
        <p:txBody>
          <a:bodyPr vert="horz" wrap="square" rtlCol="0">
            <a:spAutoFit/>
          </a:bodyPr>
          <a:lstStyle/>
          <a:p>
            <a:r>
              <a:rPr lang="zh-CN" altLang="en-US" sz="6000" b="1" dirty="0">
                <a:solidFill>
                  <a:srgbClr val="44546A"/>
                </a:solidFill>
                <a:latin typeface="+mj-lt"/>
                <a:ea typeface="+mj-ea"/>
              </a:rPr>
              <a:t>谢谢大家！</a:t>
            </a:r>
            <a:endParaRPr lang="zh-CN" altLang="en-US" sz="6000" b="1" dirty="0">
              <a:solidFill>
                <a:srgbClr val="44546A"/>
              </a:solidFill>
              <a:latin typeface="+mj-lt"/>
              <a:ea typeface="+mj-ea"/>
            </a:endParaRP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5786" y="6143342"/>
            <a:ext cx="187891" cy="18789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954791" y="2529324"/>
            <a:ext cx="9289816" cy="1938020"/>
          </a:xfrm>
          <a:prstGeom prst="rect">
            <a:avLst/>
          </a:prstGeom>
          <a:noFill/>
        </p:spPr>
        <p:txBody>
          <a:bodyPr vert="horz" wrap="square" rtlCol="0">
            <a:spAutoFit/>
          </a:bodyPr>
          <a:lstStyle/>
          <a:p>
            <a:r>
              <a:rPr lang="zh-CN" altLang="en-US" sz="6000" b="1" dirty="0">
                <a:solidFill>
                  <a:srgbClr val="44546A"/>
                </a:solidFill>
                <a:latin typeface="+mj-ea"/>
                <a:ea typeface="+mj-ea"/>
              </a:rPr>
              <a:t>教育统计综合调查制度</a:t>
            </a:r>
            <a:endParaRPr lang="zh-CN" altLang="en-US" sz="6000" b="1" dirty="0">
              <a:solidFill>
                <a:srgbClr val="44546A"/>
              </a:solidFill>
              <a:latin typeface="+mj-ea"/>
              <a:ea typeface="+mj-ea"/>
            </a:endParaRPr>
          </a:p>
          <a:p>
            <a:r>
              <a:rPr lang="zh-CN" altLang="en-US" sz="6000" b="1" dirty="0">
                <a:solidFill>
                  <a:srgbClr val="044AFA"/>
                </a:solidFill>
                <a:latin typeface="+mj-ea"/>
                <a:ea typeface="+mj-ea"/>
              </a:rPr>
              <a:t>报表调整</a:t>
            </a:r>
            <a:endParaRPr lang="zh-CN" altLang="en-US" sz="6000" b="1" dirty="0">
              <a:solidFill>
                <a:srgbClr val="044AFA"/>
              </a:solidFill>
              <a:latin typeface="+mj-ea"/>
              <a:ea typeface="+mj-ea"/>
            </a:endParaRPr>
          </a:p>
        </p:txBody>
      </p:sp>
      <p:sp>
        <p:nvSpPr>
          <p:cNvPr id="4" name="文本框 3"/>
          <p:cNvSpPr txBox="1"/>
          <p:nvPr>
            <p:custDataLst>
              <p:tags r:id="rId2"/>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Two</a:t>
            </a:r>
            <a:endParaRPr lang="en-US" altLang="zh-CN" sz="2800" b="1" dirty="0">
              <a:solidFill>
                <a:srgbClr val="044AFA"/>
              </a:solidFill>
              <a:latin typeface="Arial" panose="020B0604020202020204" pitchFamily="34" charset="0"/>
              <a:ea typeface="+mj-ea"/>
              <a:cs typeface="Arial" panose="020B0604020202020204" pitchFamily="34" charset="0"/>
            </a:endParaRP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5786" y="6143342"/>
            <a:ext cx="187891" cy="18789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微软雅黑" panose="020B0503020204020204" charset="-122"/>
                <a:ea typeface="微软雅黑" panose="020B0503020204020204" charset="-122"/>
              </a:rPr>
              <a:t>修订情况</a:t>
            </a:r>
            <a:endParaRPr lang="zh-CN" altLang="en-US" sz="3200" b="1" dirty="0">
              <a:solidFill>
                <a:schemeClr val="tx2"/>
              </a:solidFill>
              <a:latin typeface="微软雅黑" panose="020B0503020204020204" charset="-122"/>
              <a:ea typeface="微软雅黑" panose="020B0503020204020204" charset="-122"/>
            </a:endParaRPr>
          </a:p>
        </p:txBody>
      </p:sp>
      <p:sp>
        <p:nvSpPr>
          <p:cNvPr id="2" name="矩形 1"/>
          <p:cNvSpPr/>
          <p:nvPr/>
        </p:nvSpPr>
        <p:spPr>
          <a:xfrm>
            <a:off x="811530" y="1342390"/>
            <a:ext cx="10817225" cy="4634865"/>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l" fontAlgn="auto">
              <a:lnSpc>
                <a:spcPts val="2400"/>
              </a:lnSpc>
              <a:spcAft>
                <a:spcPts val="0"/>
              </a:spcAft>
            </a:pP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一、调查表调整</a:t>
            </a:r>
            <a:r>
              <a:rPr lang="en-US" altLang="zh-CN" b="1" dirty="0">
                <a:solidFill>
                  <a:srgbClr val="044AFA"/>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项</a:t>
            </a:r>
            <a:endParaRPr lang="zh-CN" altLang="en-US" b="1"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教基</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3119 </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高中阶段分年龄学生数</a:t>
            </a:r>
            <a:endParaRPr lang="en-US" altLang="zh-CN"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教基</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3336</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3337</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3338</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3339 </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录取、招生类型来源情况</a:t>
            </a:r>
            <a:endParaRPr lang="en-US" altLang="zh-CN"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教基</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6180</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同时使用国家通用语言文字和少数民族语言文字教学学生、专任教师情况增加附设班数据行</a:t>
            </a:r>
            <a:endParaRPr lang="en-US" altLang="zh-CN" dirty="0">
              <a:solidFill>
                <a:srgbClr val="44546A"/>
              </a:solidFill>
              <a:latin typeface="微软雅黑" panose="020B0503020204020204" charset="-122"/>
              <a:ea typeface="微软雅黑" panose="020B0503020204020204" charset="-122"/>
              <a:cs typeface="微软雅黑" panose="020B0503020204020204" charset="-122"/>
            </a:endParaRPr>
          </a:p>
          <a:p>
            <a:pPr algn="l" fontAlgn="auto">
              <a:lnSpc>
                <a:spcPts val="2400"/>
              </a:lnSpc>
              <a:spcAft>
                <a:spcPts val="0"/>
              </a:spcAft>
            </a:pP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a:p>
            <a:pPr algn="just" fontAlgn="auto">
              <a:lnSpc>
                <a:spcPts val="2400"/>
              </a:lnSpc>
              <a:spcAft>
                <a:spcPts val="0"/>
              </a:spcAft>
            </a:pP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二、调整统计指标</a:t>
            </a:r>
            <a:r>
              <a:rPr lang="en-US" altLang="zh-CN" b="1" dirty="0">
                <a:solidFill>
                  <a:srgbClr val="044AFA"/>
                </a:solidFill>
                <a:latin typeface="微软雅黑" panose="020B0503020204020204" charset="-122"/>
                <a:ea typeface="微软雅黑" panose="020B0503020204020204" charset="-122"/>
                <a:cs typeface="微软雅黑" panose="020B0503020204020204" charset="-122"/>
                <a:sym typeface="+mn-ea"/>
              </a:rPr>
              <a:t>6</a:t>
            </a: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项</a:t>
            </a:r>
            <a:endParaRPr lang="zh-CN" altLang="en-US" b="1"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教学岗银龄教师重复填报</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毕业生就业、升学人数不再填报</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统一奖学金情况表述</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高水平高职专业数量名称修改</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基建报表名称调整</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规范分年龄指标表述</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just" fontAlgn="auto">
              <a:lnSpc>
                <a:spcPts val="2400"/>
              </a:lnSpc>
              <a:spcAft>
                <a:spcPts val="0"/>
              </a:spcAft>
              <a:buChar char="•"/>
            </a:pPr>
            <a:endPar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endParaRPr>
          </a:p>
          <a:p>
            <a:pPr algn="l" fontAlgn="auto">
              <a:lnSpc>
                <a:spcPts val="2400"/>
              </a:lnSpc>
              <a:spcAft>
                <a:spcPts val="0"/>
              </a:spcAft>
            </a:pP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三、调整指标解释</a:t>
            </a:r>
            <a:r>
              <a:rPr lang="en-US" altLang="zh-CN" b="1" dirty="0">
                <a:solidFill>
                  <a:srgbClr val="044AFA"/>
                </a:solidFill>
                <a:latin typeface="微软雅黑" panose="020B0503020204020204" charset="-122"/>
                <a:ea typeface="微软雅黑" panose="020B0503020204020204" charset="-122"/>
                <a:cs typeface="微软雅黑" panose="020B0503020204020204" charset="-122"/>
                <a:sym typeface="+mn-ea"/>
              </a:rPr>
              <a:t>9</a:t>
            </a: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项、填报说明</a:t>
            </a:r>
            <a:r>
              <a:rPr lang="en-US" altLang="zh-CN" b="1" dirty="0">
                <a:solidFill>
                  <a:srgbClr val="044AFA"/>
                </a:solidFill>
                <a:latin typeface="微软雅黑" panose="020B0503020204020204" charset="-122"/>
                <a:ea typeface="微软雅黑" panose="020B0503020204020204" charset="-122"/>
                <a:cs typeface="微软雅黑" panose="020B0503020204020204" charset="-122"/>
                <a:sym typeface="+mn-ea"/>
              </a:rPr>
              <a:t>2</a:t>
            </a: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项、填报范围</a:t>
            </a:r>
            <a:r>
              <a:rPr lang="en-US" altLang="zh-CN" b="1" dirty="0">
                <a:solidFill>
                  <a:srgbClr val="044AFA"/>
                </a:solidFill>
                <a:latin typeface="微软雅黑" panose="020B0503020204020204" charset="-122"/>
                <a:ea typeface="微软雅黑" panose="020B0503020204020204" charset="-122"/>
                <a:cs typeface="微软雅黑" panose="020B0503020204020204" charset="-122"/>
                <a:sym typeface="+mn-ea"/>
              </a:rPr>
              <a:t>1</a:t>
            </a: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项</a:t>
            </a:r>
            <a:endParaRPr lang="zh-CN" altLang="en-US" b="1"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招聘</a:t>
            </a:r>
            <a:r>
              <a:rPr lang="en-US" altLang="zh-CN"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校外教师</a:t>
            </a:r>
            <a:r>
              <a:rPr lang="en-US" altLang="zh-CN"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网络多媒体教室</a:t>
            </a:r>
            <a:r>
              <a:rPr lang="en-US" altLang="zh-CN"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统计时点</a:t>
            </a:r>
            <a:r>
              <a:rPr lang="en-US" altLang="zh-CN"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国际学生</a:t>
            </a:r>
            <a:r>
              <a:rPr lang="en-US" altLang="zh-CN"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专任教师</a:t>
            </a:r>
            <a:r>
              <a:rPr lang="en-US" altLang="zh-CN"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专职校医</a:t>
            </a:r>
            <a:r>
              <a:rPr lang="en-US" altLang="zh-CN"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班额</a:t>
            </a:r>
            <a:r>
              <a:rPr lang="en-US" altLang="zh-CN" dirty="0">
                <a:solidFill>
                  <a:srgbClr val="44546A"/>
                </a:solidFill>
                <a:latin typeface="微软雅黑" panose="020B0503020204020204" charset="-122"/>
                <a:ea typeface="微软雅黑" panose="020B0503020204020204" charset="-122"/>
                <a:cs typeface="微软雅黑" panose="020B0503020204020204" charset="-122"/>
                <a:sym typeface="+mn-ea"/>
              </a:rPr>
              <a:t>/3046</a:t>
            </a: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表相关指标解释</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811657" y="3551461"/>
            <a:ext cx="9935233" cy="1373600"/>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just">
              <a:lnSpc>
                <a:spcPct val="120000"/>
              </a:lnSpc>
              <a:spcAft>
                <a:spcPts val="1200"/>
              </a:spcAft>
            </a:pP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37185" y="826135"/>
            <a:ext cx="5695950" cy="5661660"/>
          </a:xfrm>
          <a:prstGeom prst="rect">
            <a:avLst/>
          </a:prstGeom>
        </p:spPr>
      </p:pic>
      <p:pic>
        <p:nvPicPr>
          <p:cNvPr id="3" name="图片 2"/>
          <p:cNvPicPr>
            <a:picLocks noChangeAspect="1"/>
          </p:cNvPicPr>
          <p:nvPr/>
        </p:nvPicPr>
        <p:blipFill>
          <a:blip r:embed="rId2"/>
          <a:stretch>
            <a:fillRect/>
          </a:stretch>
        </p:blipFill>
        <p:spPr>
          <a:xfrm>
            <a:off x="6482715" y="826135"/>
            <a:ext cx="5475605" cy="5781040"/>
          </a:xfrm>
          <a:prstGeom prst="rect">
            <a:avLst/>
          </a:prstGeom>
        </p:spPr>
      </p:pic>
      <p:sp>
        <p:nvSpPr>
          <p:cNvPr id="4" name="文本框 3"/>
          <p:cNvSpPr txBox="1"/>
          <p:nvPr/>
        </p:nvSpPr>
        <p:spPr>
          <a:xfrm>
            <a:off x="268605" y="165100"/>
            <a:ext cx="11689715" cy="661035"/>
          </a:xfrm>
          <a:prstGeom prst="rect">
            <a:avLst/>
          </a:prstGeom>
        </p:spPr>
        <p:txBody>
          <a:bodyPr>
            <a:noAutofit/>
            <a:extLst>
              <a:ext uri="{4A0BC546-FE56-4ADE-93B0-CB8AF2F6F144}">
                <wpsdc:textFrameExt xmlns:wpsdc="http://www.wps.cn/officeDocument/2022/drawingmlCustomData" type="title"/>
              </a:ext>
            </a:extLst>
          </a:bodyPr>
          <a:p>
            <a:pPr algn="l"/>
            <a:r>
              <a:rPr lang="zh-CN" altLang="en-US" sz="2800" b="1" spc="400">
                <a:latin typeface="Arial" panose="020B0604020202020204" pitchFamily="34" charset="0"/>
                <a:ea typeface="微软雅黑" panose="020B0503020204020204" charset="-122"/>
              </a:rPr>
              <a:t>教基</a:t>
            </a:r>
            <a:r>
              <a:rPr lang="en-US" altLang="zh-CN" sz="2800" b="1" spc="400">
                <a:latin typeface="Arial" panose="020B0604020202020204" pitchFamily="34" charset="0"/>
                <a:ea typeface="微软雅黑" panose="020B0503020204020204" charset="-122"/>
              </a:rPr>
              <a:t>3336</a:t>
            </a:r>
            <a:r>
              <a:rPr lang="zh-CN" altLang="en-US" sz="2800" b="1" spc="400">
                <a:latin typeface="Arial" panose="020B0604020202020204" pitchFamily="34" charset="0"/>
                <a:ea typeface="微软雅黑" panose="020B0503020204020204" charset="-122"/>
              </a:rPr>
              <a:t>、</a:t>
            </a:r>
            <a:r>
              <a:rPr lang="en-US" altLang="zh-CN" sz="2800" b="1" spc="400">
                <a:latin typeface="Arial" panose="020B0604020202020204" pitchFamily="34" charset="0"/>
                <a:ea typeface="微软雅黑" panose="020B0503020204020204" charset="-122"/>
              </a:rPr>
              <a:t>3337</a:t>
            </a:r>
            <a:r>
              <a:rPr lang="zh-CN" altLang="en-US" sz="2800" b="1" spc="400">
                <a:latin typeface="Arial" panose="020B0604020202020204" pitchFamily="34" charset="0"/>
                <a:ea typeface="微软雅黑" panose="020B0503020204020204" charset="-122"/>
              </a:rPr>
              <a:t>高等职业教育专科录取、招生类型来源情况</a:t>
            </a:r>
            <a:endParaRPr lang="zh-CN" altLang="en-US" sz="2800" b="1" spc="400">
              <a:latin typeface="Arial" panose="020B0604020202020204" pitchFamily="34" charset="0"/>
              <a:ea typeface="微软雅黑" panose="020B0503020204020204" charset="-122"/>
            </a:endParaRPr>
          </a:p>
        </p:txBody>
      </p:sp>
      <p:sp>
        <p:nvSpPr>
          <p:cNvPr id="11" name="线形标注 2(带边框和强调线) 10"/>
          <p:cNvSpPr/>
          <p:nvPr/>
        </p:nvSpPr>
        <p:spPr>
          <a:xfrm>
            <a:off x="2847975" y="4164965"/>
            <a:ext cx="6495415" cy="1557655"/>
          </a:xfrm>
          <a:prstGeom prst="accentBorderCallout2">
            <a:avLst>
              <a:gd name="adj1" fmla="val 18750"/>
              <a:gd name="adj2" fmla="val -8333"/>
              <a:gd name="adj3" fmla="val 18750"/>
              <a:gd name="adj4" fmla="val -16667"/>
              <a:gd name="adj5" fmla="val -34292"/>
              <a:gd name="adj6" fmla="val -2624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u="sng" dirty="0">
                <a:solidFill>
                  <a:srgbClr val="44546A"/>
                </a:solidFill>
                <a:latin typeface="+mj-ea"/>
                <a:ea typeface="+mj-ea"/>
              </a:rPr>
              <a:t>教基</a:t>
            </a:r>
            <a:r>
              <a:rPr lang="en-US" altLang="zh-CN" u="sng" dirty="0">
                <a:solidFill>
                  <a:srgbClr val="44546A"/>
                </a:solidFill>
                <a:latin typeface="+mj-ea"/>
                <a:ea typeface="+mj-ea"/>
              </a:rPr>
              <a:t>3336</a:t>
            </a:r>
            <a:r>
              <a:rPr lang="zh-CN" altLang="en-US" u="sng" dirty="0">
                <a:solidFill>
                  <a:srgbClr val="44546A"/>
                </a:solidFill>
                <a:latin typeface="+mj-ea"/>
                <a:ea typeface="+mj-ea"/>
              </a:rPr>
              <a:t>、</a:t>
            </a:r>
            <a:r>
              <a:rPr lang="en-US" altLang="zh-CN" u="sng" dirty="0">
                <a:solidFill>
                  <a:srgbClr val="44546A"/>
                </a:solidFill>
                <a:latin typeface="+mj-ea"/>
                <a:ea typeface="+mj-ea"/>
              </a:rPr>
              <a:t>3337</a:t>
            </a:r>
            <a:r>
              <a:rPr lang="zh-CN" altLang="en-US" u="sng" dirty="0">
                <a:solidFill>
                  <a:srgbClr val="44546A"/>
                </a:solidFill>
                <a:latin typeface="+mj-ea"/>
                <a:ea typeface="+mj-ea"/>
              </a:rPr>
              <a:t>、</a:t>
            </a:r>
            <a:r>
              <a:rPr lang="en-US" altLang="zh-CN" u="sng" dirty="0">
                <a:solidFill>
                  <a:srgbClr val="44546A"/>
                </a:solidFill>
                <a:latin typeface="+mj-ea"/>
                <a:ea typeface="+mj-ea"/>
              </a:rPr>
              <a:t>3338</a:t>
            </a:r>
            <a:r>
              <a:rPr lang="zh-CN" altLang="en-US" u="sng" dirty="0">
                <a:solidFill>
                  <a:srgbClr val="44546A"/>
                </a:solidFill>
                <a:latin typeface="+mj-ea"/>
                <a:ea typeface="+mj-ea"/>
              </a:rPr>
              <a:t>、</a:t>
            </a:r>
            <a:r>
              <a:rPr lang="en-US" altLang="zh-CN" u="sng" dirty="0">
                <a:solidFill>
                  <a:srgbClr val="44546A"/>
                </a:solidFill>
                <a:latin typeface="+mj-ea"/>
                <a:ea typeface="+mj-ea"/>
              </a:rPr>
              <a:t>3339</a:t>
            </a:r>
            <a:r>
              <a:rPr lang="zh-CN" altLang="en-US" u="sng" dirty="0">
                <a:solidFill>
                  <a:srgbClr val="44546A"/>
                </a:solidFill>
                <a:latin typeface="+mj-ea"/>
                <a:ea typeface="+mj-ea"/>
              </a:rPr>
              <a:t>新增</a:t>
            </a:r>
            <a:r>
              <a:rPr lang="en-US" altLang="zh-CN" u="sng" dirty="0">
                <a:solidFill>
                  <a:srgbClr val="44546A"/>
                </a:solidFill>
                <a:latin typeface="+mj-ea"/>
                <a:ea typeface="+mj-ea"/>
              </a:rPr>
              <a:t>“</a:t>
            </a:r>
            <a:r>
              <a:rPr lang="zh-CN" altLang="en-US" u="sng" dirty="0">
                <a:solidFill>
                  <a:srgbClr val="44546A"/>
                </a:solidFill>
                <a:latin typeface="+mj-ea"/>
                <a:ea typeface="+mj-ea"/>
              </a:rPr>
              <a:t>其中女</a:t>
            </a:r>
            <a:r>
              <a:rPr lang="en-US" altLang="zh-CN" u="sng" dirty="0">
                <a:solidFill>
                  <a:srgbClr val="44546A"/>
                </a:solidFill>
                <a:latin typeface="+mj-ea"/>
                <a:ea typeface="+mj-ea"/>
              </a:rPr>
              <a:t>“</a:t>
            </a:r>
            <a:r>
              <a:rPr lang="zh-CN" altLang="en-US" u="sng" dirty="0">
                <a:solidFill>
                  <a:srgbClr val="44546A"/>
                </a:solidFill>
                <a:latin typeface="+mj-ea"/>
                <a:ea typeface="+mj-ea"/>
              </a:rPr>
              <a:t>行指标。</a:t>
            </a:r>
            <a:endParaRPr lang="zh-CN" altLang="en-US" u="sng" dirty="0">
              <a:solidFill>
                <a:srgbClr val="44546A"/>
              </a:solidFill>
              <a:latin typeface="+mj-ea"/>
              <a:ea typeface="+mj-ea"/>
            </a:endParaRPr>
          </a:p>
          <a:p>
            <a:pPr marL="285750" indent="-285750" algn="l">
              <a:buFont typeface="Arial" panose="020B0604020202020204" pitchFamily="34" charset="0"/>
              <a:buChar char="•"/>
            </a:pPr>
            <a:r>
              <a:rPr lang="zh-CN" altLang="en-US" u="sng" dirty="0">
                <a:solidFill>
                  <a:srgbClr val="44546A"/>
                </a:solidFill>
                <a:latin typeface="+mj-ea"/>
                <a:ea typeface="+mj-ea"/>
              </a:rPr>
              <a:t>其中</a:t>
            </a:r>
            <a:r>
              <a:rPr lang="en-US" altLang="zh-CN" u="sng" dirty="0">
                <a:solidFill>
                  <a:srgbClr val="44546A"/>
                </a:solidFill>
                <a:latin typeface="+mj-ea"/>
                <a:ea typeface="+mj-ea"/>
              </a:rPr>
              <a:t>3336</a:t>
            </a:r>
            <a:r>
              <a:rPr lang="zh-CN" altLang="en-US" u="sng" dirty="0">
                <a:solidFill>
                  <a:srgbClr val="44546A"/>
                </a:solidFill>
                <a:latin typeface="+mj-ea"/>
                <a:ea typeface="+mj-ea"/>
              </a:rPr>
              <a:t>与</a:t>
            </a:r>
            <a:r>
              <a:rPr lang="en-US" altLang="zh-CN" u="sng" dirty="0">
                <a:solidFill>
                  <a:srgbClr val="44546A"/>
                </a:solidFill>
                <a:latin typeface="+mj-ea"/>
                <a:ea typeface="+mj-ea"/>
              </a:rPr>
              <a:t>3337</a:t>
            </a:r>
            <a:r>
              <a:rPr lang="zh-CN" altLang="en-US" u="sng" dirty="0">
                <a:solidFill>
                  <a:srgbClr val="44546A"/>
                </a:solidFill>
                <a:latin typeface="+mj-ea"/>
                <a:ea typeface="+mj-ea"/>
              </a:rPr>
              <a:t>表中的列</a:t>
            </a:r>
            <a:r>
              <a:rPr lang="en-US" altLang="zh-CN" u="sng" dirty="0">
                <a:solidFill>
                  <a:srgbClr val="44546A"/>
                </a:solidFill>
                <a:latin typeface="+mj-ea"/>
                <a:ea typeface="+mj-ea"/>
              </a:rPr>
              <a:t>1</a:t>
            </a:r>
            <a:r>
              <a:rPr lang="zh-CN" altLang="en-US" u="sng" dirty="0">
                <a:solidFill>
                  <a:srgbClr val="44546A"/>
                </a:solidFill>
                <a:latin typeface="+mj-ea"/>
                <a:ea typeface="+mj-ea"/>
              </a:rPr>
              <a:t>、列</a:t>
            </a:r>
            <a:r>
              <a:rPr lang="en-US" altLang="zh-CN" u="sng" dirty="0">
                <a:solidFill>
                  <a:srgbClr val="44546A"/>
                </a:solidFill>
                <a:latin typeface="+mj-ea"/>
                <a:ea typeface="+mj-ea"/>
              </a:rPr>
              <a:t>4-10</a:t>
            </a:r>
            <a:r>
              <a:rPr lang="zh-CN" altLang="en-US" u="sng" dirty="0">
                <a:solidFill>
                  <a:srgbClr val="44546A"/>
                </a:solidFill>
                <a:latin typeface="+mj-ea"/>
                <a:ea typeface="+mj-ea"/>
              </a:rPr>
              <a:t>，以</a:t>
            </a:r>
            <a:r>
              <a:rPr lang="en-US" altLang="zh-CN" u="sng" dirty="0">
                <a:solidFill>
                  <a:srgbClr val="44546A"/>
                </a:solidFill>
                <a:latin typeface="+mj-ea"/>
                <a:ea typeface="+mj-ea"/>
              </a:rPr>
              <a:t>6-13</a:t>
            </a:r>
            <a:r>
              <a:rPr lang="zh-CN" altLang="en-US" u="sng" dirty="0">
                <a:solidFill>
                  <a:srgbClr val="44546A"/>
                </a:solidFill>
                <a:latin typeface="+mj-ea"/>
                <a:ea typeface="+mj-ea"/>
              </a:rPr>
              <a:t>，均须填报</a:t>
            </a:r>
            <a:r>
              <a:rPr lang="en-US" altLang="zh-CN" u="sng" dirty="0">
                <a:solidFill>
                  <a:srgbClr val="44546A"/>
                </a:solidFill>
                <a:latin typeface="+mj-ea"/>
                <a:ea typeface="+mj-ea"/>
              </a:rPr>
              <a:t>“#</a:t>
            </a:r>
            <a:r>
              <a:rPr lang="zh-CN" altLang="en-US" u="sng" dirty="0">
                <a:solidFill>
                  <a:srgbClr val="44546A"/>
                </a:solidFill>
                <a:latin typeface="+mj-ea"/>
                <a:ea typeface="+mj-ea"/>
              </a:rPr>
              <a:t>女</a:t>
            </a:r>
            <a:r>
              <a:rPr lang="en-US" altLang="zh-CN" u="sng" dirty="0">
                <a:solidFill>
                  <a:srgbClr val="44546A"/>
                </a:solidFill>
                <a:latin typeface="+mj-ea"/>
                <a:ea typeface="+mj-ea"/>
              </a:rPr>
              <a:t>”</a:t>
            </a:r>
            <a:r>
              <a:rPr lang="zh-CN" altLang="en-US" u="sng" dirty="0">
                <a:solidFill>
                  <a:srgbClr val="44546A"/>
                </a:solidFill>
                <a:latin typeface="+mj-ea"/>
                <a:ea typeface="+mj-ea"/>
              </a:rPr>
              <a:t>指标，其他列封闭。及</a:t>
            </a:r>
            <a:r>
              <a:rPr lang="en-US" altLang="zh-CN" u="sng" dirty="0">
                <a:solidFill>
                  <a:srgbClr val="44546A"/>
                </a:solidFill>
                <a:latin typeface="+mj-ea"/>
                <a:ea typeface="+mj-ea"/>
              </a:rPr>
              <a:t>3338</a:t>
            </a:r>
            <a:r>
              <a:rPr lang="zh-CN" altLang="en-US" u="sng" dirty="0">
                <a:solidFill>
                  <a:srgbClr val="44546A"/>
                </a:solidFill>
                <a:latin typeface="+mj-ea"/>
                <a:ea typeface="+mj-ea"/>
              </a:rPr>
              <a:t>与</a:t>
            </a:r>
            <a:r>
              <a:rPr lang="en-US" altLang="zh-CN" u="sng" dirty="0">
                <a:solidFill>
                  <a:srgbClr val="44546A"/>
                </a:solidFill>
                <a:latin typeface="+mj-ea"/>
                <a:ea typeface="+mj-ea"/>
              </a:rPr>
              <a:t>3339</a:t>
            </a:r>
            <a:r>
              <a:rPr lang="zh-CN" altLang="en-US" u="sng" dirty="0">
                <a:solidFill>
                  <a:srgbClr val="44546A"/>
                </a:solidFill>
                <a:latin typeface="+mj-ea"/>
                <a:ea typeface="+mj-ea"/>
              </a:rPr>
              <a:t>表中的列</a:t>
            </a:r>
            <a:r>
              <a:rPr lang="en-US" altLang="zh-CN" u="sng" dirty="0">
                <a:solidFill>
                  <a:srgbClr val="44546A"/>
                </a:solidFill>
                <a:latin typeface="+mj-ea"/>
                <a:ea typeface="+mj-ea"/>
              </a:rPr>
              <a:t>1</a:t>
            </a:r>
            <a:r>
              <a:rPr lang="zh-CN" altLang="en-US" u="sng" dirty="0">
                <a:solidFill>
                  <a:srgbClr val="44546A"/>
                </a:solidFill>
                <a:latin typeface="+mj-ea"/>
                <a:ea typeface="+mj-ea"/>
              </a:rPr>
              <a:t>、列</a:t>
            </a:r>
            <a:r>
              <a:rPr lang="en-US" altLang="zh-CN" u="sng" dirty="0">
                <a:solidFill>
                  <a:srgbClr val="44546A"/>
                </a:solidFill>
                <a:latin typeface="+mj-ea"/>
                <a:ea typeface="+mj-ea"/>
              </a:rPr>
              <a:t>6-13</a:t>
            </a:r>
            <a:r>
              <a:rPr lang="zh-CN" altLang="en-US" u="sng" dirty="0">
                <a:solidFill>
                  <a:srgbClr val="44546A"/>
                </a:solidFill>
                <a:latin typeface="+mj-ea"/>
                <a:ea typeface="+mj-ea"/>
              </a:rPr>
              <a:t>，均须填报</a:t>
            </a:r>
            <a:r>
              <a:rPr lang="en-US" altLang="zh-CN" u="sng" dirty="0">
                <a:solidFill>
                  <a:srgbClr val="44546A"/>
                </a:solidFill>
                <a:latin typeface="+mj-ea"/>
                <a:ea typeface="+mj-ea"/>
              </a:rPr>
              <a:t>“#</a:t>
            </a:r>
            <a:r>
              <a:rPr lang="zh-CN" altLang="en-US" u="sng" dirty="0">
                <a:solidFill>
                  <a:srgbClr val="44546A"/>
                </a:solidFill>
                <a:latin typeface="+mj-ea"/>
                <a:ea typeface="+mj-ea"/>
              </a:rPr>
              <a:t>女</a:t>
            </a:r>
            <a:r>
              <a:rPr lang="en-US" altLang="zh-CN" u="sng" dirty="0">
                <a:solidFill>
                  <a:srgbClr val="44546A"/>
                </a:solidFill>
                <a:latin typeface="+mj-ea"/>
                <a:ea typeface="+mj-ea"/>
              </a:rPr>
              <a:t>”</a:t>
            </a:r>
            <a:r>
              <a:rPr lang="zh-CN" altLang="en-US" u="sng" dirty="0">
                <a:solidFill>
                  <a:srgbClr val="44546A"/>
                </a:solidFill>
                <a:latin typeface="+mj-ea"/>
                <a:ea typeface="+mj-ea"/>
              </a:rPr>
              <a:t>指标，其他列封闭。</a:t>
            </a:r>
            <a:endParaRPr lang="zh-CN" altLang="en-US" u="sng" dirty="0">
              <a:solidFill>
                <a:srgbClr val="44546A"/>
              </a:solidFill>
              <a:latin typeface="+mj-ea"/>
              <a:ea typeface="+mj-ea"/>
            </a:endParaRPr>
          </a:p>
          <a:p>
            <a:pPr marL="285750" indent="-285750" algn="l">
              <a:buFont typeface="Arial" panose="020B0604020202020204" pitchFamily="34" charset="0"/>
              <a:buChar char="•"/>
            </a:pPr>
            <a:endParaRPr lang="zh-CN" altLang="en-US" u="sng" dirty="0">
              <a:solidFill>
                <a:srgbClr val="44546A"/>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调整统计指标</a:t>
            </a:r>
            <a:endParaRPr lang="en-US" altLang="zh-CN" sz="2400" b="1" dirty="0">
              <a:solidFill>
                <a:schemeClr val="tx2"/>
              </a:solidFill>
              <a:latin typeface="+mj-ea"/>
              <a:ea typeface="+mj-ea"/>
              <a:cs typeface="+mj-ea"/>
              <a:sym typeface="+mn-ea"/>
            </a:endParaRPr>
          </a:p>
        </p:txBody>
      </p:sp>
      <p:sp>
        <p:nvSpPr>
          <p:cNvPr id="15" name="圆角矩形 14"/>
          <p:cNvSpPr/>
          <p:nvPr/>
        </p:nvSpPr>
        <p:spPr>
          <a:xfrm>
            <a:off x="554990" y="1477010"/>
            <a:ext cx="4477385" cy="1506855"/>
          </a:xfrm>
          <a:prstGeom prst="roundRect">
            <a:avLst>
              <a:gd name="adj" fmla="val 1209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应届毕业生就业、升学人数：</a:t>
            </a:r>
            <a:endParaRPr lang="zh-CN" altLang="en-US" b="1" dirty="0">
              <a:solidFill>
                <a:srgbClr val="044AFA"/>
              </a:solidFill>
              <a:latin typeface="+mj-ea"/>
              <a:ea typeface="+mj-ea"/>
              <a:sym typeface="+mn-ea"/>
            </a:endParaRPr>
          </a:p>
          <a:p>
            <a:pPr marL="285750" indent="-285750" algn="l">
              <a:buFont typeface="Arial" panose="020B0604020202020204" pitchFamily="34" charset="0"/>
              <a:buChar char="•"/>
            </a:pPr>
            <a:r>
              <a:rPr lang="zh-CN" altLang="en-US" dirty="0">
                <a:solidFill>
                  <a:srgbClr val="44546A"/>
                </a:solidFill>
                <a:latin typeface="+mj-ea"/>
                <a:ea typeface="+mj-ea"/>
                <a:sym typeface="+mn-ea"/>
              </a:rPr>
              <a:t>已有业务司局采集就业、升学详细数据，为保障一数一源及数据准确性，不再采集</a:t>
            </a:r>
            <a:endParaRPr lang="zh-CN" altLang="en-US" dirty="0">
              <a:solidFill>
                <a:srgbClr val="44546A"/>
              </a:solidFill>
              <a:latin typeface="+mj-ea"/>
              <a:ea typeface="+mj-ea"/>
              <a:sym typeface="+mn-ea"/>
            </a:endParaRPr>
          </a:p>
        </p:txBody>
      </p:sp>
      <p:pic>
        <p:nvPicPr>
          <p:cNvPr id="2" name="图片 1"/>
          <p:cNvPicPr>
            <a:picLocks noChangeAspect="1"/>
          </p:cNvPicPr>
          <p:nvPr/>
        </p:nvPicPr>
        <p:blipFill>
          <a:blip r:embed="rId2"/>
          <a:stretch>
            <a:fillRect/>
          </a:stretch>
        </p:blipFill>
        <p:spPr>
          <a:xfrm>
            <a:off x="5492115" y="1151255"/>
            <a:ext cx="5844540" cy="4945380"/>
          </a:xfrm>
          <a:prstGeom prst="rect">
            <a:avLst/>
          </a:prstGeom>
          <a:ln>
            <a:solidFill>
              <a:srgbClr val="44546A"/>
            </a:solid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调整统计指标</a:t>
            </a:r>
            <a:endParaRPr lang="en-US" altLang="zh-CN" sz="2400" b="1" dirty="0">
              <a:solidFill>
                <a:schemeClr val="tx2"/>
              </a:solidFill>
              <a:latin typeface="+mj-ea"/>
              <a:ea typeface="+mj-ea"/>
              <a:cs typeface="+mj-ea"/>
              <a:sym typeface="+mn-ea"/>
            </a:endParaRPr>
          </a:p>
        </p:txBody>
      </p:sp>
      <p:sp>
        <p:nvSpPr>
          <p:cNvPr id="15" name="圆角矩形 14"/>
          <p:cNvSpPr/>
          <p:nvPr/>
        </p:nvSpPr>
        <p:spPr>
          <a:xfrm>
            <a:off x="554990" y="1477010"/>
            <a:ext cx="4392930" cy="1286510"/>
          </a:xfrm>
          <a:prstGeom prst="roundRect">
            <a:avLst>
              <a:gd name="adj" fmla="val 16353"/>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奖学金情况</a:t>
            </a:r>
            <a:endParaRPr lang="zh-CN" altLang="en-US" b="1" dirty="0">
              <a:solidFill>
                <a:srgbClr val="044AFA"/>
              </a:solidFill>
              <a:latin typeface="+mj-ea"/>
              <a:ea typeface="+mj-ea"/>
              <a:sym typeface="+mn-ea"/>
            </a:endParaRPr>
          </a:p>
          <a:p>
            <a:pPr marL="285750" indent="-285750" algn="l">
              <a:buFont typeface="Arial" panose="020B0604020202020204" pitchFamily="34" charset="0"/>
              <a:buChar char="•"/>
            </a:pPr>
            <a:r>
              <a:rPr lang="zh-CN" altLang="en-US" dirty="0">
                <a:solidFill>
                  <a:srgbClr val="44546A"/>
                </a:solidFill>
                <a:latin typeface="+mj-ea"/>
                <a:ea typeface="+mj-ea"/>
                <a:sym typeface="+mn-ea"/>
              </a:rPr>
              <a:t>教基</a:t>
            </a:r>
            <a:r>
              <a:rPr lang="en-US" altLang="zh-CN" dirty="0">
                <a:solidFill>
                  <a:srgbClr val="44546A"/>
                </a:solidFill>
                <a:latin typeface="+mj-ea"/>
                <a:ea typeface="+mj-ea"/>
                <a:sym typeface="+mn-ea"/>
              </a:rPr>
              <a:t> 1203</a:t>
            </a:r>
            <a:r>
              <a:rPr lang="zh-CN" altLang="en-US" dirty="0">
                <a:solidFill>
                  <a:srgbClr val="44546A"/>
                </a:solidFill>
                <a:latin typeface="+mj-ea"/>
                <a:ea typeface="+mj-ea"/>
                <a:sym typeface="+mn-ea"/>
              </a:rPr>
              <a:t>、教基</a:t>
            </a:r>
            <a:r>
              <a:rPr lang="en-US" altLang="zh-CN" dirty="0">
                <a:solidFill>
                  <a:srgbClr val="44546A"/>
                </a:solidFill>
                <a:latin typeface="+mj-ea"/>
                <a:ea typeface="+mj-ea"/>
                <a:sym typeface="+mn-ea"/>
              </a:rPr>
              <a:t> 1304 </a:t>
            </a:r>
            <a:r>
              <a:rPr lang="zh-CN" altLang="en-US" dirty="0">
                <a:solidFill>
                  <a:srgbClr val="44546A"/>
                </a:solidFill>
                <a:latin typeface="+mj-ea"/>
                <a:ea typeface="+mj-ea"/>
                <a:sym typeface="+mn-ea"/>
              </a:rPr>
              <a:t>表中的学校奖学金指标项填报内容不一致</a:t>
            </a:r>
            <a:endParaRPr lang="zh-CN" altLang="en-US" dirty="0">
              <a:solidFill>
                <a:srgbClr val="44546A"/>
              </a:solidFill>
              <a:latin typeface="+mj-ea"/>
              <a:ea typeface="+mj-ea"/>
              <a:sym typeface="+mn-ea"/>
            </a:endParaRPr>
          </a:p>
        </p:txBody>
      </p:sp>
      <p:pic>
        <p:nvPicPr>
          <p:cNvPr id="3" name="图片 2"/>
          <p:cNvPicPr>
            <a:picLocks noChangeAspect="1"/>
          </p:cNvPicPr>
          <p:nvPr/>
        </p:nvPicPr>
        <p:blipFill>
          <a:blip r:embed="rId2"/>
          <a:stretch>
            <a:fillRect/>
          </a:stretch>
        </p:blipFill>
        <p:spPr>
          <a:xfrm>
            <a:off x="5488940" y="1477010"/>
            <a:ext cx="6179820" cy="3421380"/>
          </a:xfrm>
          <a:prstGeom prst="rect">
            <a:avLst/>
          </a:prstGeom>
          <a:ln>
            <a:solidFill>
              <a:srgbClr val="44546A"/>
            </a:solid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调整统计指标</a:t>
            </a:r>
            <a:endParaRPr lang="en-US" altLang="zh-CN" sz="2400" b="1" dirty="0">
              <a:solidFill>
                <a:schemeClr val="tx2"/>
              </a:solidFill>
              <a:latin typeface="+mj-ea"/>
              <a:ea typeface="+mj-ea"/>
              <a:cs typeface="+mj-ea"/>
              <a:sym typeface="+mn-ea"/>
            </a:endParaRPr>
          </a:p>
        </p:txBody>
      </p:sp>
      <p:sp>
        <p:nvSpPr>
          <p:cNvPr id="15" name="圆角矩形 14"/>
          <p:cNvSpPr/>
          <p:nvPr/>
        </p:nvSpPr>
        <p:spPr>
          <a:xfrm>
            <a:off x="554990" y="1477010"/>
            <a:ext cx="5052060" cy="2385695"/>
          </a:xfrm>
          <a:prstGeom prst="roundRect">
            <a:avLst>
              <a:gd name="adj" fmla="val 916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高水平高职专业数量：</a:t>
            </a:r>
            <a:endParaRPr lang="zh-CN" altLang="en-US" b="1" dirty="0">
              <a:solidFill>
                <a:srgbClr val="044AFA"/>
              </a:solidFill>
              <a:latin typeface="+mj-ea"/>
              <a:ea typeface="+mj-ea"/>
              <a:sym typeface="+mn-ea"/>
            </a:endParaRPr>
          </a:p>
          <a:p>
            <a:pPr marL="285750" indent="-285750" algn="l">
              <a:buFont typeface="Arial" panose="020B0604020202020204" pitchFamily="34" charset="0"/>
              <a:buChar char="•"/>
            </a:pPr>
            <a:r>
              <a:rPr lang="zh-CN" altLang="en-US" dirty="0">
                <a:solidFill>
                  <a:srgbClr val="44546A"/>
                </a:solidFill>
                <a:latin typeface="+mj-ea"/>
                <a:ea typeface="+mj-ea"/>
                <a:sym typeface="+mn-ea"/>
              </a:rPr>
              <a:t>目前教基</a:t>
            </a:r>
            <a:r>
              <a:rPr lang="en-US" altLang="zh-CN" dirty="0">
                <a:solidFill>
                  <a:srgbClr val="44546A"/>
                </a:solidFill>
                <a:latin typeface="+mj-ea"/>
                <a:ea typeface="+mj-ea"/>
                <a:sym typeface="+mn-ea"/>
              </a:rPr>
              <a:t> 1203 </a:t>
            </a:r>
            <a:r>
              <a:rPr lang="zh-CN" altLang="en-US" dirty="0">
                <a:solidFill>
                  <a:srgbClr val="44546A"/>
                </a:solidFill>
                <a:latin typeface="+mj-ea"/>
                <a:ea typeface="+mj-ea"/>
                <a:sym typeface="+mn-ea"/>
              </a:rPr>
              <a:t>表中统计了</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国家高水平高职专业</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数量，但教育部、财政部《关于实施中国特色高水平高职学校和专业建设计划的意见》提出的总体目标为</a:t>
            </a:r>
            <a:r>
              <a:rPr lang="en-US" altLang="zh-CN" dirty="0">
                <a:solidFill>
                  <a:srgbClr val="44546A"/>
                </a:solidFill>
                <a:latin typeface="+mj-ea"/>
                <a:ea typeface="+mj-ea"/>
                <a:sym typeface="+mn-ea"/>
              </a:rPr>
              <a:t>“150 </a:t>
            </a:r>
            <a:r>
              <a:rPr lang="zh-CN" altLang="en-US" dirty="0">
                <a:solidFill>
                  <a:srgbClr val="44546A"/>
                </a:solidFill>
                <a:latin typeface="+mj-ea"/>
                <a:ea typeface="+mj-ea"/>
                <a:sym typeface="+mn-ea"/>
              </a:rPr>
              <a:t>个左右高水平专业群</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a:t>
            </a:r>
            <a:endParaRPr lang="zh-CN" altLang="en-US" dirty="0">
              <a:solidFill>
                <a:srgbClr val="44546A"/>
              </a:solidFill>
              <a:latin typeface="+mj-ea"/>
              <a:ea typeface="+mj-ea"/>
              <a:sym typeface="+mn-ea"/>
            </a:endParaRPr>
          </a:p>
          <a:p>
            <a:pPr marL="285750" indent="-285750" algn="l">
              <a:buFont typeface="Arial" panose="020B0604020202020204" pitchFamily="34" charset="0"/>
              <a:buChar char="•"/>
            </a:pPr>
            <a:r>
              <a:rPr lang="zh-CN" altLang="en-US" dirty="0">
                <a:solidFill>
                  <a:srgbClr val="44546A"/>
                </a:solidFill>
                <a:latin typeface="+mj-ea"/>
                <a:ea typeface="+mj-ea"/>
                <a:sym typeface="+mn-ea"/>
              </a:rPr>
              <a:t>职成司已掌握国家级高水平高职专业群数量</a:t>
            </a:r>
            <a:endParaRPr lang="zh-CN" altLang="en-US" dirty="0">
              <a:solidFill>
                <a:srgbClr val="44546A"/>
              </a:solidFill>
              <a:latin typeface="+mj-ea"/>
              <a:ea typeface="+mj-ea"/>
              <a:sym typeface="+mn-ea"/>
            </a:endParaRPr>
          </a:p>
        </p:txBody>
      </p:sp>
      <p:pic>
        <p:nvPicPr>
          <p:cNvPr id="3" name="图片 2"/>
          <p:cNvPicPr>
            <a:picLocks noChangeAspect="1"/>
          </p:cNvPicPr>
          <p:nvPr/>
        </p:nvPicPr>
        <p:blipFill>
          <a:blip r:embed="rId2"/>
          <a:stretch>
            <a:fillRect/>
          </a:stretch>
        </p:blipFill>
        <p:spPr>
          <a:xfrm>
            <a:off x="5781675" y="1477010"/>
            <a:ext cx="6055360" cy="3472180"/>
          </a:xfrm>
          <a:prstGeom prst="rect">
            <a:avLst/>
          </a:prstGeom>
          <a:ln>
            <a:solidFill>
              <a:srgbClr val="44546A"/>
            </a:solid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调整统计指标</a:t>
            </a:r>
            <a:endParaRPr lang="en-US" altLang="zh-CN" sz="2400" b="1" dirty="0">
              <a:solidFill>
                <a:schemeClr val="tx2"/>
              </a:solidFill>
              <a:latin typeface="+mj-ea"/>
              <a:ea typeface="+mj-ea"/>
              <a:cs typeface="+mj-ea"/>
              <a:sym typeface="+mn-ea"/>
            </a:endParaRPr>
          </a:p>
        </p:txBody>
      </p:sp>
      <p:sp>
        <p:nvSpPr>
          <p:cNvPr id="15" name="圆角矩形 14"/>
          <p:cNvSpPr/>
          <p:nvPr/>
        </p:nvSpPr>
        <p:spPr>
          <a:xfrm>
            <a:off x="554990" y="1477010"/>
            <a:ext cx="5052060" cy="847725"/>
          </a:xfrm>
          <a:prstGeom prst="roundRect">
            <a:avLst>
              <a:gd name="adj" fmla="val 16353"/>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本年完成投资按构成分（高校）</a:t>
            </a:r>
            <a:r>
              <a:rPr lang="en-US" altLang="zh-CN" b="1" dirty="0">
                <a:solidFill>
                  <a:srgbClr val="044AFA"/>
                </a:solidFill>
                <a:latin typeface="+mj-ea"/>
                <a:ea typeface="+mj-ea"/>
                <a:sym typeface="+mn-ea"/>
              </a:rPr>
              <a:t>:</a:t>
            </a:r>
            <a:endParaRPr lang="zh-CN" altLang="en-US" b="1" dirty="0">
              <a:solidFill>
                <a:srgbClr val="044AFA"/>
              </a:solidFill>
              <a:latin typeface="+mj-ea"/>
              <a:ea typeface="+mj-ea"/>
              <a:sym typeface="+mn-ea"/>
            </a:endParaRPr>
          </a:p>
          <a:p>
            <a:pPr marL="285750" indent="-285750" algn="l">
              <a:buFont typeface="Arial" panose="020B0604020202020204" pitchFamily="34" charset="0"/>
              <a:buChar char="•"/>
            </a:pPr>
            <a:r>
              <a:rPr lang="zh-CN" altLang="en-US" dirty="0">
                <a:solidFill>
                  <a:srgbClr val="44546A"/>
                </a:solidFill>
                <a:latin typeface="+mj-ea"/>
                <a:ea typeface="+mj-ea"/>
                <a:sym typeface="+mn-ea"/>
              </a:rPr>
              <a:t>各级各类学校均填报教基</a:t>
            </a:r>
            <a:r>
              <a:rPr lang="en-US" altLang="zh-CN" dirty="0">
                <a:solidFill>
                  <a:srgbClr val="44546A"/>
                </a:solidFill>
                <a:latin typeface="+mj-ea"/>
                <a:ea typeface="+mj-ea"/>
                <a:sym typeface="+mn-ea"/>
              </a:rPr>
              <a:t> A092 </a:t>
            </a:r>
            <a:r>
              <a:rPr lang="zh-CN" altLang="en-US" dirty="0">
                <a:solidFill>
                  <a:srgbClr val="44546A"/>
                </a:solidFill>
                <a:latin typeface="+mj-ea"/>
                <a:ea typeface="+mj-ea"/>
                <a:sym typeface="+mn-ea"/>
              </a:rPr>
              <a:t>表</a:t>
            </a:r>
            <a:endParaRPr lang="zh-CN" altLang="en-US" dirty="0">
              <a:solidFill>
                <a:srgbClr val="44546A"/>
              </a:solidFill>
              <a:latin typeface="+mj-ea"/>
              <a:ea typeface="+mj-ea"/>
              <a:sym typeface="+mn-ea"/>
            </a:endParaRPr>
          </a:p>
        </p:txBody>
      </p:sp>
      <p:pic>
        <p:nvPicPr>
          <p:cNvPr id="3" name="图片 2"/>
          <p:cNvPicPr>
            <a:picLocks noChangeAspect="1"/>
          </p:cNvPicPr>
          <p:nvPr/>
        </p:nvPicPr>
        <p:blipFill>
          <a:blip r:embed="rId2"/>
          <a:stretch>
            <a:fillRect/>
          </a:stretch>
        </p:blipFill>
        <p:spPr>
          <a:xfrm>
            <a:off x="485140" y="3005455"/>
            <a:ext cx="6019800" cy="2811780"/>
          </a:xfrm>
          <a:prstGeom prst="rect">
            <a:avLst/>
          </a:prstGeom>
          <a:ln>
            <a:solidFill>
              <a:srgbClr val="44546A"/>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custDataLst>
              <p:tags r:id="rId1"/>
            </p:custDataLst>
          </p:nvPr>
        </p:nvSpPr>
        <p:spPr>
          <a:xfrm>
            <a:off x="738215" y="1428800"/>
            <a:ext cx="1800246" cy="1014730"/>
          </a:xfrm>
          <a:prstGeom prst="rect">
            <a:avLst/>
          </a:prstGeom>
          <a:noFill/>
        </p:spPr>
        <p:txBody>
          <a:bodyPr vert="horz" wrap="square" rtlCol="0">
            <a:spAutoFit/>
          </a:bodyPr>
          <a:lstStyle/>
          <a:p>
            <a:r>
              <a:rPr lang="zh-CN" altLang="en-US" sz="6000" dirty="0">
                <a:solidFill>
                  <a:schemeClr val="tx1">
                    <a:lumMod val="75000"/>
                    <a:lumOff val="25000"/>
                  </a:schemeClr>
                </a:solidFill>
                <a:latin typeface="微软雅黑" panose="020B0503020204020204" charset="-122"/>
                <a:ea typeface="微软雅黑" panose="020B0503020204020204" charset="-122"/>
              </a:rPr>
              <a:t>目录</a:t>
            </a:r>
            <a:endParaRPr lang="zh-CN" altLang="en-US" sz="6000" dirty="0">
              <a:solidFill>
                <a:schemeClr val="tx1">
                  <a:lumMod val="75000"/>
                  <a:lumOff val="25000"/>
                </a:schemeClr>
              </a:solidFill>
              <a:latin typeface="微软雅黑" panose="020B0503020204020204" charset="-122"/>
              <a:ea typeface="微软雅黑" panose="020B0503020204020204" charset="-122"/>
            </a:endParaRPr>
          </a:p>
        </p:txBody>
      </p:sp>
      <p:grpSp>
        <p:nvGrpSpPr>
          <p:cNvPr id="12" name="组合 11"/>
          <p:cNvGrpSpPr/>
          <p:nvPr>
            <p:custDataLst>
              <p:tags r:id="rId2"/>
            </p:custDataLst>
          </p:nvPr>
        </p:nvGrpSpPr>
        <p:grpSpPr>
          <a:xfrm>
            <a:off x="789305" y="3105785"/>
            <a:ext cx="2319020" cy="1582420"/>
            <a:chOff x="1243" y="4794"/>
            <a:chExt cx="3652" cy="2492"/>
          </a:xfrm>
        </p:grpSpPr>
        <p:sp>
          <p:nvSpPr>
            <p:cNvPr id="10" name="文本框 9"/>
            <p:cNvSpPr txBox="1"/>
            <p:nvPr>
              <p:custDataLst>
                <p:tags r:id="rId3"/>
              </p:custDataLst>
            </p:nvPr>
          </p:nvSpPr>
          <p:spPr>
            <a:xfrm>
              <a:off x="1243" y="6225"/>
              <a:ext cx="3653" cy="1016"/>
            </a:xfrm>
            <a:prstGeom prst="rect">
              <a:avLst/>
            </a:prstGeom>
            <a:noFill/>
          </p:spPr>
          <p:txBody>
            <a:bodyPr wrap="square">
              <a:spAutoFit/>
            </a:bodyPr>
            <a:lstStyle/>
            <a:p>
              <a:r>
                <a:rPr lang="zh-CN" altLang="en-US" sz="3600" b="1" dirty="0">
                  <a:solidFill>
                    <a:srgbClr val="044AFA"/>
                  </a:solidFill>
                  <a:latin typeface="微软雅黑" panose="020B0503020204020204" charset="-122"/>
                  <a:ea typeface="微软雅黑" panose="020B0503020204020204" charset="-122"/>
                </a:rPr>
                <a:t>总体介绍</a:t>
              </a:r>
              <a:endParaRPr lang="zh-CN" altLang="en-US" sz="3600" b="1" dirty="0">
                <a:solidFill>
                  <a:srgbClr val="044AFA"/>
                </a:solidFill>
                <a:latin typeface="微软雅黑" panose="020B0503020204020204" charset="-122"/>
                <a:ea typeface="微软雅黑" panose="020B0503020204020204" charset="-122"/>
              </a:endParaRPr>
            </a:p>
          </p:txBody>
        </p:sp>
        <p:sp>
          <p:nvSpPr>
            <p:cNvPr id="11" name="文本框 10"/>
            <p:cNvSpPr txBox="1"/>
            <p:nvPr>
              <p:custDataLst>
                <p:tags r:id="rId4"/>
              </p:custDataLst>
            </p:nvPr>
          </p:nvSpPr>
          <p:spPr>
            <a:xfrm>
              <a:off x="1243" y="5752"/>
              <a:ext cx="3084" cy="434"/>
            </a:xfrm>
            <a:prstGeom prst="rect">
              <a:avLst/>
            </a:prstGeom>
            <a:noFill/>
          </p:spPr>
          <p:txBody>
            <a:bodyPr wrap="square">
              <a:spAutoFit/>
            </a:bodyPr>
            <a:lstStyle/>
            <a:p>
              <a:r>
                <a:rPr lang="en-US" altLang="zh-CN" sz="1200" b="1" dirty="0">
                  <a:solidFill>
                    <a:schemeClr val="bg1">
                      <a:lumMod val="50000"/>
                    </a:schemeClr>
                  </a:solidFill>
                  <a:latin typeface="微软雅黑" panose="020B0503020204020204" charset="-122"/>
                  <a:ea typeface="微软雅黑" panose="020B0503020204020204" charset="-122"/>
                </a:rPr>
                <a:t>Overview</a:t>
              </a:r>
              <a:endParaRPr lang="en-US" altLang="zh-CN" sz="1200" b="1" dirty="0">
                <a:solidFill>
                  <a:schemeClr val="bg1">
                    <a:lumMod val="50000"/>
                  </a:schemeClr>
                </a:solidFill>
                <a:latin typeface="微软雅黑" panose="020B0503020204020204" charset="-122"/>
                <a:ea typeface="微软雅黑" panose="020B0503020204020204" charset="-122"/>
              </a:endParaRPr>
            </a:p>
          </p:txBody>
        </p:sp>
        <p:sp>
          <p:nvSpPr>
            <p:cNvPr id="39" name="文本框 6"/>
            <p:cNvSpPr txBox="1"/>
            <p:nvPr>
              <p:custDataLst>
                <p:tags r:id="rId5"/>
              </p:custDataLst>
            </p:nvPr>
          </p:nvSpPr>
          <p:spPr>
            <a:xfrm>
              <a:off x="1243" y="4794"/>
              <a:ext cx="1322" cy="919"/>
            </a:xfrm>
            <a:prstGeom prst="rect">
              <a:avLst/>
            </a:prstGeom>
            <a:noFill/>
          </p:spPr>
          <p:txBody>
            <a:bodyPr vert="horz" wrap="square" rtlCol="0">
              <a:spAutoFit/>
            </a:bodyPr>
            <a:lstStyle/>
            <a:p>
              <a:pPr algn="ctr"/>
              <a:r>
                <a:rPr lang="en-US" altLang="zh-CN" sz="3200" dirty="0">
                  <a:solidFill>
                    <a:srgbClr val="044AFA"/>
                  </a:solidFill>
                  <a:latin typeface="微软雅黑" panose="020B0503020204020204" charset="-122"/>
                  <a:ea typeface="微软雅黑" panose="020B0503020204020204" charset="-122"/>
                </a:rPr>
                <a:t>01.</a:t>
              </a:r>
              <a:endParaRPr lang="en-US" altLang="zh-CN" sz="3200" dirty="0">
                <a:solidFill>
                  <a:srgbClr val="044AFA"/>
                </a:solidFill>
                <a:latin typeface="微软雅黑" panose="020B0503020204020204" charset="-122"/>
                <a:ea typeface="微软雅黑" panose="020B0503020204020204" charset="-122"/>
              </a:endParaRPr>
            </a:p>
          </p:txBody>
        </p:sp>
        <p:grpSp>
          <p:nvGrpSpPr>
            <p:cNvPr id="9" name="组合 8"/>
            <p:cNvGrpSpPr/>
            <p:nvPr>
              <p:custDataLst>
                <p:tags r:id="rId6"/>
              </p:custDataLst>
            </p:nvPr>
          </p:nvGrpSpPr>
          <p:grpSpPr>
            <a:xfrm>
              <a:off x="1243" y="7280"/>
              <a:ext cx="3342" cy="7"/>
              <a:chOff x="1373" y="7059"/>
              <a:chExt cx="3342" cy="7"/>
            </a:xfrm>
          </p:grpSpPr>
          <p:cxnSp>
            <p:nvCxnSpPr>
              <p:cNvPr id="50" name="直接连接符 49"/>
              <p:cNvCxnSpPr/>
              <p:nvPr>
                <p:custDataLst>
                  <p:tags r:id="rId7"/>
                </p:custDataLst>
              </p:nvPr>
            </p:nvCxnSpPr>
            <p:spPr>
              <a:xfrm>
                <a:off x="1753" y="7059"/>
                <a:ext cx="2962"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8"/>
                </p:custDataLst>
              </p:nvPr>
            </p:nvCxnSpPr>
            <p:spPr>
              <a:xfrm>
                <a:off x="1373" y="7066"/>
                <a:ext cx="511"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custDataLst>
              <p:tags r:id="rId9"/>
            </p:custDataLst>
          </p:nvPr>
        </p:nvGrpSpPr>
        <p:grpSpPr>
          <a:xfrm>
            <a:off x="5975350" y="3096895"/>
            <a:ext cx="2319655" cy="1583055"/>
            <a:chOff x="1243" y="4794"/>
            <a:chExt cx="3653" cy="2493"/>
          </a:xfrm>
        </p:grpSpPr>
        <p:sp>
          <p:nvSpPr>
            <p:cNvPr id="14" name="文本框 13"/>
            <p:cNvSpPr txBox="1"/>
            <p:nvPr>
              <p:custDataLst>
                <p:tags r:id="rId10"/>
              </p:custDataLst>
            </p:nvPr>
          </p:nvSpPr>
          <p:spPr>
            <a:xfrm>
              <a:off x="1243" y="6225"/>
              <a:ext cx="3653" cy="1016"/>
            </a:xfrm>
            <a:prstGeom prst="rect">
              <a:avLst/>
            </a:prstGeom>
            <a:noFill/>
          </p:spPr>
          <p:txBody>
            <a:bodyPr wrap="square">
              <a:spAutoFit/>
            </a:bodyPr>
            <a:lstStyle/>
            <a:p>
              <a:r>
                <a:rPr lang="zh-CN" altLang="en-US" sz="3600" b="1" dirty="0">
                  <a:solidFill>
                    <a:srgbClr val="044AFA"/>
                  </a:solidFill>
                  <a:latin typeface="微软雅黑" panose="020B0503020204020204" charset="-122"/>
                  <a:ea typeface="微软雅黑" panose="020B0503020204020204" charset="-122"/>
                </a:rPr>
                <a:t>逐表讲解</a:t>
              </a:r>
              <a:endParaRPr lang="zh-CN" altLang="en-US" sz="3600" b="1" dirty="0">
                <a:solidFill>
                  <a:srgbClr val="044AFA"/>
                </a:solidFill>
                <a:latin typeface="微软雅黑" panose="020B0503020204020204" charset="-122"/>
                <a:ea typeface="微软雅黑" panose="020B0503020204020204" charset="-122"/>
              </a:endParaRPr>
            </a:p>
          </p:txBody>
        </p:sp>
        <p:sp>
          <p:nvSpPr>
            <p:cNvPr id="16" name="文本框 15"/>
            <p:cNvSpPr txBox="1"/>
            <p:nvPr>
              <p:custDataLst>
                <p:tags r:id="rId11"/>
              </p:custDataLst>
            </p:nvPr>
          </p:nvSpPr>
          <p:spPr>
            <a:xfrm>
              <a:off x="1243" y="5752"/>
              <a:ext cx="3084" cy="434"/>
            </a:xfrm>
            <a:prstGeom prst="rect">
              <a:avLst/>
            </a:prstGeom>
            <a:noFill/>
          </p:spPr>
          <p:txBody>
            <a:bodyPr wrap="square">
              <a:spAutoFit/>
            </a:bodyPr>
            <a:lstStyle/>
            <a:p>
              <a:r>
                <a:rPr lang="en-US" altLang="zh-CN" sz="1200" b="1" dirty="0">
                  <a:solidFill>
                    <a:schemeClr val="bg1">
                      <a:lumMod val="50000"/>
                    </a:schemeClr>
                  </a:solidFill>
                  <a:latin typeface="微软雅黑" panose="020B0503020204020204" charset="-122"/>
                  <a:ea typeface="微软雅黑" panose="020B0503020204020204" charset="-122"/>
                </a:rPr>
                <a:t>Instruction</a:t>
              </a:r>
              <a:endParaRPr lang="en-US" altLang="zh-CN" sz="1200" b="1" dirty="0">
                <a:solidFill>
                  <a:schemeClr val="bg1">
                    <a:lumMod val="50000"/>
                  </a:schemeClr>
                </a:solidFill>
                <a:latin typeface="微软雅黑" panose="020B0503020204020204" charset="-122"/>
                <a:ea typeface="微软雅黑" panose="020B0503020204020204" charset="-122"/>
              </a:endParaRPr>
            </a:p>
          </p:txBody>
        </p:sp>
        <p:sp>
          <p:nvSpPr>
            <p:cNvPr id="17" name="文本框 6"/>
            <p:cNvSpPr txBox="1"/>
            <p:nvPr>
              <p:custDataLst>
                <p:tags r:id="rId12"/>
              </p:custDataLst>
            </p:nvPr>
          </p:nvSpPr>
          <p:spPr>
            <a:xfrm>
              <a:off x="1243" y="4794"/>
              <a:ext cx="1322" cy="919"/>
            </a:xfrm>
            <a:prstGeom prst="rect">
              <a:avLst/>
            </a:prstGeom>
            <a:noFill/>
          </p:spPr>
          <p:txBody>
            <a:bodyPr vert="horz" wrap="square" rtlCol="0">
              <a:spAutoFit/>
            </a:bodyPr>
            <a:lstStyle/>
            <a:p>
              <a:pPr algn="ctr"/>
              <a:r>
                <a:rPr lang="en-US" altLang="zh-CN" sz="3200" dirty="0">
                  <a:solidFill>
                    <a:srgbClr val="044AFA"/>
                  </a:solidFill>
                  <a:latin typeface="微软雅黑" panose="020B0503020204020204" charset="-122"/>
                  <a:ea typeface="微软雅黑" panose="020B0503020204020204" charset="-122"/>
                </a:rPr>
                <a:t>03.</a:t>
              </a:r>
              <a:endParaRPr lang="en-US" altLang="zh-CN" sz="3200" dirty="0">
                <a:solidFill>
                  <a:srgbClr val="044AFA"/>
                </a:solidFill>
                <a:latin typeface="微软雅黑" panose="020B0503020204020204" charset="-122"/>
                <a:ea typeface="微软雅黑" panose="020B0503020204020204" charset="-122"/>
              </a:endParaRPr>
            </a:p>
          </p:txBody>
        </p:sp>
        <p:grpSp>
          <p:nvGrpSpPr>
            <p:cNvPr id="18" name="组合 17"/>
            <p:cNvGrpSpPr/>
            <p:nvPr>
              <p:custDataLst>
                <p:tags r:id="rId13"/>
              </p:custDataLst>
            </p:nvPr>
          </p:nvGrpSpPr>
          <p:grpSpPr>
            <a:xfrm>
              <a:off x="1243" y="7280"/>
              <a:ext cx="3342" cy="7"/>
              <a:chOff x="1373" y="7059"/>
              <a:chExt cx="3342" cy="7"/>
            </a:xfrm>
          </p:grpSpPr>
          <p:cxnSp>
            <p:nvCxnSpPr>
              <p:cNvPr id="19" name="直接连接符 18"/>
              <p:cNvCxnSpPr/>
              <p:nvPr>
                <p:custDataLst>
                  <p:tags r:id="rId14"/>
                </p:custDataLst>
              </p:nvPr>
            </p:nvCxnSpPr>
            <p:spPr>
              <a:xfrm>
                <a:off x="1753" y="7059"/>
                <a:ext cx="2962"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5"/>
                </p:custDataLst>
              </p:nvPr>
            </p:nvCxnSpPr>
            <p:spPr>
              <a:xfrm>
                <a:off x="1373" y="7066"/>
                <a:ext cx="511"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grpSp>
      <p:grpSp>
        <p:nvGrpSpPr>
          <p:cNvPr id="26" name="组合 25"/>
          <p:cNvGrpSpPr/>
          <p:nvPr>
            <p:custDataLst>
              <p:tags r:id="rId16"/>
            </p:custDataLst>
          </p:nvPr>
        </p:nvGrpSpPr>
        <p:grpSpPr>
          <a:xfrm>
            <a:off x="8568690" y="3105785"/>
            <a:ext cx="2319655" cy="1583055"/>
            <a:chOff x="1243" y="4794"/>
            <a:chExt cx="3653" cy="2493"/>
          </a:xfrm>
        </p:grpSpPr>
        <p:sp>
          <p:nvSpPr>
            <p:cNvPr id="27" name="文本框 26"/>
            <p:cNvSpPr txBox="1"/>
            <p:nvPr>
              <p:custDataLst>
                <p:tags r:id="rId17"/>
              </p:custDataLst>
            </p:nvPr>
          </p:nvSpPr>
          <p:spPr>
            <a:xfrm>
              <a:off x="1243" y="6225"/>
              <a:ext cx="3653" cy="1016"/>
            </a:xfrm>
            <a:prstGeom prst="rect">
              <a:avLst/>
            </a:prstGeom>
            <a:noFill/>
          </p:spPr>
          <p:txBody>
            <a:bodyPr wrap="square">
              <a:spAutoFit/>
            </a:bodyPr>
            <a:lstStyle/>
            <a:p>
              <a:r>
                <a:rPr lang="zh-CN" altLang="en-US" sz="3600" b="1" dirty="0">
                  <a:solidFill>
                    <a:srgbClr val="044AFA"/>
                  </a:solidFill>
                  <a:latin typeface="微软雅黑" panose="020B0503020204020204" charset="-122"/>
                  <a:ea typeface="微软雅黑" panose="020B0503020204020204" charset="-122"/>
                </a:rPr>
                <a:t>重点关注</a:t>
              </a:r>
              <a:endParaRPr lang="zh-CN" altLang="en-US" sz="3600" b="1" dirty="0">
                <a:solidFill>
                  <a:srgbClr val="044AFA"/>
                </a:solidFill>
                <a:latin typeface="微软雅黑" panose="020B0503020204020204" charset="-122"/>
                <a:ea typeface="微软雅黑" panose="020B0503020204020204" charset="-122"/>
              </a:endParaRPr>
            </a:p>
          </p:txBody>
        </p:sp>
        <p:sp>
          <p:nvSpPr>
            <p:cNvPr id="28" name="文本框 27"/>
            <p:cNvSpPr txBox="1"/>
            <p:nvPr>
              <p:custDataLst>
                <p:tags r:id="rId18"/>
              </p:custDataLst>
            </p:nvPr>
          </p:nvSpPr>
          <p:spPr>
            <a:xfrm>
              <a:off x="1243" y="5752"/>
              <a:ext cx="3084" cy="434"/>
            </a:xfrm>
            <a:prstGeom prst="rect">
              <a:avLst/>
            </a:prstGeom>
            <a:noFill/>
          </p:spPr>
          <p:txBody>
            <a:bodyPr wrap="square">
              <a:spAutoFit/>
            </a:bodyPr>
            <a:lstStyle/>
            <a:p>
              <a:r>
                <a:rPr lang="en-US" altLang="zh-CN" sz="1200" b="1" dirty="0">
                  <a:solidFill>
                    <a:schemeClr val="bg1">
                      <a:lumMod val="50000"/>
                    </a:schemeClr>
                  </a:solidFill>
                  <a:latin typeface="微软雅黑" panose="020B0503020204020204" charset="-122"/>
                  <a:ea typeface="微软雅黑" panose="020B0503020204020204" charset="-122"/>
                </a:rPr>
                <a:t>Attention</a:t>
              </a:r>
              <a:endParaRPr lang="en-US" altLang="zh-CN" sz="1200" b="1" dirty="0">
                <a:solidFill>
                  <a:schemeClr val="bg1">
                    <a:lumMod val="50000"/>
                  </a:schemeClr>
                </a:solidFill>
                <a:latin typeface="微软雅黑" panose="020B0503020204020204" charset="-122"/>
                <a:ea typeface="微软雅黑" panose="020B0503020204020204" charset="-122"/>
              </a:endParaRPr>
            </a:p>
          </p:txBody>
        </p:sp>
        <p:sp>
          <p:nvSpPr>
            <p:cNvPr id="29" name="文本框 6"/>
            <p:cNvSpPr txBox="1"/>
            <p:nvPr>
              <p:custDataLst>
                <p:tags r:id="rId19"/>
              </p:custDataLst>
            </p:nvPr>
          </p:nvSpPr>
          <p:spPr>
            <a:xfrm>
              <a:off x="1243" y="4794"/>
              <a:ext cx="1322" cy="919"/>
            </a:xfrm>
            <a:prstGeom prst="rect">
              <a:avLst/>
            </a:prstGeom>
            <a:noFill/>
          </p:spPr>
          <p:txBody>
            <a:bodyPr vert="horz" wrap="square" rtlCol="0">
              <a:spAutoFit/>
            </a:bodyPr>
            <a:lstStyle/>
            <a:p>
              <a:pPr algn="ctr"/>
              <a:r>
                <a:rPr lang="en-US" altLang="zh-CN" sz="3200" dirty="0">
                  <a:solidFill>
                    <a:srgbClr val="044AFA"/>
                  </a:solidFill>
                  <a:latin typeface="微软雅黑" panose="020B0503020204020204" charset="-122"/>
                  <a:ea typeface="微软雅黑" panose="020B0503020204020204" charset="-122"/>
                </a:rPr>
                <a:t>04.</a:t>
              </a:r>
              <a:endParaRPr lang="en-US" altLang="zh-CN" sz="3200" dirty="0">
                <a:solidFill>
                  <a:srgbClr val="044AFA"/>
                </a:solidFill>
                <a:latin typeface="微软雅黑" panose="020B0503020204020204" charset="-122"/>
                <a:ea typeface="微软雅黑" panose="020B0503020204020204" charset="-122"/>
              </a:endParaRPr>
            </a:p>
          </p:txBody>
        </p:sp>
        <p:grpSp>
          <p:nvGrpSpPr>
            <p:cNvPr id="30" name="组合 29"/>
            <p:cNvGrpSpPr/>
            <p:nvPr>
              <p:custDataLst>
                <p:tags r:id="rId20"/>
              </p:custDataLst>
            </p:nvPr>
          </p:nvGrpSpPr>
          <p:grpSpPr>
            <a:xfrm>
              <a:off x="1243" y="7280"/>
              <a:ext cx="3342" cy="7"/>
              <a:chOff x="1373" y="7059"/>
              <a:chExt cx="3342" cy="7"/>
            </a:xfrm>
          </p:grpSpPr>
          <p:cxnSp>
            <p:nvCxnSpPr>
              <p:cNvPr id="31" name="直接连接符 30"/>
              <p:cNvCxnSpPr/>
              <p:nvPr>
                <p:custDataLst>
                  <p:tags r:id="rId21"/>
                </p:custDataLst>
              </p:nvPr>
            </p:nvCxnSpPr>
            <p:spPr>
              <a:xfrm>
                <a:off x="1753" y="7059"/>
                <a:ext cx="2962"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2"/>
                </p:custDataLst>
              </p:nvPr>
            </p:nvCxnSpPr>
            <p:spPr>
              <a:xfrm>
                <a:off x="1373" y="7066"/>
                <a:ext cx="511"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custDataLst>
              <p:tags r:id="rId23"/>
            </p:custDataLst>
          </p:nvPr>
        </p:nvGrpSpPr>
        <p:grpSpPr>
          <a:xfrm>
            <a:off x="3382010" y="3105785"/>
            <a:ext cx="2319655" cy="1583055"/>
            <a:chOff x="1243" y="4794"/>
            <a:chExt cx="3653" cy="2493"/>
          </a:xfrm>
        </p:grpSpPr>
        <p:sp>
          <p:nvSpPr>
            <p:cNvPr id="3" name="文本框 2"/>
            <p:cNvSpPr txBox="1"/>
            <p:nvPr>
              <p:custDataLst>
                <p:tags r:id="rId24"/>
              </p:custDataLst>
            </p:nvPr>
          </p:nvSpPr>
          <p:spPr>
            <a:xfrm>
              <a:off x="1243" y="6225"/>
              <a:ext cx="3653" cy="1016"/>
            </a:xfrm>
            <a:prstGeom prst="rect">
              <a:avLst/>
            </a:prstGeom>
            <a:noFill/>
          </p:spPr>
          <p:txBody>
            <a:bodyPr wrap="square">
              <a:spAutoFit/>
            </a:bodyPr>
            <a:lstStyle/>
            <a:p>
              <a:r>
                <a:rPr lang="zh-CN" altLang="en-US" sz="3600" b="1" dirty="0">
                  <a:solidFill>
                    <a:srgbClr val="044AFA"/>
                  </a:solidFill>
                  <a:latin typeface="微软雅黑" panose="020B0503020204020204" charset="-122"/>
                  <a:ea typeface="微软雅黑" panose="020B0503020204020204" charset="-122"/>
                </a:rPr>
                <a:t>报表调整</a:t>
              </a:r>
              <a:endParaRPr lang="zh-CN" altLang="en-US" sz="3600" b="1" dirty="0">
                <a:solidFill>
                  <a:srgbClr val="044AFA"/>
                </a:solidFill>
                <a:latin typeface="微软雅黑" panose="020B0503020204020204" charset="-122"/>
                <a:ea typeface="微软雅黑" panose="020B0503020204020204" charset="-122"/>
              </a:endParaRPr>
            </a:p>
          </p:txBody>
        </p:sp>
        <p:sp>
          <p:nvSpPr>
            <p:cNvPr id="4" name="文本框 3"/>
            <p:cNvSpPr txBox="1"/>
            <p:nvPr>
              <p:custDataLst>
                <p:tags r:id="rId25"/>
              </p:custDataLst>
            </p:nvPr>
          </p:nvSpPr>
          <p:spPr>
            <a:xfrm>
              <a:off x="1243" y="5752"/>
              <a:ext cx="3084" cy="434"/>
            </a:xfrm>
            <a:prstGeom prst="rect">
              <a:avLst/>
            </a:prstGeom>
            <a:noFill/>
          </p:spPr>
          <p:txBody>
            <a:bodyPr wrap="square">
              <a:spAutoFit/>
            </a:bodyPr>
            <a:lstStyle/>
            <a:p>
              <a:r>
                <a:rPr lang="en-US" altLang="zh-CN" sz="1200" b="1" dirty="0">
                  <a:solidFill>
                    <a:schemeClr val="bg1">
                      <a:lumMod val="50000"/>
                    </a:schemeClr>
                  </a:solidFill>
                  <a:latin typeface="微软雅黑" panose="020B0503020204020204" charset="-122"/>
                  <a:ea typeface="微软雅黑" panose="020B0503020204020204" charset="-122"/>
                </a:rPr>
                <a:t>Modification</a:t>
              </a:r>
              <a:endParaRPr lang="en-US" altLang="zh-CN" sz="1200" b="1" dirty="0">
                <a:solidFill>
                  <a:schemeClr val="bg1">
                    <a:lumMod val="50000"/>
                  </a:schemeClr>
                </a:solidFill>
                <a:latin typeface="微软雅黑" panose="020B0503020204020204" charset="-122"/>
                <a:ea typeface="微软雅黑" panose="020B0503020204020204" charset="-122"/>
              </a:endParaRPr>
            </a:p>
          </p:txBody>
        </p:sp>
        <p:sp>
          <p:nvSpPr>
            <p:cNvPr id="6" name="文本框 6"/>
            <p:cNvSpPr txBox="1"/>
            <p:nvPr>
              <p:custDataLst>
                <p:tags r:id="rId26"/>
              </p:custDataLst>
            </p:nvPr>
          </p:nvSpPr>
          <p:spPr>
            <a:xfrm>
              <a:off x="1243" y="4794"/>
              <a:ext cx="1322" cy="919"/>
            </a:xfrm>
            <a:prstGeom prst="rect">
              <a:avLst/>
            </a:prstGeom>
            <a:noFill/>
          </p:spPr>
          <p:txBody>
            <a:bodyPr vert="horz" wrap="square" rtlCol="0">
              <a:spAutoFit/>
            </a:bodyPr>
            <a:lstStyle/>
            <a:p>
              <a:pPr algn="ctr"/>
              <a:r>
                <a:rPr lang="en-US" altLang="zh-CN" sz="3200" dirty="0">
                  <a:solidFill>
                    <a:srgbClr val="044AFA"/>
                  </a:solidFill>
                  <a:latin typeface="微软雅黑" panose="020B0503020204020204" charset="-122"/>
                  <a:ea typeface="微软雅黑" panose="020B0503020204020204" charset="-122"/>
                </a:rPr>
                <a:t>02.</a:t>
              </a:r>
              <a:endParaRPr lang="en-US" altLang="zh-CN" sz="3200" dirty="0">
                <a:solidFill>
                  <a:srgbClr val="044AFA"/>
                </a:solidFill>
                <a:latin typeface="微软雅黑" panose="020B0503020204020204" charset="-122"/>
                <a:ea typeface="微软雅黑" panose="020B0503020204020204" charset="-122"/>
              </a:endParaRPr>
            </a:p>
          </p:txBody>
        </p:sp>
        <p:grpSp>
          <p:nvGrpSpPr>
            <p:cNvPr id="7" name="组合 6"/>
            <p:cNvGrpSpPr/>
            <p:nvPr>
              <p:custDataLst>
                <p:tags r:id="rId27"/>
              </p:custDataLst>
            </p:nvPr>
          </p:nvGrpSpPr>
          <p:grpSpPr>
            <a:xfrm>
              <a:off x="1243" y="7280"/>
              <a:ext cx="3342" cy="7"/>
              <a:chOff x="1373" y="7059"/>
              <a:chExt cx="3342" cy="7"/>
            </a:xfrm>
          </p:grpSpPr>
          <p:cxnSp>
            <p:nvCxnSpPr>
              <p:cNvPr id="8" name="直接连接符 7"/>
              <p:cNvCxnSpPr/>
              <p:nvPr>
                <p:custDataLst>
                  <p:tags r:id="rId28"/>
                </p:custDataLst>
              </p:nvPr>
            </p:nvCxnSpPr>
            <p:spPr>
              <a:xfrm>
                <a:off x="1753" y="7059"/>
                <a:ext cx="2962"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29"/>
                </p:custDataLst>
              </p:nvPr>
            </p:nvCxnSpPr>
            <p:spPr>
              <a:xfrm>
                <a:off x="1373" y="7066"/>
                <a:ext cx="511"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调整统计指标</a:t>
            </a:r>
            <a:endParaRPr lang="en-US" altLang="zh-CN" sz="2400" b="1" dirty="0">
              <a:solidFill>
                <a:schemeClr val="tx2"/>
              </a:solidFill>
              <a:latin typeface="+mj-ea"/>
              <a:ea typeface="+mj-ea"/>
              <a:cs typeface="+mj-ea"/>
              <a:sym typeface="+mn-ea"/>
            </a:endParaRPr>
          </a:p>
        </p:txBody>
      </p:sp>
      <p:sp>
        <p:nvSpPr>
          <p:cNvPr id="15" name="圆角矩形 14"/>
          <p:cNvSpPr/>
          <p:nvPr/>
        </p:nvSpPr>
        <p:spPr>
          <a:xfrm>
            <a:off x="554990" y="1477010"/>
            <a:ext cx="5876290" cy="1066165"/>
          </a:xfrm>
          <a:prstGeom prst="roundRect">
            <a:avLst>
              <a:gd name="adj" fmla="val 16353"/>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按国家统计局要求调整</a:t>
            </a:r>
            <a:endParaRPr lang="zh-CN" altLang="en-US" b="1" dirty="0">
              <a:solidFill>
                <a:srgbClr val="044AFA"/>
              </a:solidFill>
              <a:latin typeface="+mj-ea"/>
              <a:ea typeface="+mj-ea"/>
              <a:sym typeface="+mn-ea"/>
            </a:endParaRPr>
          </a:p>
          <a:p>
            <a:pPr marL="285750" indent="-285750" algn="l">
              <a:buFont typeface="Arial" panose="020B0604020202020204" pitchFamily="34" charset="0"/>
              <a:buChar char="•"/>
            </a:pPr>
            <a:r>
              <a:rPr lang="en-US" altLang="zh-CN" dirty="0">
                <a:solidFill>
                  <a:srgbClr val="44546A"/>
                </a:solidFill>
                <a:latin typeface="+mj-ea"/>
                <a:ea typeface="+mj-ea"/>
                <a:sym typeface="+mn-ea"/>
              </a:rPr>
              <a:t>“x </a:t>
            </a:r>
            <a:r>
              <a:rPr lang="zh-CN" altLang="en-US" dirty="0">
                <a:solidFill>
                  <a:srgbClr val="44546A"/>
                </a:solidFill>
                <a:latin typeface="+mj-ea"/>
                <a:ea typeface="+mj-ea"/>
                <a:sym typeface="+mn-ea"/>
              </a:rPr>
              <a:t>岁以下</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以上、</a:t>
            </a:r>
            <a:r>
              <a:rPr lang="en-US" altLang="zh-CN" dirty="0">
                <a:solidFill>
                  <a:srgbClr val="44546A"/>
                </a:solidFill>
                <a:latin typeface="+mj-ea"/>
                <a:ea typeface="+mj-ea"/>
                <a:sym typeface="+mn-ea"/>
              </a:rPr>
              <a:t>x </a:t>
            </a:r>
            <a:r>
              <a:rPr lang="zh-CN" altLang="en-US" dirty="0">
                <a:solidFill>
                  <a:srgbClr val="44546A"/>
                </a:solidFill>
                <a:latin typeface="+mj-ea"/>
                <a:ea typeface="+mj-ea"/>
                <a:sym typeface="+mn-ea"/>
              </a:rPr>
              <a:t>人以下</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以上</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修订为：</a:t>
            </a:r>
            <a:r>
              <a:rPr lang="en-US" altLang="zh-CN" dirty="0">
                <a:solidFill>
                  <a:srgbClr val="44546A"/>
                </a:solidFill>
                <a:latin typeface="+mj-ea"/>
                <a:ea typeface="+mj-ea"/>
                <a:sym typeface="+mn-ea"/>
              </a:rPr>
              <a:t>“x</a:t>
            </a:r>
            <a:r>
              <a:rPr lang="zh-CN" altLang="en-US" dirty="0">
                <a:solidFill>
                  <a:srgbClr val="44546A"/>
                </a:solidFill>
                <a:latin typeface="+mj-ea"/>
                <a:ea typeface="+mj-ea"/>
                <a:sym typeface="+mn-ea"/>
              </a:rPr>
              <a:t>岁及以下</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以上、</a:t>
            </a:r>
            <a:r>
              <a:rPr lang="en-US" altLang="zh-CN" dirty="0">
                <a:solidFill>
                  <a:srgbClr val="44546A"/>
                </a:solidFill>
                <a:latin typeface="+mj-ea"/>
                <a:ea typeface="+mj-ea"/>
                <a:sym typeface="+mn-ea"/>
              </a:rPr>
              <a:t>x </a:t>
            </a:r>
            <a:r>
              <a:rPr lang="zh-CN" altLang="en-US" dirty="0">
                <a:solidFill>
                  <a:srgbClr val="44546A"/>
                </a:solidFill>
                <a:latin typeface="+mj-ea"/>
                <a:ea typeface="+mj-ea"/>
                <a:sym typeface="+mn-ea"/>
              </a:rPr>
              <a:t>人及以下</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以上</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a:t>
            </a:r>
            <a:endParaRPr lang="zh-CN" altLang="en-US" dirty="0">
              <a:solidFill>
                <a:srgbClr val="44546A"/>
              </a:solidFill>
              <a:latin typeface="+mj-ea"/>
              <a:ea typeface="+mj-ea"/>
              <a:sym typeface="+mn-ea"/>
            </a:endParaRPr>
          </a:p>
        </p:txBody>
      </p:sp>
      <p:pic>
        <p:nvPicPr>
          <p:cNvPr id="2" name="图片 1"/>
          <p:cNvPicPr>
            <a:picLocks noChangeAspect="1"/>
          </p:cNvPicPr>
          <p:nvPr/>
        </p:nvPicPr>
        <p:blipFill>
          <a:blip r:embed="rId2"/>
          <a:stretch>
            <a:fillRect/>
          </a:stretch>
        </p:blipFill>
        <p:spPr>
          <a:xfrm>
            <a:off x="556260" y="2828290"/>
            <a:ext cx="5875020" cy="364998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规范指标解释、填报说明、填报范围</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15" name="圆角矩形 14"/>
          <p:cNvSpPr/>
          <p:nvPr/>
        </p:nvSpPr>
        <p:spPr>
          <a:xfrm>
            <a:off x="545465" y="1348105"/>
            <a:ext cx="10963275" cy="629285"/>
          </a:xfrm>
          <a:prstGeom prst="roundRect">
            <a:avLst>
              <a:gd name="adj" fmla="val 1919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招聘：</a:t>
            </a:r>
            <a:r>
              <a:rPr lang="zh-CN" altLang="en-US" b="1" dirty="0">
                <a:solidFill>
                  <a:srgbClr val="44546A"/>
                </a:solidFill>
                <a:latin typeface="+mj-ea"/>
                <a:ea typeface="+mj-ea"/>
                <a:sym typeface="+mn-ea"/>
              </a:rPr>
              <a:t>是指教育行政部门或学校按照公开招聘流程招收录用，并签订一年以上</a:t>
            </a:r>
            <a:r>
              <a:rPr lang="zh-CN" altLang="en-US" b="1" dirty="0">
                <a:solidFill>
                  <a:srgbClr val="FF0000"/>
                </a:solidFill>
                <a:latin typeface="+mj-ea"/>
                <a:ea typeface="+mj-ea"/>
                <a:sym typeface="+mn-ea"/>
              </a:rPr>
              <a:t>劳动</a:t>
            </a:r>
            <a:r>
              <a:rPr lang="zh-CN" altLang="en-US" b="1" dirty="0">
                <a:solidFill>
                  <a:srgbClr val="44546A"/>
                </a:solidFill>
                <a:latin typeface="+mj-ea"/>
                <a:ea typeface="+mj-ea"/>
                <a:sym typeface="+mn-ea"/>
              </a:rPr>
              <a:t>合同的专任教师。</a:t>
            </a:r>
            <a:r>
              <a:rPr lang="zh-CN" altLang="en-US" b="1" dirty="0">
                <a:solidFill>
                  <a:srgbClr val="FF0000"/>
                </a:solidFill>
                <a:latin typeface="+mj-ea"/>
                <a:ea typeface="+mj-ea"/>
                <a:sym typeface="+mn-ea"/>
              </a:rPr>
              <a:t>（统一口径）</a:t>
            </a:r>
            <a:endParaRPr lang="en-US" altLang="zh-CN" b="1" dirty="0">
              <a:solidFill>
                <a:srgbClr val="44546A"/>
              </a:solidFill>
              <a:latin typeface="+mj-ea"/>
              <a:ea typeface="+mj-ea"/>
              <a:sym typeface="+mn-ea"/>
            </a:endParaRPr>
          </a:p>
        </p:txBody>
      </p:sp>
      <p:sp>
        <p:nvSpPr>
          <p:cNvPr id="2" name="圆角矩形 1"/>
          <p:cNvSpPr/>
          <p:nvPr/>
        </p:nvSpPr>
        <p:spPr>
          <a:xfrm>
            <a:off x="545148" y="5469255"/>
            <a:ext cx="10963275" cy="701040"/>
          </a:xfrm>
          <a:prstGeom prst="roundRect">
            <a:avLst>
              <a:gd name="adj" fmla="val 1919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国际学生：</a:t>
            </a:r>
            <a:r>
              <a:rPr lang="zh-CN" altLang="en-US" b="1" dirty="0">
                <a:solidFill>
                  <a:srgbClr val="44546A"/>
                </a:solidFill>
                <a:latin typeface="+mj-ea"/>
                <a:ea typeface="+mj-ea"/>
                <a:sym typeface="+mn-ea"/>
              </a:rPr>
              <a:t>是指根据《学校招收和培养国际学生管理办法》，不具有中国国籍</a:t>
            </a:r>
            <a:r>
              <a:rPr lang="zh-CN" altLang="en-US" b="1" dirty="0">
                <a:solidFill>
                  <a:srgbClr val="FF0000"/>
                </a:solidFill>
                <a:latin typeface="+mj-ea"/>
                <a:ea typeface="+mj-ea"/>
                <a:sym typeface="+mn-ea"/>
              </a:rPr>
              <a:t>且</a:t>
            </a:r>
            <a:r>
              <a:rPr lang="zh-CN" altLang="en-US" b="1" dirty="0">
                <a:solidFill>
                  <a:srgbClr val="44546A"/>
                </a:solidFill>
                <a:latin typeface="+mj-ea"/>
                <a:ea typeface="+mj-ea"/>
                <a:sym typeface="+mn-ea"/>
              </a:rPr>
              <a:t>在学校接受教育的外国学生。</a:t>
            </a:r>
            <a:endParaRPr lang="zh-CN" altLang="en-US" b="1" dirty="0">
              <a:solidFill>
                <a:srgbClr val="44546A"/>
              </a:solidFill>
              <a:latin typeface="+mj-ea"/>
              <a:ea typeface="+mj-ea"/>
              <a:sym typeface="+mn-ea"/>
            </a:endParaRPr>
          </a:p>
        </p:txBody>
      </p:sp>
      <p:sp>
        <p:nvSpPr>
          <p:cNvPr id="5" name="圆角矩形 4"/>
          <p:cNvSpPr/>
          <p:nvPr/>
        </p:nvSpPr>
        <p:spPr>
          <a:xfrm>
            <a:off x="545148" y="2218690"/>
            <a:ext cx="10963275" cy="954405"/>
          </a:xfrm>
          <a:prstGeom prst="roundRect">
            <a:avLst>
              <a:gd name="adj" fmla="val 1377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校外教师：</a:t>
            </a:r>
            <a:r>
              <a:rPr lang="zh-CN" altLang="en-US" b="1" dirty="0">
                <a:solidFill>
                  <a:srgbClr val="44546A"/>
                </a:solidFill>
                <a:latin typeface="+mj-ea"/>
                <a:ea typeface="+mj-ea"/>
                <a:sym typeface="+mn-ea"/>
              </a:rPr>
              <a:t>是指聘请外校或外单位具有《中华人民共和国教师法》《教师资格条例》</a:t>
            </a:r>
            <a:r>
              <a:rPr lang="zh-CN" altLang="en-US" b="1" dirty="0">
                <a:solidFill>
                  <a:srgbClr val="FF0000"/>
                </a:solidFill>
                <a:latin typeface="+mj-ea"/>
                <a:ea typeface="+mj-ea"/>
                <a:sym typeface="+mn-ea"/>
              </a:rPr>
              <a:t>规定的教师资格</a:t>
            </a:r>
            <a:r>
              <a:rPr lang="zh-CN" altLang="en-US" b="1" dirty="0">
                <a:solidFill>
                  <a:srgbClr val="44546A"/>
                </a:solidFill>
                <a:latin typeface="+mj-ea"/>
                <a:ea typeface="+mj-ea"/>
                <a:sym typeface="+mn-ea"/>
              </a:rPr>
              <a:t>，或取得外国人来华工作许可和工作类居留证件，聘期在一学期以上，从事教学工作的人员。包括具有教师资格的银龄教师。</a:t>
            </a:r>
            <a:r>
              <a:rPr lang="zh-CN" altLang="en-US" b="1" dirty="0">
                <a:solidFill>
                  <a:srgbClr val="FF0000"/>
                </a:solidFill>
                <a:latin typeface="+mj-ea"/>
                <a:ea typeface="+mj-ea"/>
                <a:sym typeface="+mn-ea"/>
              </a:rPr>
              <a:t>（统一表述）</a:t>
            </a:r>
            <a:endParaRPr lang="zh-CN" altLang="en-US" b="1" dirty="0">
              <a:solidFill>
                <a:srgbClr val="44546A"/>
              </a:solidFill>
              <a:latin typeface="+mj-ea"/>
              <a:ea typeface="+mj-ea"/>
              <a:sym typeface="+mn-ea"/>
            </a:endParaRPr>
          </a:p>
        </p:txBody>
      </p:sp>
      <p:sp>
        <p:nvSpPr>
          <p:cNvPr id="7" name="圆角矩形 6"/>
          <p:cNvSpPr/>
          <p:nvPr/>
        </p:nvSpPr>
        <p:spPr>
          <a:xfrm>
            <a:off x="554673" y="3452495"/>
            <a:ext cx="10963275" cy="789305"/>
          </a:xfrm>
          <a:prstGeom prst="roundRect">
            <a:avLst>
              <a:gd name="adj" fmla="val 1737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网络多媒体教室：</a:t>
            </a:r>
            <a:r>
              <a:rPr lang="zh-CN" altLang="en-US" b="1" dirty="0">
                <a:solidFill>
                  <a:srgbClr val="44546A"/>
                </a:solidFill>
                <a:latin typeface="+mj-ea"/>
                <a:ea typeface="+mj-ea"/>
                <a:sym typeface="+mn-ea"/>
              </a:rPr>
              <a:t>是指接入互联网或校园网、并可实现数字教育资源等多媒体教学内容向学生展示功能的教室。可为专用教室，也可在普通教室中配置相关设备实现相关功能。</a:t>
            </a:r>
            <a:r>
              <a:rPr lang="zh-CN" altLang="en-US" b="1" dirty="0">
                <a:solidFill>
                  <a:srgbClr val="FF0000"/>
                </a:solidFill>
                <a:latin typeface="+mj-ea"/>
                <a:ea typeface="+mj-ea"/>
                <a:sym typeface="+mn-ea"/>
              </a:rPr>
              <a:t>（新增）</a:t>
            </a:r>
            <a:endParaRPr lang="zh-CN" altLang="en-US" b="1" dirty="0">
              <a:solidFill>
                <a:srgbClr val="44546A"/>
              </a:solidFill>
              <a:latin typeface="+mj-ea"/>
              <a:ea typeface="+mj-ea"/>
              <a:sym typeface="+mn-ea"/>
            </a:endParaRPr>
          </a:p>
        </p:txBody>
      </p:sp>
      <p:sp>
        <p:nvSpPr>
          <p:cNvPr id="8" name="圆角矩形 7"/>
          <p:cNvSpPr/>
          <p:nvPr/>
        </p:nvSpPr>
        <p:spPr>
          <a:xfrm>
            <a:off x="545148" y="4460875"/>
            <a:ext cx="10963275" cy="789305"/>
          </a:xfrm>
          <a:prstGeom prst="roundRect">
            <a:avLst>
              <a:gd name="adj" fmla="val 1919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chemeClr val="accent1"/>
                </a:solidFill>
                <a:latin typeface="+mj-ea"/>
                <a:ea typeface="+mj-ea"/>
                <a:sym typeface="+mn-ea"/>
              </a:rPr>
              <a:t>床位数：</a:t>
            </a:r>
            <a:r>
              <a:rPr lang="zh-CN" altLang="en-US" b="1" dirty="0">
                <a:solidFill>
                  <a:srgbClr val="44546A"/>
                </a:solidFill>
                <a:latin typeface="+mj-ea"/>
                <a:ea typeface="+mj-ea"/>
                <a:sym typeface="+mn-ea"/>
              </a:rPr>
              <a:t>是指截至统计时点</a:t>
            </a:r>
            <a:r>
              <a:rPr lang="zh-CN" altLang="en-US" b="1" strike="sngStrike" dirty="0">
                <a:solidFill>
                  <a:srgbClr val="FF0000"/>
                </a:solidFill>
                <a:latin typeface="+mj-ea"/>
                <a:ea typeface="+mj-ea"/>
                <a:sym typeface="+mn-ea"/>
              </a:rPr>
              <a:t>（</a:t>
            </a:r>
            <a:r>
              <a:rPr lang="en-US" altLang="zh-CN" b="1" strike="sngStrike" dirty="0">
                <a:solidFill>
                  <a:srgbClr val="FF0000"/>
                </a:solidFill>
                <a:latin typeface="+mj-ea"/>
                <a:ea typeface="+mj-ea"/>
                <a:sym typeface="+mn-ea"/>
              </a:rPr>
              <a:t>9</a:t>
            </a:r>
            <a:r>
              <a:rPr lang="zh-CN" altLang="en-US" b="1" strike="sngStrike" dirty="0">
                <a:solidFill>
                  <a:srgbClr val="FF0000"/>
                </a:solidFill>
                <a:latin typeface="+mj-ea"/>
                <a:ea typeface="+mj-ea"/>
                <a:sym typeface="+mn-ea"/>
              </a:rPr>
              <a:t>月</a:t>
            </a:r>
            <a:r>
              <a:rPr lang="en-US" altLang="zh-CN" b="1" strike="sngStrike" dirty="0">
                <a:solidFill>
                  <a:srgbClr val="FF0000"/>
                </a:solidFill>
                <a:latin typeface="+mj-ea"/>
                <a:ea typeface="+mj-ea"/>
                <a:sym typeface="+mn-ea"/>
              </a:rPr>
              <a:t>1</a:t>
            </a:r>
            <a:r>
              <a:rPr lang="zh-CN" altLang="en-US" b="1" strike="sngStrike" dirty="0">
                <a:solidFill>
                  <a:srgbClr val="FF0000"/>
                </a:solidFill>
                <a:latin typeface="+mj-ea"/>
                <a:ea typeface="+mj-ea"/>
                <a:sym typeface="+mn-ea"/>
              </a:rPr>
              <a:t>日）</a:t>
            </a:r>
            <a:r>
              <a:rPr lang="zh-CN" altLang="en-US" b="1" dirty="0">
                <a:solidFill>
                  <a:srgbClr val="44546A"/>
                </a:solidFill>
                <a:latin typeface="+mj-ea"/>
                <a:ea typeface="+mj-ea"/>
                <a:sym typeface="+mn-ea"/>
              </a:rPr>
              <a:t>，学校实际拥有的可提供给在校生住宿的床位数。包括学校产权的和学校在校外统一租用的非学校产权的床位数。</a:t>
            </a:r>
            <a:r>
              <a:rPr lang="zh-CN" altLang="en-US" b="1" dirty="0">
                <a:solidFill>
                  <a:srgbClr val="FF0000"/>
                </a:solidFill>
                <a:latin typeface="+mj-ea"/>
                <a:ea typeface="+mj-ea"/>
                <a:sym typeface="+mn-ea"/>
              </a:rPr>
              <a:t>（统一口径）</a:t>
            </a:r>
            <a:endParaRPr lang="zh-CN" altLang="en-US" b="1"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2" grpId="0" bldLvl="0" animBg="1"/>
      <p:bldP spid="2" grpId="1" animBg="1"/>
      <p:bldP spid="5" grpId="0" bldLvl="0" animBg="1"/>
      <p:bldP spid="5" grpId="1" animBg="1"/>
      <p:bldP spid="7" grpId="0" bldLvl="0" animBg="1"/>
      <p:bldP spid="7" grpId="1" animBg="1"/>
      <p:bldP spid="8" grpId="0" bldLvl="0" animBg="1"/>
      <p:bldP spid="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规范指标解释、填报说明、填报范围</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15" name="圆角矩形 14"/>
          <p:cNvSpPr/>
          <p:nvPr/>
        </p:nvSpPr>
        <p:spPr>
          <a:xfrm>
            <a:off x="554673" y="2575560"/>
            <a:ext cx="10963275" cy="502920"/>
          </a:xfrm>
          <a:prstGeom prst="roundRect">
            <a:avLst>
              <a:gd name="adj" fmla="val 1919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专职校医：</a:t>
            </a:r>
            <a:r>
              <a:rPr lang="zh-CN" altLang="en-US" b="1" dirty="0">
                <a:solidFill>
                  <a:srgbClr val="44546A"/>
                </a:solidFill>
                <a:latin typeface="+mj-ea"/>
                <a:ea typeface="+mj-ea"/>
                <a:sym typeface="+mn-ea"/>
              </a:rPr>
              <a:t>是指专职在学校从事医疗卫生工作且取得中华人民共和国医师执业证书的人员。</a:t>
            </a:r>
            <a:r>
              <a:rPr lang="zh-CN" altLang="en-US" b="1" dirty="0">
                <a:solidFill>
                  <a:srgbClr val="FF0000"/>
                </a:solidFill>
                <a:latin typeface="+mj-ea"/>
                <a:ea typeface="+mj-ea"/>
                <a:sym typeface="+mn-ea"/>
              </a:rPr>
              <a:t>（新增）</a:t>
            </a:r>
            <a:endParaRPr lang="zh-CN" altLang="en-US" b="1" dirty="0">
              <a:solidFill>
                <a:srgbClr val="FF0000"/>
              </a:solidFill>
              <a:latin typeface="+mj-ea"/>
              <a:ea typeface="+mj-ea"/>
              <a:sym typeface="+mn-ea"/>
            </a:endParaRPr>
          </a:p>
        </p:txBody>
      </p:sp>
      <p:sp>
        <p:nvSpPr>
          <p:cNvPr id="5" name="圆角矩形 4"/>
          <p:cNvSpPr/>
          <p:nvPr/>
        </p:nvSpPr>
        <p:spPr>
          <a:xfrm>
            <a:off x="554990" y="3256915"/>
            <a:ext cx="10963275" cy="506095"/>
          </a:xfrm>
          <a:prstGeom prst="roundRect">
            <a:avLst>
              <a:gd name="adj" fmla="val 1377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班额：</a:t>
            </a:r>
            <a:r>
              <a:rPr lang="zh-CN" altLang="en-US" b="1" dirty="0">
                <a:solidFill>
                  <a:srgbClr val="44546A"/>
                </a:solidFill>
                <a:latin typeface="+mj-ea"/>
                <a:ea typeface="+mj-ea"/>
                <a:sym typeface="+mn-ea"/>
              </a:rPr>
              <a:t>班额是指每个教学班学生的规模。</a:t>
            </a:r>
            <a:r>
              <a:rPr lang="zh-CN" altLang="en-US" b="1" dirty="0">
                <a:solidFill>
                  <a:srgbClr val="FF0000"/>
                </a:solidFill>
                <a:latin typeface="+mj-ea"/>
                <a:ea typeface="+mj-ea"/>
                <a:sym typeface="+mn-ea"/>
              </a:rPr>
              <a:t>（统一表述）</a:t>
            </a:r>
            <a:endParaRPr lang="zh-CN" altLang="en-US" b="1" dirty="0">
              <a:solidFill>
                <a:srgbClr val="44546A"/>
              </a:solidFill>
              <a:latin typeface="+mj-ea"/>
              <a:ea typeface="+mj-ea"/>
              <a:sym typeface="+mn-ea"/>
            </a:endParaRPr>
          </a:p>
        </p:txBody>
      </p:sp>
      <p:sp>
        <p:nvSpPr>
          <p:cNvPr id="7" name="圆角矩形 6"/>
          <p:cNvSpPr/>
          <p:nvPr/>
        </p:nvSpPr>
        <p:spPr>
          <a:xfrm>
            <a:off x="554990" y="3941445"/>
            <a:ext cx="10963275" cy="561975"/>
          </a:xfrm>
          <a:prstGeom prst="roundRect">
            <a:avLst>
              <a:gd name="adj" fmla="val 1737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US" altLang="zh-CN" b="1" dirty="0">
                <a:solidFill>
                  <a:srgbClr val="44546A"/>
                </a:solidFill>
                <a:latin typeface="+mj-ea"/>
                <a:ea typeface="+mj-ea"/>
                <a:sym typeface="+mn-ea"/>
              </a:rPr>
              <a:t>“</a:t>
            </a:r>
            <a:r>
              <a:rPr lang="zh-CN" altLang="en-US" b="1" dirty="0">
                <a:solidFill>
                  <a:srgbClr val="44546A"/>
                </a:solidFill>
                <a:latin typeface="+mj-ea"/>
                <a:ea typeface="+mj-ea"/>
                <a:sym typeface="+mn-ea"/>
              </a:rPr>
              <a:t>专科教育学生</a:t>
            </a:r>
            <a:r>
              <a:rPr lang="en-US" altLang="zh-CN" b="1" dirty="0">
                <a:solidFill>
                  <a:srgbClr val="44546A"/>
                </a:solidFill>
                <a:latin typeface="+mj-ea"/>
                <a:ea typeface="+mj-ea"/>
                <a:sym typeface="+mn-ea"/>
              </a:rPr>
              <a:t>”“</a:t>
            </a:r>
            <a:r>
              <a:rPr lang="zh-CN" altLang="en-US" b="1" dirty="0">
                <a:solidFill>
                  <a:srgbClr val="44546A"/>
                </a:solidFill>
                <a:latin typeface="+mj-ea"/>
                <a:ea typeface="+mj-ea"/>
                <a:sym typeface="+mn-ea"/>
              </a:rPr>
              <a:t>本科教育学生</a:t>
            </a:r>
            <a:r>
              <a:rPr lang="en-US" altLang="zh-CN" b="1" dirty="0">
                <a:solidFill>
                  <a:srgbClr val="44546A"/>
                </a:solidFill>
                <a:latin typeface="+mj-ea"/>
                <a:ea typeface="+mj-ea"/>
                <a:sym typeface="+mn-ea"/>
              </a:rPr>
              <a:t>”“</a:t>
            </a:r>
            <a:r>
              <a:rPr lang="zh-CN" altLang="en-US" b="1" dirty="0">
                <a:solidFill>
                  <a:srgbClr val="44546A"/>
                </a:solidFill>
                <a:latin typeface="+mj-ea"/>
                <a:ea typeface="+mj-ea"/>
                <a:sym typeface="+mn-ea"/>
              </a:rPr>
              <a:t>非学历教育（培训）</a:t>
            </a:r>
            <a:r>
              <a:rPr lang="en-US" altLang="zh-CN" b="1" dirty="0">
                <a:solidFill>
                  <a:srgbClr val="44546A"/>
                </a:solidFill>
                <a:latin typeface="+mj-ea"/>
                <a:ea typeface="+mj-ea"/>
                <a:sym typeface="+mn-ea"/>
              </a:rPr>
              <a:t>”</a:t>
            </a:r>
            <a:r>
              <a:rPr lang="zh-CN" altLang="en-US" b="1" dirty="0">
                <a:solidFill>
                  <a:srgbClr val="44546A"/>
                </a:solidFill>
                <a:latin typeface="+mj-ea"/>
                <a:ea typeface="+mj-ea"/>
                <a:sym typeface="+mn-ea"/>
              </a:rPr>
              <a:t>等指标解释为填报说明。</a:t>
            </a:r>
            <a:r>
              <a:rPr lang="zh-CN" altLang="en-US" b="1" dirty="0">
                <a:solidFill>
                  <a:srgbClr val="FF0000"/>
                </a:solidFill>
                <a:latin typeface="+mj-ea"/>
                <a:ea typeface="+mj-ea"/>
                <a:sym typeface="+mn-ea"/>
              </a:rPr>
              <a:t>（规范表述）</a:t>
            </a:r>
            <a:endParaRPr lang="zh-CN" altLang="en-US" b="1" dirty="0">
              <a:solidFill>
                <a:srgbClr val="44546A"/>
              </a:solidFill>
              <a:latin typeface="+mj-ea"/>
              <a:ea typeface="+mj-ea"/>
              <a:sym typeface="+mn-ea"/>
            </a:endParaRPr>
          </a:p>
        </p:txBody>
      </p:sp>
      <p:sp>
        <p:nvSpPr>
          <p:cNvPr id="3" name="圆角矩形 2"/>
          <p:cNvSpPr/>
          <p:nvPr/>
        </p:nvSpPr>
        <p:spPr>
          <a:xfrm>
            <a:off x="554990" y="1317625"/>
            <a:ext cx="10963275" cy="1003935"/>
          </a:xfrm>
          <a:prstGeom prst="roundRect">
            <a:avLst>
              <a:gd name="adj" fmla="val 1544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专任教师：</a:t>
            </a:r>
            <a:r>
              <a:rPr lang="zh-CN" altLang="en-US" b="1" dirty="0">
                <a:solidFill>
                  <a:srgbClr val="44546A"/>
                </a:solidFill>
                <a:latin typeface="+mj-ea"/>
                <a:ea typeface="+mj-ea"/>
                <a:sym typeface="+mn-ea"/>
              </a:rPr>
              <a:t>是指具有《中华人民共和国教师法》《教师资格条例》</a:t>
            </a:r>
            <a:r>
              <a:rPr lang="zh-CN" altLang="en-US" b="1" dirty="0">
                <a:solidFill>
                  <a:srgbClr val="FF0000"/>
                </a:solidFill>
                <a:latin typeface="+mj-ea"/>
                <a:ea typeface="+mj-ea"/>
                <a:sym typeface="+mn-ea"/>
              </a:rPr>
              <a:t>规定的教师资格</a:t>
            </a:r>
            <a:r>
              <a:rPr lang="zh-CN" altLang="en-US" b="1" dirty="0">
                <a:solidFill>
                  <a:srgbClr val="44546A"/>
                </a:solidFill>
                <a:latin typeface="+mj-ea"/>
                <a:ea typeface="+mj-ea"/>
                <a:sym typeface="+mn-ea"/>
              </a:rPr>
              <a:t>，或取得外国人来华工作许可和工作类居留证件，幼儿园根据《关于中等职业学校、普通高中、幼儿园岗位设置管理的指导意见》，聘用的专职从事教学工作的教师岗位人员。</a:t>
            </a:r>
            <a:r>
              <a:rPr lang="zh-CN" altLang="en-US" b="1" dirty="0">
                <a:solidFill>
                  <a:srgbClr val="FF0000"/>
                </a:solidFill>
                <a:latin typeface="+mj-ea"/>
                <a:ea typeface="+mj-ea"/>
                <a:sym typeface="+mn-ea"/>
              </a:rPr>
              <a:t>（统一表述）</a:t>
            </a:r>
            <a:endParaRPr lang="zh-CN" altLang="en-US" b="1"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5" grpId="0" bldLvl="0" animBg="1"/>
      <p:bldP spid="5" grpId="1" animBg="1"/>
      <p:bldP spid="7" grpId="0" bldLvl="0" animBg="1"/>
      <p:bldP spid="7" grpId="1" animBg="1"/>
      <p:bldP spid="3" grpId="0" bldLvl="0" animBg="1"/>
      <p:bldP spid="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规范指标解释、填报说明、填报范围</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3" name="圆角矩形 2"/>
          <p:cNvSpPr/>
          <p:nvPr/>
        </p:nvSpPr>
        <p:spPr>
          <a:xfrm>
            <a:off x="554990" y="1317625"/>
            <a:ext cx="10963275" cy="1408430"/>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44546A"/>
                </a:solidFill>
                <a:latin typeface="+mj-ea"/>
                <a:ea typeface="+mj-ea"/>
                <a:sym typeface="+mn-ea"/>
              </a:rPr>
              <a:t>根据中国残疾人联合会和国家卫生和计划生育委员会</a:t>
            </a:r>
            <a:r>
              <a:rPr lang="en-US" altLang="zh-CN" b="1" dirty="0">
                <a:solidFill>
                  <a:srgbClr val="44546A"/>
                </a:solidFill>
                <a:latin typeface="+mj-ea"/>
                <a:ea typeface="+mj-ea"/>
                <a:sym typeface="+mn-ea"/>
              </a:rPr>
              <a:t>2017 </a:t>
            </a:r>
            <a:r>
              <a:rPr lang="zh-CN" altLang="en-US" b="1" dirty="0">
                <a:solidFill>
                  <a:srgbClr val="44546A"/>
                </a:solidFill>
                <a:latin typeface="+mj-ea"/>
                <a:ea typeface="+mj-ea"/>
                <a:sym typeface="+mn-ea"/>
              </a:rPr>
              <a:t>年印发的文件《中华人民共和国残疾人证管理办法》，中华人民共和国残疾人证是认定残疾人及其残疾类别、残疾等级的合法凭证，是残疾人依法享有国家和地方政府优惠政策的重要依据。残疾评定标准为中华人民共和国国家标准《残疾人残疾分类和分级》（</a:t>
            </a:r>
            <a:r>
              <a:rPr lang="en-US" altLang="zh-CN" b="1" dirty="0">
                <a:solidFill>
                  <a:srgbClr val="44546A"/>
                </a:solidFill>
                <a:latin typeface="+mj-ea"/>
                <a:ea typeface="+mj-ea"/>
                <a:sym typeface="+mn-ea"/>
              </a:rPr>
              <a:t>GB/T26341-2010</a:t>
            </a:r>
            <a:r>
              <a:rPr lang="zh-CN" altLang="en-US" b="1" dirty="0">
                <a:solidFill>
                  <a:srgbClr val="44546A"/>
                </a:solidFill>
                <a:latin typeface="+mj-ea"/>
                <a:ea typeface="+mj-ea"/>
                <a:sym typeface="+mn-ea"/>
              </a:rPr>
              <a:t>）。</a:t>
            </a:r>
            <a:r>
              <a:rPr lang="zh-CN" altLang="en-US" b="1" dirty="0">
                <a:solidFill>
                  <a:srgbClr val="FF0000"/>
                </a:solidFill>
                <a:latin typeface="+mj-ea"/>
                <a:ea typeface="+mj-ea"/>
                <a:sym typeface="+mn-ea"/>
              </a:rPr>
              <a:t>（统一表述）</a:t>
            </a:r>
            <a:endParaRPr lang="zh-CN" altLang="en-US" b="1" dirty="0">
              <a:solidFill>
                <a:srgbClr val="44546A"/>
              </a:solidFill>
              <a:latin typeface="+mj-ea"/>
              <a:ea typeface="+mj-ea"/>
              <a:sym typeface="+mn-ea"/>
            </a:endParaRPr>
          </a:p>
        </p:txBody>
      </p:sp>
      <p:sp>
        <p:nvSpPr>
          <p:cNvPr id="2" name="圆角矩形 1"/>
          <p:cNvSpPr/>
          <p:nvPr/>
        </p:nvSpPr>
        <p:spPr>
          <a:xfrm>
            <a:off x="554990" y="3058795"/>
            <a:ext cx="10963275" cy="1408430"/>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b="1" dirty="0">
                <a:solidFill>
                  <a:srgbClr val="044AFA"/>
                </a:solidFill>
                <a:latin typeface="+mj-ea"/>
                <a:ea typeface="+mj-ea"/>
                <a:sym typeface="+mn-ea"/>
              </a:rPr>
              <a:t>残疾人：</a:t>
            </a:r>
            <a:r>
              <a:rPr lang="zh-CN" altLang="en-US" b="1" dirty="0">
                <a:solidFill>
                  <a:srgbClr val="44546A"/>
                </a:solidFill>
                <a:latin typeface="+mj-ea"/>
                <a:ea typeface="+mj-ea"/>
                <a:sym typeface="+mn-ea"/>
              </a:rPr>
              <a:t>是指在心理、生理、人体结构上，某种组织、功能丧失或者不正常，全部或者部分丧失以正常方式从事某种活动能力的人。残疾人包括视力残疾、听力残疾、言语残疾、肢体残疾、智力</a:t>
            </a:r>
            <a:r>
              <a:rPr lang="en-US" altLang="zh-CN" b="1" dirty="0">
                <a:solidFill>
                  <a:srgbClr val="44546A"/>
                </a:solidFill>
                <a:latin typeface="+mj-ea"/>
                <a:ea typeface="+mj-ea"/>
                <a:sym typeface="+mn-ea"/>
              </a:rPr>
              <a:t>18</a:t>
            </a:r>
            <a:r>
              <a:rPr lang="zh-CN" altLang="en-US" b="1" dirty="0">
                <a:solidFill>
                  <a:srgbClr val="44546A"/>
                </a:solidFill>
                <a:latin typeface="+mj-ea"/>
                <a:ea typeface="+mj-ea"/>
                <a:sym typeface="+mn-ea"/>
              </a:rPr>
              <a:t>残疾、精神残疾、多重残疾等。残疾人的标准由国务院规定。</a:t>
            </a:r>
            <a:r>
              <a:rPr lang="zh-CN" altLang="en-US" b="1" dirty="0">
                <a:solidFill>
                  <a:srgbClr val="FF0000"/>
                </a:solidFill>
                <a:latin typeface="+mj-ea"/>
                <a:ea typeface="+mj-ea"/>
                <a:sym typeface="+mn-ea"/>
              </a:rPr>
              <a:t>（统一表述）</a:t>
            </a:r>
            <a:endParaRPr lang="zh-CN" altLang="en-US" b="1"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2" grpId="0" bldLvl="0" animBg="1"/>
      <p:bldP spid="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重点指标</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3" name="圆角矩形 2"/>
          <p:cNvSpPr/>
          <p:nvPr/>
        </p:nvSpPr>
        <p:spPr>
          <a:xfrm>
            <a:off x="930275" y="1317625"/>
            <a:ext cx="10072370" cy="1179830"/>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None/>
            </a:pPr>
            <a:r>
              <a:rPr lang="zh-CN" altLang="en-US" b="1" dirty="0">
                <a:solidFill>
                  <a:srgbClr val="044AFA"/>
                </a:solidFill>
                <a:latin typeface="+mj-ea"/>
                <a:ea typeface="+mj-ea"/>
                <a:sym typeface="+mn-ea"/>
              </a:rPr>
              <a:t>教职工：</a:t>
            </a:r>
            <a:r>
              <a:rPr lang="zh-CN" altLang="en-US" dirty="0">
                <a:solidFill>
                  <a:srgbClr val="44546A"/>
                </a:solidFill>
                <a:latin typeface="+mj-ea"/>
                <a:ea typeface="+mj-ea"/>
                <a:sym typeface="+mn-ea"/>
              </a:rPr>
              <a:t>各级各类学校（机构）根据岗位聘用的全职为学校工作的人员（含在编人员和签订一年以上</a:t>
            </a:r>
            <a:r>
              <a:rPr lang="zh-CN" altLang="en-US" b="1" dirty="0">
                <a:solidFill>
                  <a:srgbClr val="FF0000"/>
                </a:solidFill>
                <a:latin typeface="+mj-ea"/>
                <a:ea typeface="+mj-ea"/>
                <a:sym typeface="+mn-ea"/>
              </a:rPr>
              <a:t>劳动合同</a:t>
            </a:r>
            <a:r>
              <a:rPr lang="zh-CN" altLang="en-US" dirty="0">
                <a:solidFill>
                  <a:srgbClr val="44546A"/>
                </a:solidFill>
                <a:latin typeface="+mj-ea"/>
                <a:ea typeface="+mj-ea"/>
                <a:sym typeface="+mn-ea"/>
              </a:rPr>
              <a:t>人员）。</a:t>
            </a:r>
            <a:endParaRPr lang="zh-CN" altLang="en-US" b="1" dirty="0">
              <a:solidFill>
                <a:srgbClr val="44546A"/>
              </a:solidFill>
              <a:latin typeface="+mj-ea"/>
              <a:ea typeface="+mj-ea"/>
              <a:sym typeface="+mn-ea"/>
            </a:endParaRPr>
          </a:p>
        </p:txBody>
      </p:sp>
      <p:sp>
        <p:nvSpPr>
          <p:cNvPr id="2" name="圆角矩形 1"/>
          <p:cNvSpPr/>
          <p:nvPr/>
        </p:nvSpPr>
        <p:spPr>
          <a:xfrm>
            <a:off x="930275" y="2934970"/>
            <a:ext cx="10072370" cy="1179830"/>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专任教师：</a:t>
            </a:r>
            <a:r>
              <a:rPr lang="zh-CN" altLang="en-US" dirty="0">
                <a:solidFill>
                  <a:srgbClr val="44546A"/>
                </a:solidFill>
                <a:latin typeface="+mj-ea"/>
                <a:ea typeface="+mj-ea"/>
                <a:sym typeface="+mn-ea"/>
              </a:rPr>
              <a:t>具有</a:t>
            </a:r>
            <a:r>
              <a:rPr lang="zh-CN" altLang="en-US" dirty="0">
                <a:solidFill>
                  <a:schemeClr val="accent1"/>
                </a:solidFill>
                <a:latin typeface="华文新魏" panose="02010800040101010101" charset="-122"/>
                <a:ea typeface="华文新魏" panose="02010800040101010101" charset="-122"/>
                <a:sym typeface="+mn-ea"/>
                <a:hlinkClick r:id="rId2"/>
              </a:rPr>
              <a:t>《中华人民共和国教师法》</a:t>
            </a:r>
            <a:r>
              <a:rPr lang="zh-CN" altLang="en-US" dirty="0">
                <a:solidFill>
                  <a:schemeClr val="accent1"/>
                </a:solidFill>
                <a:latin typeface="华文新魏" panose="02010800040101010101" charset="-122"/>
                <a:ea typeface="华文新魏" panose="02010800040101010101" charset="-122"/>
                <a:sym typeface="+mn-ea"/>
                <a:hlinkClick r:id="rId3" action="ppaction://hlinkfile"/>
              </a:rPr>
              <a:t>《教师资格条例》</a:t>
            </a:r>
            <a:r>
              <a:rPr lang="zh-CN" altLang="en-US" dirty="0">
                <a:solidFill>
                  <a:srgbClr val="44546A"/>
                </a:solidFill>
                <a:latin typeface="+mj-ea"/>
                <a:ea typeface="+mj-ea"/>
                <a:sym typeface="+mn-ea"/>
              </a:rPr>
              <a:t>规定的教师资格，或取得外国人来华工作许可和工作类居留证件，学校根据</a:t>
            </a:r>
            <a:r>
              <a:rPr lang="zh-CN" altLang="en-US" dirty="0">
                <a:solidFill>
                  <a:schemeClr val="accent1"/>
                </a:solidFill>
                <a:latin typeface="华文新魏" panose="02010800040101010101" charset="-122"/>
                <a:ea typeface="华文新魏" panose="02010800040101010101" charset="-122"/>
                <a:sym typeface="+mn-ea"/>
                <a:hlinkClick r:id="rId4"/>
              </a:rPr>
              <a:t>《关于高等学校岗位设置管理的指导意见》</a:t>
            </a:r>
            <a:r>
              <a:rPr lang="zh-CN" altLang="en-US" dirty="0">
                <a:solidFill>
                  <a:srgbClr val="44546A"/>
                </a:solidFill>
                <a:latin typeface="+mj-ea"/>
                <a:ea typeface="+mj-ea"/>
                <a:sym typeface="+mn-ea"/>
              </a:rPr>
              <a:t>聘用的教学为主型岗位和教学科研型岗位人员，需</a:t>
            </a:r>
            <a:r>
              <a:rPr lang="zh-CN" altLang="en-US" b="1" dirty="0">
                <a:solidFill>
                  <a:srgbClr val="FF0000"/>
                </a:solidFill>
                <a:latin typeface="+mj-ea"/>
                <a:ea typeface="+mj-ea"/>
                <a:sym typeface="+mn-ea"/>
              </a:rPr>
              <a:t>专职从事教学工作</a:t>
            </a:r>
            <a:r>
              <a:rPr lang="zh-CN" altLang="en-US" dirty="0">
                <a:solidFill>
                  <a:srgbClr val="44546A"/>
                </a:solidFill>
                <a:latin typeface="+mj-ea"/>
                <a:ea typeface="+mj-ea"/>
                <a:sym typeface="+mn-ea"/>
              </a:rPr>
              <a:t>。</a:t>
            </a:r>
            <a:endParaRPr lang="zh-CN" altLang="en-US" b="1" dirty="0">
              <a:solidFill>
                <a:srgbClr val="44546A"/>
              </a:solidFill>
              <a:latin typeface="+mj-ea"/>
              <a:ea typeface="+mj-ea"/>
              <a:sym typeface="+mn-ea"/>
            </a:endParaRPr>
          </a:p>
        </p:txBody>
      </p:sp>
      <p:sp>
        <p:nvSpPr>
          <p:cNvPr id="9" name="圆角矩形 8"/>
          <p:cNvSpPr/>
          <p:nvPr/>
        </p:nvSpPr>
        <p:spPr>
          <a:xfrm>
            <a:off x="930275" y="4618990"/>
            <a:ext cx="10072370" cy="1179830"/>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校外教师：</a:t>
            </a:r>
            <a:r>
              <a:rPr lang="zh-CN" altLang="en-US" dirty="0">
                <a:solidFill>
                  <a:srgbClr val="44546A"/>
                </a:solidFill>
                <a:latin typeface="+mj-ea"/>
                <a:ea typeface="+mj-ea"/>
                <a:sym typeface="+mn-ea"/>
              </a:rPr>
              <a:t>聘请外校或外单位具有</a:t>
            </a:r>
            <a:r>
              <a:rPr lang="zh-CN" altLang="en-US" dirty="0">
                <a:solidFill>
                  <a:schemeClr val="accent1"/>
                </a:solidFill>
                <a:latin typeface="华文新魏" panose="02010800040101010101" charset="-122"/>
                <a:ea typeface="华文新魏" panose="02010800040101010101" charset="-122"/>
                <a:sym typeface="+mn-ea"/>
                <a:hlinkClick r:id="rId2"/>
              </a:rPr>
              <a:t>《中华人民共和国教师法》</a:t>
            </a:r>
            <a:r>
              <a:rPr lang="zh-CN" altLang="en-US" dirty="0">
                <a:solidFill>
                  <a:schemeClr val="accent1"/>
                </a:solidFill>
                <a:latin typeface="华文新魏" panose="02010800040101010101" charset="-122"/>
                <a:ea typeface="华文新魏" panose="02010800040101010101" charset="-122"/>
                <a:sym typeface="+mn-ea"/>
                <a:hlinkClick r:id="rId3" action="ppaction://hlinkfile"/>
              </a:rPr>
              <a:t>《教师资格条例》</a:t>
            </a:r>
            <a:r>
              <a:rPr lang="zh-CN" altLang="en-US" dirty="0">
                <a:solidFill>
                  <a:srgbClr val="44546A"/>
                </a:solidFill>
                <a:latin typeface="+mj-ea"/>
                <a:ea typeface="+mj-ea"/>
                <a:sym typeface="+mn-ea"/>
              </a:rPr>
              <a:t>规定的教师资格，或取得外国人来华工作许可和工作类居留证件，聘期在一学期以上，从事教学工作的人员。包括其他学校退休教师和本校退休教师。也包括具有教师资格的银龄教师。</a:t>
            </a:r>
            <a:endParaRPr lang="zh-CN" altLang="en-US" b="1"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2" grpId="0" bldLvl="0" animBg="1"/>
      <p:bldP spid="2" grpId="1" animBg="1"/>
      <p:bldP spid="9" grpId="0" bldLvl="0" animBg="1"/>
      <p:bldP spid="9"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重点指标</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3" name="圆角矩形 2"/>
          <p:cNvSpPr/>
          <p:nvPr/>
        </p:nvSpPr>
        <p:spPr>
          <a:xfrm>
            <a:off x="554990" y="5596890"/>
            <a:ext cx="10963275" cy="600075"/>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在编人员：</a:t>
            </a:r>
            <a:r>
              <a:rPr lang="zh-CN" altLang="en-US">
                <a:solidFill>
                  <a:srgbClr val="44546A"/>
                </a:solidFill>
                <a:latin typeface="+mj-ea"/>
                <a:ea typeface="+mj-ea"/>
                <a:sym typeface="+mn-ea"/>
              </a:rPr>
              <a:t>本校教职工中纳入</a:t>
            </a:r>
            <a:r>
              <a:rPr lang="zh-CN" altLang="en-US" b="1">
                <a:solidFill>
                  <a:srgbClr val="FF0000"/>
                </a:solidFill>
                <a:latin typeface="+mj-ea"/>
                <a:ea typeface="+mj-ea"/>
                <a:sym typeface="+mn-ea"/>
              </a:rPr>
              <a:t>事业单位编制</a:t>
            </a:r>
            <a:r>
              <a:rPr lang="zh-CN" altLang="en-US">
                <a:solidFill>
                  <a:srgbClr val="44546A"/>
                </a:solidFill>
                <a:latin typeface="+mj-ea"/>
                <a:ea typeface="+mj-ea"/>
                <a:sym typeface="+mn-ea"/>
              </a:rPr>
              <a:t>管理的人员。</a:t>
            </a:r>
            <a:endParaRPr lang="zh-CN" altLang="en-US" b="1" dirty="0">
              <a:solidFill>
                <a:srgbClr val="44546A"/>
              </a:solidFill>
              <a:latin typeface="+mj-ea"/>
              <a:ea typeface="+mj-ea"/>
              <a:sym typeface="+mn-ea"/>
            </a:endParaRPr>
          </a:p>
        </p:txBody>
      </p:sp>
      <p:sp>
        <p:nvSpPr>
          <p:cNvPr id="2" name="圆角矩形 1"/>
          <p:cNvSpPr/>
          <p:nvPr/>
        </p:nvSpPr>
        <p:spPr>
          <a:xfrm>
            <a:off x="554990" y="4747260"/>
            <a:ext cx="10963275" cy="665480"/>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外籍人员</a:t>
            </a:r>
            <a:r>
              <a:rPr lang="zh-CN" altLang="en-US" dirty="0">
                <a:solidFill>
                  <a:srgbClr val="44546A"/>
                </a:solidFill>
                <a:latin typeface="+mj-ea"/>
                <a:ea typeface="+mj-ea"/>
                <a:sym typeface="+mn-ea"/>
              </a:rPr>
              <a:t>需由学校聘用并取得外国人来华工作许可和工作类居留证件。</a:t>
            </a:r>
            <a:endParaRPr lang="zh-CN" altLang="en-US" b="1" dirty="0">
              <a:solidFill>
                <a:srgbClr val="44546A"/>
              </a:solidFill>
              <a:latin typeface="+mj-ea"/>
              <a:ea typeface="+mj-ea"/>
              <a:sym typeface="+mn-ea"/>
            </a:endParaRPr>
          </a:p>
        </p:txBody>
      </p:sp>
      <p:sp>
        <p:nvSpPr>
          <p:cNvPr id="5" name="圆角矩形 4"/>
          <p:cNvSpPr/>
          <p:nvPr/>
        </p:nvSpPr>
        <p:spPr>
          <a:xfrm>
            <a:off x="554990" y="3618230"/>
            <a:ext cx="10963275" cy="944880"/>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教学岗银龄教师：</a:t>
            </a:r>
            <a:r>
              <a:rPr lang="zh-CN" altLang="en-US">
                <a:solidFill>
                  <a:srgbClr val="44546A"/>
                </a:solidFill>
                <a:latin typeface="+mj-ea"/>
                <a:ea typeface="+mj-ea"/>
                <a:sym typeface="+mn-ea"/>
              </a:rPr>
              <a:t>具有《中华人民共和国教师法》《教师资格条例》规定的教师资格证，且从事教学工作的银龄教师。</a:t>
            </a:r>
            <a:endParaRPr lang="zh-CN" altLang="en-US" b="1" dirty="0">
              <a:solidFill>
                <a:srgbClr val="44546A"/>
              </a:solidFill>
              <a:latin typeface="+mj-ea"/>
              <a:ea typeface="+mj-ea"/>
              <a:sym typeface="+mn-ea"/>
            </a:endParaRPr>
          </a:p>
        </p:txBody>
      </p:sp>
      <p:sp>
        <p:nvSpPr>
          <p:cNvPr id="11" name="圆角矩形 10"/>
          <p:cNvSpPr/>
          <p:nvPr/>
        </p:nvSpPr>
        <p:spPr>
          <a:xfrm>
            <a:off x="540385" y="1484630"/>
            <a:ext cx="10963275" cy="1813560"/>
          </a:xfrm>
          <a:prstGeom prst="roundRect">
            <a:avLst>
              <a:gd name="adj" fmla="val 692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lnSpc>
                <a:spcPct val="120000"/>
              </a:lnSpc>
              <a:buFont typeface="Arial" panose="020B0604020202020204" pitchFamily="34" charset="0"/>
              <a:buNone/>
            </a:pPr>
            <a:r>
              <a:rPr lang="zh-CN" altLang="en-US" b="1" dirty="0">
                <a:solidFill>
                  <a:srgbClr val="044AFA"/>
                </a:solidFill>
                <a:latin typeface="+mj-ea"/>
                <a:ea typeface="+mj-ea"/>
                <a:sym typeface="+mn-ea"/>
              </a:rPr>
              <a:t>银龄教师：</a:t>
            </a:r>
            <a:r>
              <a:rPr lang="zh-CN" altLang="en-US" dirty="0">
                <a:solidFill>
                  <a:srgbClr val="44546A"/>
                </a:solidFill>
                <a:latin typeface="+mj-ea"/>
                <a:ea typeface="+mj-ea"/>
                <a:sym typeface="+mn-ea"/>
              </a:rPr>
              <a:t>各级各类学校聘请的，经</a:t>
            </a:r>
            <a:r>
              <a:rPr lang="zh-CN" altLang="en-US" b="1" dirty="0">
                <a:solidFill>
                  <a:srgbClr val="FF0000"/>
                </a:solidFill>
                <a:latin typeface="+mj-ea"/>
                <a:ea typeface="+mj-ea"/>
                <a:sym typeface="+mn-ea"/>
              </a:rPr>
              <a:t>各级教育行政部门银龄教师行动计划认定</a:t>
            </a:r>
            <a:r>
              <a:rPr lang="zh-CN" altLang="en-US" dirty="0">
                <a:solidFill>
                  <a:srgbClr val="44546A"/>
                </a:solidFill>
                <a:latin typeface="+mj-ea"/>
                <a:ea typeface="+mj-ea"/>
                <a:sym typeface="+mn-ea"/>
              </a:rPr>
              <a:t>的，非</a:t>
            </a:r>
            <a:r>
              <a:rPr lang="zh-CN" altLang="en-US" b="1" dirty="0">
                <a:solidFill>
                  <a:srgbClr val="FF0000"/>
                </a:solidFill>
                <a:latin typeface="+mj-ea"/>
                <a:ea typeface="+mj-ea"/>
                <a:sym typeface="+mn-ea"/>
              </a:rPr>
              <a:t>本单位</a:t>
            </a:r>
            <a:r>
              <a:rPr lang="zh-CN" altLang="en-US" dirty="0">
                <a:solidFill>
                  <a:srgbClr val="44546A"/>
                </a:solidFill>
                <a:latin typeface="+mj-ea"/>
                <a:ea typeface="+mj-ea"/>
                <a:sym typeface="+mn-ea"/>
              </a:rPr>
              <a:t>达到法定退休年龄且</a:t>
            </a:r>
            <a:r>
              <a:rPr lang="zh-CN" altLang="en-US" b="1" dirty="0">
                <a:solidFill>
                  <a:srgbClr val="FF0000"/>
                </a:solidFill>
                <a:latin typeface="+mj-ea"/>
                <a:ea typeface="+mj-ea"/>
                <a:sym typeface="+mn-ea"/>
              </a:rPr>
              <a:t>办结退休手续</a:t>
            </a:r>
            <a:r>
              <a:rPr lang="zh-CN" altLang="en-US" dirty="0">
                <a:solidFill>
                  <a:srgbClr val="44546A"/>
                </a:solidFill>
                <a:latin typeface="+mj-ea"/>
                <a:ea typeface="+mj-ea"/>
                <a:sym typeface="+mn-ea"/>
              </a:rPr>
              <a:t>的教师。分为具有</a:t>
            </a:r>
            <a:r>
              <a:rPr lang="zh-CN" altLang="en-US" dirty="0">
                <a:solidFill>
                  <a:srgbClr val="2A5CE3"/>
                </a:solidFill>
                <a:latin typeface="华文新魏" panose="02010800040101010101" charset="-122"/>
                <a:ea typeface="华文新魏" panose="02010800040101010101" charset="-122"/>
                <a:sym typeface="+mn-ea"/>
                <a:hlinkClick r:id="rId2"/>
              </a:rPr>
              <a:t>《中华人民共和国教师法》</a:t>
            </a:r>
            <a:r>
              <a:rPr lang="zh-CN" altLang="en-US" dirty="0">
                <a:solidFill>
                  <a:srgbClr val="2A5CE3"/>
                </a:solidFill>
                <a:latin typeface="华文新魏" panose="02010800040101010101" charset="-122"/>
                <a:ea typeface="华文新魏" panose="02010800040101010101" charset="-122"/>
                <a:sym typeface="+mn-ea"/>
                <a:hlinkClick r:id="rId3" action="ppaction://hlinkfile"/>
              </a:rPr>
              <a:t>《教师资格条例》</a:t>
            </a:r>
            <a:r>
              <a:rPr lang="zh-CN" altLang="en-US" dirty="0">
                <a:solidFill>
                  <a:srgbClr val="44546A"/>
                </a:solidFill>
                <a:latin typeface="+mj-ea"/>
                <a:ea typeface="+mj-ea"/>
                <a:sym typeface="+mn-ea"/>
              </a:rPr>
              <a:t>规定的教师资格证的教师和无教师资格证但具有副高级及以上专业技术职务的高技能人才且经过聘用单位认定同意的教师。此两类教师需从事教育教学、教学指导、科学研究、团队建设、学校管理等工作，聘期在</a:t>
            </a:r>
            <a:r>
              <a:rPr lang="zh-CN" altLang="en-US" b="1" dirty="0">
                <a:solidFill>
                  <a:srgbClr val="FF0000"/>
                </a:solidFill>
                <a:latin typeface="+mj-ea"/>
                <a:ea typeface="+mj-ea"/>
                <a:sym typeface="+mn-ea"/>
              </a:rPr>
              <a:t>一学期以上</a:t>
            </a:r>
            <a:r>
              <a:rPr lang="zh-CN" altLang="en-US" dirty="0">
                <a:solidFill>
                  <a:srgbClr val="44546A"/>
                </a:solidFill>
                <a:latin typeface="+mj-ea"/>
                <a:ea typeface="+mj-ea"/>
                <a:sym typeface="+mn-ea"/>
              </a:rPr>
              <a:t>。</a:t>
            </a:r>
            <a:endParaRPr lang="zh-CN" altLang="en-US" b="1"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2" grpId="0" bldLvl="0" animBg="1"/>
      <p:bldP spid="2" grpId="1" animBg="1"/>
      <p:bldP spid="5" grpId="0" bldLvl="0" animBg="1"/>
      <p:bldP spid="5" grpId="1" animBg="1"/>
      <p:bldP spid="11" grpId="0" bldLvl="0" animBg="1"/>
      <p:bldP spid="11"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954791" y="2529324"/>
            <a:ext cx="9289816" cy="1938020"/>
          </a:xfrm>
          <a:prstGeom prst="rect">
            <a:avLst/>
          </a:prstGeom>
          <a:noFill/>
        </p:spPr>
        <p:txBody>
          <a:bodyPr vert="horz" wrap="square" rtlCol="0">
            <a:spAutoFit/>
          </a:bodyPr>
          <a:lstStyle/>
          <a:p>
            <a:r>
              <a:rPr lang="zh-CN" altLang="en-US" sz="6000" b="1" dirty="0">
                <a:solidFill>
                  <a:srgbClr val="44546A"/>
                </a:solidFill>
                <a:latin typeface="+mj-ea"/>
                <a:ea typeface="+mj-ea"/>
              </a:rPr>
              <a:t>教育统计综合调查制度</a:t>
            </a:r>
            <a:endParaRPr lang="zh-CN" altLang="en-US" sz="6000" b="1" dirty="0">
              <a:solidFill>
                <a:srgbClr val="44546A"/>
              </a:solidFill>
              <a:latin typeface="+mj-ea"/>
              <a:ea typeface="+mj-ea"/>
            </a:endParaRPr>
          </a:p>
          <a:p>
            <a:r>
              <a:rPr lang="zh-CN" altLang="en-US" sz="6000" b="1" dirty="0">
                <a:solidFill>
                  <a:srgbClr val="044AFA"/>
                </a:solidFill>
                <a:latin typeface="+mj-ea"/>
                <a:ea typeface="+mj-ea"/>
              </a:rPr>
              <a:t>逐表讲解</a:t>
            </a:r>
            <a:endParaRPr>
              <a:solidFill>
                <a:srgbClr val="044AFA"/>
              </a:solidFill>
              <a:latin typeface="+mj-ea"/>
              <a:ea typeface="+mj-ea"/>
            </a:endParaRPr>
          </a:p>
        </p:txBody>
      </p:sp>
      <p:sp>
        <p:nvSpPr>
          <p:cNvPr id="4" name="文本框 3"/>
          <p:cNvSpPr txBox="1"/>
          <p:nvPr>
            <p:custDataLst>
              <p:tags r:id="rId2"/>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Three</a:t>
            </a:r>
            <a:endParaRPr lang="en-US" altLang="zh-CN" sz="2800" b="1" dirty="0">
              <a:solidFill>
                <a:srgbClr val="044AFA"/>
              </a:solidFill>
              <a:latin typeface="Arial" panose="020B0604020202020204" pitchFamily="34" charset="0"/>
              <a:ea typeface="+mj-ea"/>
              <a:cs typeface="Arial" panose="020B0604020202020204" pitchFamily="34" charset="0"/>
            </a:endParaRP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5786" y="6143342"/>
            <a:ext cx="187891" cy="18789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1</a:t>
            </a:r>
            <a:r>
              <a:rPr lang="en-US" altLang="zh-CN" sz="2400" b="1" dirty="0">
                <a:solidFill>
                  <a:schemeClr val="tx2"/>
                </a:solidFill>
                <a:latin typeface="+mj-ea"/>
                <a:ea typeface="+mj-ea"/>
                <a:cs typeface="+mj-ea"/>
                <a:sym typeface="+mn-ea"/>
              </a:rPr>
              <a:t>001 </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endParaRPr lang="en-US" altLang="zh-CN" sz="2400" b="1" dirty="0">
              <a:solidFill>
                <a:schemeClr val="tx2"/>
              </a:solidFill>
              <a:latin typeface="+mj-ea"/>
              <a:ea typeface="+mj-ea"/>
              <a:cs typeface="+mj-ea"/>
            </a:endParaRPr>
          </a:p>
        </p:txBody>
      </p:sp>
      <p:pic>
        <p:nvPicPr>
          <p:cNvPr id="5" name="图片 4"/>
          <p:cNvPicPr>
            <a:picLocks noChangeAspect="1"/>
          </p:cNvPicPr>
          <p:nvPr/>
        </p:nvPicPr>
        <p:blipFill>
          <a:blip r:embed="rId2"/>
          <a:srcRect b="48422"/>
          <a:stretch>
            <a:fillRect/>
          </a:stretch>
        </p:blipFill>
        <p:spPr>
          <a:xfrm>
            <a:off x="344805" y="1311275"/>
            <a:ext cx="8766810" cy="5420995"/>
          </a:xfrm>
          <a:prstGeom prst="rect">
            <a:avLst/>
          </a:prstGeom>
          <a:ln>
            <a:solidFill>
              <a:srgbClr val="44546A"/>
            </a:solidFill>
          </a:ln>
          <a:effectLst>
            <a:outerShdw blurRad="50800" dist="38100" dir="2700000" algn="tl" rotWithShape="0">
              <a:prstClr val="black">
                <a:alpha val="40000"/>
              </a:prstClr>
            </a:outerShdw>
          </a:effectLst>
        </p:spPr>
      </p:pic>
      <p:sp>
        <p:nvSpPr>
          <p:cNvPr id="2" name="线形标注 2(带边框和强调线) 1"/>
          <p:cNvSpPr/>
          <p:nvPr/>
        </p:nvSpPr>
        <p:spPr>
          <a:xfrm>
            <a:off x="5281295" y="1359535"/>
            <a:ext cx="6495415" cy="1069340"/>
          </a:xfrm>
          <a:prstGeom prst="accentBorderCallout2">
            <a:avLst>
              <a:gd name="adj1" fmla="val 18750"/>
              <a:gd name="adj2" fmla="val -8333"/>
              <a:gd name="adj3" fmla="val 18750"/>
              <a:gd name="adj4" fmla="val -16667"/>
              <a:gd name="adj5" fmla="val 107897"/>
              <a:gd name="adj6" fmla="val -5934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rPr>
              <a:t>学校（机构）：</a:t>
            </a:r>
            <a:r>
              <a:rPr lang="zh-CN" altLang="en-US" dirty="0">
                <a:solidFill>
                  <a:srgbClr val="44546A"/>
                </a:solidFill>
                <a:latin typeface="+mj-ea"/>
                <a:ea typeface="+mj-ea"/>
              </a:rPr>
              <a:t>经县级以上人民政府及其教育行政部门按照国家规定批准设立，以及县级以上人民政府其他有关行政部门审批设立并报教育行政部门备案的各级各类学校及其他教育机构。</a:t>
            </a:r>
            <a:endParaRPr lang="zh-CN" altLang="en-US" dirty="0">
              <a:solidFill>
                <a:srgbClr val="44546A"/>
              </a:solidFill>
              <a:latin typeface="+mj-ea"/>
              <a:ea typeface="+mj-ea"/>
            </a:endParaRPr>
          </a:p>
        </p:txBody>
      </p:sp>
      <p:sp>
        <p:nvSpPr>
          <p:cNvPr id="3" name="线形标注 2(带边框和强调线) 2"/>
          <p:cNvSpPr/>
          <p:nvPr/>
        </p:nvSpPr>
        <p:spPr>
          <a:xfrm>
            <a:off x="5281295" y="2619375"/>
            <a:ext cx="6495415" cy="1038225"/>
          </a:xfrm>
          <a:prstGeom prst="accentBorderCallout2">
            <a:avLst>
              <a:gd name="adj1" fmla="val 18750"/>
              <a:gd name="adj2" fmla="val -8333"/>
              <a:gd name="adj3" fmla="val 18750"/>
              <a:gd name="adj4" fmla="val -16667"/>
              <a:gd name="adj5" fmla="val 77064"/>
              <a:gd name="adj6" fmla="val -2816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rPr>
              <a:t>学校（机构）标识码：</a:t>
            </a:r>
            <a:r>
              <a:rPr lang="zh-CN" altLang="en-US">
                <a:solidFill>
                  <a:srgbClr val="44546A"/>
                </a:solidFill>
                <a:latin typeface="+mj-ea"/>
                <a:ea typeface="+mj-ea"/>
              </a:rPr>
              <a:t>指由教育部按照国家标准及编码规则编制，赋予每一个学校（机构）在全国范围内唯一的、始终不变的识别标识码。</a:t>
            </a:r>
            <a:endParaRPr lang="zh-CN" altLang="en-US">
              <a:solidFill>
                <a:srgbClr val="44546A"/>
              </a:solidFill>
              <a:latin typeface="+mj-ea"/>
              <a:ea typeface="+mj-ea"/>
            </a:endParaRPr>
          </a:p>
        </p:txBody>
      </p:sp>
      <p:sp>
        <p:nvSpPr>
          <p:cNvPr id="9" name="线形标注 2(带边框和强调线) 8"/>
          <p:cNvSpPr/>
          <p:nvPr/>
        </p:nvSpPr>
        <p:spPr>
          <a:xfrm>
            <a:off x="5281295" y="3808095"/>
            <a:ext cx="6495415" cy="581025"/>
          </a:xfrm>
          <a:prstGeom prst="accentBorderCallout2">
            <a:avLst>
              <a:gd name="adj1" fmla="val 18750"/>
              <a:gd name="adj2" fmla="val -8333"/>
              <a:gd name="adj3" fmla="val 18750"/>
              <a:gd name="adj4" fmla="val -16667"/>
              <a:gd name="adj5" fmla="val -6120"/>
              <a:gd name="adj6" fmla="val -2613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rPr>
              <a:t>学校（机构）名称：</a:t>
            </a:r>
            <a:r>
              <a:rPr lang="zh-CN" altLang="en-US">
                <a:solidFill>
                  <a:srgbClr val="44546A"/>
                </a:solidFill>
                <a:latin typeface="+mj-ea"/>
                <a:ea typeface="+mj-ea"/>
              </a:rPr>
              <a:t>在教育行政部门</a:t>
            </a:r>
            <a:r>
              <a:rPr lang="zh-CN" altLang="en-US" u="sng">
                <a:solidFill>
                  <a:srgbClr val="44546A"/>
                </a:solidFill>
                <a:latin typeface="+mj-ea"/>
                <a:ea typeface="+mj-ea"/>
              </a:rPr>
              <a:t>备案的学校（机构）全称</a:t>
            </a:r>
            <a:endParaRPr lang="zh-CN" altLang="en-US" u="sng">
              <a:solidFill>
                <a:srgbClr val="44546A"/>
              </a:solidFill>
              <a:latin typeface="+mj-ea"/>
              <a:ea typeface="+mj-ea"/>
            </a:endParaRPr>
          </a:p>
        </p:txBody>
      </p:sp>
      <p:sp>
        <p:nvSpPr>
          <p:cNvPr id="10" name="线形标注 2(带边框和强调线) 9"/>
          <p:cNvSpPr/>
          <p:nvPr/>
        </p:nvSpPr>
        <p:spPr>
          <a:xfrm>
            <a:off x="5281295" y="4539615"/>
            <a:ext cx="6495415" cy="1279525"/>
          </a:xfrm>
          <a:prstGeom prst="accentBorderCallout2">
            <a:avLst>
              <a:gd name="adj1" fmla="val 18750"/>
              <a:gd name="adj2" fmla="val -8333"/>
              <a:gd name="adj3" fmla="val 18750"/>
              <a:gd name="adj4" fmla="val -16667"/>
              <a:gd name="adj5" fmla="val -34292"/>
              <a:gd name="adj6" fmla="val -2624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Font typeface="Arial" panose="020B0604020202020204" pitchFamily="34" charset="0"/>
              <a:buChar char="•"/>
            </a:pPr>
            <a:r>
              <a:rPr lang="zh-CN" altLang="en-US" b="1" dirty="0">
                <a:solidFill>
                  <a:srgbClr val="044AFA"/>
                </a:solidFill>
                <a:latin typeface="+mj-ea"/>
                <a:ea typeface="+mj-ea"/>
              </a:rPr>
              <a:t>营利性民办学校（机构）简称：</a:t>
            </a:r>
            <a:r>
              <a:rPr lang="zh-CN" altLang="en-US" dirty="0">
                <a:solidFill>
                  <a:srgbClr val="44546A"/>
                </a:solidFill>
                <a:latin typeface="+mj-ea"/>
                <a:ea typeface="+mj-ea"/>
              </a:rPr>
              <a:t>按照</a:t>
            </a:r>
            <a:r>
              <a:rPr lang="zh-CN" altLang="en-US" dirty="0">
                <a:solidFill>
                  <a:srgbClr val="44546A"/>
                </a:solidFill>
                <a:latin typeface="华文新魏" panose="02010800040101010101" charset="-122"/>
                <a:ea typeface="华文新魏" panose="02010800040101010101" charset="-122"/>
                <a:cs typeface="华文新魏" panose="02010800040101010101" charset="-122"/>
                <a:hlinkClick r:id="rId3"/>
              </a:rPr>
              <a:t>《工商总局 教育部关于营利性民办学校名称登记管理有关工作的通知》</a:t>
            </a:r>
            <a:r>
              <a:rPr lang="zh-CN" altLang="en-US" dirty="0">
                <a:solidFill>
                  <a:srgbClr val="44546A"/>
                </a:solidFill>
                <a:latin typeface="华文新魏" panose="02010800040101010101" charset="-122"/>
                <a:ea typeface="华文新魏" panose="02010800040101010101" charset="-122"/>
                <a:cs typeface="华文新魏" panose="02010800040101010101" charset="-122"/>
              </a:rPr>
              <a:t>（工商企注字〔2017〕156号）</a:t>
            </a:r>
            <a:r>
              <a:rPr lang="zh-CN" altLang="en-US" dirty="0">
                <a:solidFill>
                  <a:srgbClr val="44546A"/>
                </a:solidFill>
                <a:latin typeface="+mj-ea"/>
                <a:ea typeface="+mj-ea"/>
              </a:rPr>
              <a:t>有关要求，经教育行政部门</a:t>
            </a:r>
            <a:r>
              <a:rPr lang="zh-CN" altLang="en-US" u="sng" dirty="0">
                <a:solidFill>
                  <a:srgbClr val="44546A"/>
                </a:solidFill>
                <a:latin typeface="+mj-ea"/>
                <a:ea typeface="+mj-ea"/>
              </a:rPr>
              <a:t>批准的营利性民办学校的简称</a:t>
            </a:r>
            <a:endParaRPr lang="zh-CN" altLang="en-US" u="sng" dirty="0">
              <a:solidFill>
                <a:srgbClr val="44546A"/>
              </a:solidFill>
              <a:latin typeface="+mj-ea"/>
              <a:ea typeface="+mj-ea"/>
            </a:endParaRPr>
          </a:p>
        </p:txBody>
      </p:sp>
      <p:sp>
        <p:nvSpPr>
          <p:cNvPr id="11" name="线形标注 2(带边框和强调线) 10"/>
          <p:cNvSpPr/>
          <p:nvPr/>
        </p:nvSpPr>
        <p:spPr>
          <a:xfrm>
            <a:off x="5281295" y="6026785"/>
            <a:ext cx="6495415" cy="705485"/>
          </a:xfrm>
          <a:prstGeom prst="accentBorderCallout2">
            <a:avLst>
              <a:gd name="adj1" fmla="val 18750"/>
              <a:gd name="adj2" fmla="val -8333"/>
              <a:gd name="adj3" fmla="val 18750"/>
              <a:gd name="adj4" fmla="val -16667"/>
              <a:gd name="adj5" fmla="val -17011"/>
              <a:gd name="adj6" fmla="val -2329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Font typeface="Arial" panose="020B0604020202020204" pitchFamily="34" charset="0"/>
              <a:buChar char="•"/>
            </a:pPr>
            <a:r>
              <a:rPr lang="zh-CN" altLang="en-US" b="1">
                <a:solidFill>
                  <a:srgbClr val="044AFA"/>
                </a:solidFill>
                <a:latin typeface="+mj-ea"/>
                <a:ea typeface="+mj-ea"/>
              </a:rPr>
              <a:t>学校（机构）驻地城乡类型：</a:t>
            </a:r>
            <a:r>
              <a:rPr lang="zh-CN" altLang="en-US">
                <a:solidFill>
                  <a:srgbClr val="44546A"/>
                </a:solidFill>
                <a:latin typeface="+mj-ea"/>
                <a:ea typeface="+mj-ea"/>
              </a:rPr>
              <a:t>以国家统计局对外公布的</a:t>
            </a:r>
            <a:r>
              <a:rPr lang="zh-CN" altLang="en-US">
                <a:solidFill>
                  <a:srgbClr val="44546A"/>
                </a:solidFill>
                <a:latin typeface="华文新魏" panose="02010800040101010101" charset="-122"/>
                <a:ea typeface="华文新魏" panose="02010800040101010101" charset="-122"/>
                <a:hlinkClick r:id="rId4" action="ppaction://hlinkfile"/>
              </a:rPr>
              <a:t>《统计用区划代码和城乡划分代码》</a:t>
            </a:r>
            <a:r>
              <a:rPr lang="zh-CN" altLang="en-US">
                <a:solidFill>
                  <a:srgbClr val="44546A"/>
                </a:solidFill>
                <a:latin typeface="+mj-ea"/>
                <a:ea typeface="+mj-ea"/>
              </a:rPr>
              <a:t>为准</a:t>
            </a:r>
            <a:endParaRPr lang="zh-CN" altLang="en-US">
              <a:solidFill>
                <a:srgbClr val="44546A"/>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3" grpId="0" bldLvl="0" animBg="1"/>
      <p:bldP spid="3" grpId="1" animBg="1"/>
      <p:bldP spid="9" grpId="0" bldLvl="0" animBg="1"/>
      <p:bldP spid="9" grpId="1" animBg="1"/>
      <p:bldP spid="10" grpId="0" bldLvl="0" animBg="1"/>
      <p:bldP spid="10" grpId="1" animBg="1"/>
      <p:bldP spid="11" grpId="0" bldLvl="0" animBg="1"/>
      <p:bldP spid="11"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1</a:t>
            </a:r>
            <a:r>
              <a:rPr lang="en-US" altLang="zh-CN" sz="2400" b="1" dirty="0">
                <a:solidFill>
                  <a:schemeClr val="tx2"/>
                </a:solidFill>
                <a:latin typeface="+mj-ea"/>
                <a:ea typeface="+mj-ea"/>
                <a:cs typeface="+mj-ea"/>
                <a:sym typeface="+mn-ea"/>
              </a:rPr>
              <a:t>001 </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endParaRPr lang="en-US" altLang="zh-CN" sz="2400" b="1" dirty="0">
              <a:solidFill>
                <a:schemeClr val="tx2"/>
              </a:solidFill>
              <a:latin typeface="+mj-ea"/>
              <a:ea typeface="+mj-ea"/>
              <a:cs typeface="+mj-ea"/>
            </a:endParaRPr>
          </a:p>
        </p:txBody>
      </p:sp>
      <p:pic>
        <p:nvPicPr>
          <p:cNvPr id="5" name="图片 4"/>
          <p:cNvPicPr>
            <a:picLocks noChangeAspect="1"/>
          </p:cNvPicPr>
          <p:nvPr/>
        </p:nvPicPr>
        <p:blipFill>
          <a:blip r:embed="rId2"/>
          <a:srcRect t="51429"/>
          <a:stretch>
            <a:fillRect/>
          </a:stretch>
        </p:blipFill>
        <p:spPr>
          <a:xfrm>
            <a:off x="601980" y="1457325"/>
            <a:ext cx="7964170" cy="4638040"/>
          </a:xfrm>
          <a:prstGeom prst="rect">
            <a:avLst/>
          </a:prstGeom>
          <a:ln>
            <a:solidFill>
              <a:srgbClr val="44546A"/>
            </a:solidFill>
          </a:ln>
          <a:effectLst>
            <a:outerShdw blurRad="50800" dist="38100" dir="2700000" algn="tl" rotWithShape="0">
              <a:prstClr val="black">
                <a:alpha val="40000"/>
              </a:prstClr>
            </a:outerShdw>
          </a:effectLst>
        </p:spPr>
      </p:pic>
      <p:sp>
        <p:nvSpPr>
          <p:cNvPr id="15" name="线形标注 2(带边框和强调线) 1"/>
          <p:cNvSpPr/>
          <p:nvPr/>
        </p:nvSpPr>
        <p:spPr>
          <a:xfrm>
            <a:off x="5943512" y="1948618"/>
            <a:ext cx="5903656" cy="1759720"/>
          </a:xfrm>
          <a:prstGeom prst="accentBorderCallout2">
            <a:avLst>
              <a:gd name="adj1" fmla="val 18750"/>
              <a:gd name="adj2" fmla="val -8333"/>
              <a:gd name="adj3" fmla="val 18750"/>
              <a:gd name="adj4" fmla="val -16667"/>
              <a:gd name="adj5" fmla="val 64928"/>
              <a:gd name="adj6" fmla="val -3338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b="1" dirty="0">
                <a:solidFill>
                  <a:srgbClr val="044AFA"/>
                </a:solidFill>
                <a:latin typeface="+mj-ea"/>
                <a:ea typeface="+mj-ea"/>
              </a:rPr>
              <a:t>高等教育学校性质类别：</a:t>
            </a:r>
            <a:r>
              <a:rPr lang="zh-CN" altLang="en-US" dirty="0">
                <a:solidFill>
                  <a:srgbClr val="44546A"/>
                </a:solidFill>
                <a:latin typeface="+mj-ea"/>
                <a:ea typeface="+mj-ea"/>
              </a:rPr>
              <a:t>普通高等学校、本科层次职业学校、高等职业学校、高等专科学校办学性质，包括综合大学、理工院校、农业院校、林业院校、医药院校、师范院校、语文院校、财经院校、政法院校、体育院校、艺术院校、民族院校。</a:t>
            </a:r>
            <a:endParaRPr lang="zh-CN" altLang="en-US" dirty="0">
              <a:solidFill>
                <a:srgbClr val="44546A"/>
              </a:solidFill>
              <a:latin typeface="+mj-ea"/>
              <a:ea typeface="+mj-ea"/>
            </a:endParaRPr>
          </a:p>
        </p:txBody>
      </p:sp>
      <p:sp>
        <p:nvSpPr>
          <p:cNvPr id="14" name="线形标注 2(带边框和强调线) 1"/>
          <p:cNvSpPr/>
          <p:nvPr/>
        </p:nvSpPr>
        <p:spPr>
          <a:xfrm>
            <a:off x="5943600" y="962660"/>
            <a:ext cx="5905500" cy="890270"/>
          </a:xfrm>
          <a:prstGeom prst="accentBorderCallout2">
            <a:avLst>
              <a:gd name="adj1" fmla="val 18750"/>
              <a:gd name="adj2" fmla="val -8333"/>
              <a:gd name="adj3" fmla="val 18750"/>
              <a:gd name="adj4" fmla="val -16667"/>
              <a:gd name="adj5" fmla="val 183815"/>
              <a:gd name="adj6" fmla="val -3448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b="1" dirty="0">
                <a:solidFill>
                  <a:srgbClr val="044AFA"/>
                </a:solidFill>
                <a:latin typeface="+mj-ea"/>
                <a:ea typeface="+mj-ea"/>
              </a:rPr>
              <a:t>学校（机构）办学类型：</a:t>
            </a:r>
            <a:r>
              <a:rPr lang="zh-CN" altLang="en-US" dirty="0">
                <a:solidFill>
                  <a:srgbClr val="44546A"/>
                </a:solidFill>
                <a:latin typeface="+mj-ea"/>
                <a:ea typeface="+mj-ea"/>
              </a:rPr>
              <a:t>按层次分为学前教育、初等教育、中等教育、高等教育和其他教育。</a:t>
            </a:r>
            <a:endParaRPr lang="zh-CN" altLang="en-US" dirty="0">
              <a:solidFill>
                <a:srgbClr val="44546A"/>
              </a:solidFill>
              <a:latin typeface="+mj-ea"/>
              <a:ea typeface="+mj-ea"/>
            </a:endParaRPr>
          </a:p>
        </p:txBody>
      </p:sp>
      <p:sp>
        <p:nvSpPr>
          <p:cNvPr id="12" name="线形标注 2(带边框和强调线) 11"/>
          <p:cNvSpPr/>
          <p:nvPr/>
        </p:nvSpPr>
        <p:spPr>
          <a:xfrm>
            <a:off x="5942330" y="3804285"/>
            <a:ext cx="5904230" cy="1750695"/>
          </a:xfrm>
          <a:prstGeom prst="accentBorderCallout2">
            <a:avLst>
              <a:gd name="adj1" fmla="val 18750"/>
              <a:gd name="adj2" fmla="val -8333"/>
              <a:gd name="adj3" fmla="val 18750"/>
              <a:gd name="adj4" fmla="val -16667"/>
              <a:gd name="adj5" fmla="val -27711"/>
              <a:gd name="adj6" fmla="val -32329"/>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Font typeface="Arial" panose="020B0604020202020204" pitchFamily="34" charset="0"/>
              <a:buChar char="•"/>
            </a:pPr>
            <a:r>
              <a:rPr lang="zh-CN" altLang="en-US" b="1" dirty="0">
                <a:solidFill>
                  <a:srgbClr val="044AFA"/>
                </a:solidFill>
                <a:latin typeface="+mj-ea"/>
                <a:ea typeface="+mj-ea"/>
              </a:rPr>
              <a:t>学校（机构）举办者类型：</a:t>
            </a:r>
            <a:r>
              <a:rPr lang="zh-CN" altLang="en-US" dirty="0">
                <a:solidFill>
                  <a:srgbClr val="44546A"/>
                </a:solidFill>
                <a:latin typeface="+mj-ea"/>
                <a:ea typeface="+mj-ea"/>
              </a:rPr>
              <a:t>学校（机构）的上级主管部门或为设置学校（机构）提供必要经费和基本办学条件者。教育部门、其他部门、地方企业、</a:t>
            </a:r>
            <a:r>
              <a:rPr lang="zh-CN" altLang="en-US" u="sng" dirty="0">
                <a:solidFill>
                  <a:srgbClr val="44546A"/>
                </a:solidFill>
                <a:latin typeface="+mj-ea"/>
                <a:ea typeface="+mj-ea"/>
              </a:rPr>
              <a:t>事业单位、部队、集体</a:t>
            </a:r>
            <a:r>
              <a:rPr lang="zh-CN" altLang="en-US" dirty="0">
                <a:solidFill>
                  <a:srgbClr val="44546A"/>
                </a:solidFill>
                <a:latin typeface="+mj-ea"/>
                <a:ea typeface="+mj-ea"/>
              </a:rPr>
              <a:t>、民办、具有法人资格的中外合作办学机构（含内地与港澳台地区合作办学机构）</a:t>
            </a:r>
            <a:endParaRPr lang="zh-CN" altLang="en-US" dirty="0">
              <a:solidFill>
                <a:srgbClr val="44546A"/>
              </a:solidFill>
              <a:latin typeface="+mj-ea"/>
              <a:ea typeface="+mj-ea"/>
            </a:endParaRPr>
          </a:p>
        </p:txBody>
      </p:sp>
      <p:sp>
        <p:nvSpPr>
          <p:cNvPr id="13" name="线形标注 2(带边框和强调线) 12"/>
          <p:cNvSpPr/>
          <p:nvPr/>
        </p:nvSpPr>
        <p:spPr>
          <a:xfrm>
            <a:off x="5943600" y="5650865"/>
            <a:ext cx="5902960" cy="1038225"/>
          </a:xfrm>
          <a:prstGeom prst="accentBorderCallout2">
            <a:avLst>
              <a:gd name="adj1" fmla="val 18750"/>
              <a:gd name="adj2" fmla="val -8333"/>
              <a:gd name="adj3" fmla="val 18750"/>
              <a:gd name="adj4" fmla="val -16667"/>
              <a:gd name="adj5" fmla="val -170214"/>
              <a:gd name="adj6" fmla="val -3105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Font typeface="Arial" panose="020B0604020202020204" pitchFamily="34" charset="0"/>
              <a:buChar char="•"/>
            </a:pPr>
            <a:r>
              <a:rPr lang="zh-CN" altLang="en-US" b="1" dirty="0">
                <a:solidFill>
                  <a:srgbClr val="044AFA"/>
                </a:solidFill>
                <a:latin typeface="+mj-ea"/>
                <a:ea typeface="+mj-ea"/>
              </a:rPr>
              <a:t>附设教学班：</a:t>
            </a:r>
            <a:r>
              <a:rPr lang="zh-CN" altLang="en-US" dirty="0">
                <a:solidFill>
                  <a:srgbClr val="44546A"/>
                </a:solidFill>
                <a:latin typeface="+mj-ea"/>
                <a:ea typeface="+mj-ea"/>
              </a:rPr>
              <a:t>受当地条件、资源所限，经教育行政部门</a:t>
            </a:r>
            <a:r>
              <a:rPr lang="zh-CN" altLang="en-US" u="sng" dirty="0">
                <a:solidFill>
                  <a:srgbClr val="44546A"/>
                </a:solidFill>
                <a:latin typeface="+mj-ea"/>
                <a:ea typeface="+mj-ea"/>
              </a:rPr>
              <a:t>批准</a:t>
            </a:r>
            <a:r>
              <a:rPr lang="zh-CN" altLang="en-US" dirty="0">
                <a:solidFill>
                  <a:srgbClr val="44546A"/>
                </a:solidFill>
                <a:latin typeface="+mj-ea"/>
                <a:ea typeface="+mj-ea"/>
              </a:rPr>
              <a:t>，利用现有学校资源（教职工、办学条件等），举办的其他层次（形式）的教学班</a:t>
            </a:r>
            <a:endParaRPr lang="zh-CN" altLang="en-US" dirty="0">
              <a:solidFill>
                <a:srgbClr val="44546A"/>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4" grpId="0" bldLvl="0" animBg="1"/>
      <p:bldP spid="14" grpId="1" animBg="1"/>
      <p:bldP spid="12" grpId="0" bldLvl="0" animBg="1"/>
      <p:bldP spid="12" grpId="1" animBg="1"/>
      <p:bldP spid="13" grpId="0" bldLvl="0" animBg="1"/>
      <p:bldP spid="1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rcRect t="4552"/>
          <a:stretch>
            <a:fillRect/>
          </a:stretch>
        </p:blipFill>
        <p:spPr>
          <a:xfrm>
            <a:off x="566420" y="1663700"/>
            <a:ext cx="4583430" cy="4900295"/>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 </a:t>
            </a:r>
            <a:r>
              <a:rPr lang="zh-CN" altLang="en-US" sz="2400" b="1" dirty="0">
                <a:solidFill>
                  <a:schemeClr val="tx2"/>
                </a:solidFill>
                <a:latin typeface="+mj-ea"/>
                <a:ea typeface="+mj-ea"/>
                <a:cs typeface="+mj-ea"/>
              </a:rPr>
              <a:t>职业教育学校基本情况</a:t>
            </a:r>
            <a:r>
              <a:rPr lang="zh-CN" altLang="en-US" sz="2400" b="1" dirty="0">
                <a:solidFill>
                  <a:schemeClr val="tx2"/>
                </a:solidFill>
                <a:latin typeface="+mj-ea"/>
                <a:ea typeface="+mj-ea"/>
                <a:cs typeface="+mj-ea"/>
                <a:sym typeface="+mn-ea"/>
              </a:rPr>
              <a:t>（续）</a:t>
            </a:r>
            <a:endParaRPr lang="zh-CN" altLang="en-US" sz="2400" b="1" dirty="0">
              <a:solidFill>
                <a:schemeClr val="tx2"/>
              </a:solidFill>
              <a:latin typeface="+mj-ea"/>
              <a:ea typeface="+mj-ea"/>
              <a:cs typeface="+mj-ea"/>
            </a:endParaRPr>
          </a:p>
        </p:txBody>
      </p:sp>
      <p:sp>
        <p:nvSpPr>
          <p:cNvPr id="9" name="线形标注 2(带边框和强调线) 8"/>
          <p:cNvSpPr/>
          <p:nvPr/>
        </p:nvSpPr>
        <p:spPr>
          <a:xfrm>
            <a:off x="4791740" y="1064709"/>
            <a:ext cx="6834505" cy="788670"/>
          </a:xfrm>
          <a:prstGeom prst="accentBorderCallout2">
            <a:avLst>
              <a:gd name="adj1" fmla="val 18750"/>
              <a:gd name="adj2" fmla="val -8333"/>
              <a:gd name="adj3" fmla="val 18750"/>
              <a:gd name="adj4" fmla="val -16667"/>
              <a:gd name="adj5" fmla="val 112261"/>
              <a:gd name="adj6" fmla="val -4128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Font typeface="Arial" panose="020B0604020202020204" pitchFamily="34" charset="0"/>
              <a:buChar char="•"/>
            </a:pPr>
            <a:r>
              <a:rPr lang="zh-CN" altLang="en-US" b="1" dirty="0">
                <a:solidFill>
                  <a:schemeClr val="accent1"/>
                </a:solidFill>
                <a:latin typeface="+mj-ea"/>
                <a:ea typeface="+mj-ea"/>
              </a:rPr>
              <a:t>校外实习实训场所：</a:t>
            </a:r>
            <a:r>
              <a:rPr lang="zh-CN" altLang="en-US" dirty="0">
                <a:solidFill>
                  <a:srgbClr val="44546A"/>
                </a:solidFill>
                <a:latin typeface="+mj-ea"/>
                <a:ea typeface="+mj-ea"/>
              </a:rPr>
              <a:t>在学校外，校企</a:t>
            </a:r>
            <a:r>
              <a:rPr lang="zh-CN" altLang="en-US" u="sng" dirty="0">
                <a:solidFill>
                  <a:srgbClr val="44546A"/>
                </a:solidFill>
                <a:latin typeface="+mj-ea"/>
                <a:ea typeface="+mj-ea"/>
              </a:rPr>
              <a:t>签订合作协议</a:t>
            </a:r>
            <a:r>
              <a:rPr lang="zh-CN" altLang="en-US" dirty="0">
                <a:solidFill>
                  <a:srgbClr val="44546A"/>
                </a:solidFill>
                <a:latin typeface="+mj-ea"/>
                <a:ea typeface="+mj-ea"/>
              </a:rPr>
              <a:t>的为在校生开展实习实训教学活动的场所</a:t>
            </a:r>
            <a:endParaRPr lang="zh-CN" altLang="en-US" dirty="0">
              <a:solidFill>
                <a:srgbClr val="44546A"/>
              </a:solidFill>
              <a:latin typeface="+mj-ea"/>
              <a:ea typeface="+mj-ea"/>
            </a:endParaRPr>
          </a:p>
        </p:txBody>
      </p:sp>
      <p:sp>
        <p:nvSpPr>
          <p:cNvPr id="13" name="线形标注 2(带边框和强调线) 12"/>
          <p:cNvSpPr/>
          <p:nvPr/>
        </p:nvSpPr>
        <p:spPr>
          <a:xfrm>
            <a:off x="4792311" y="4893348"/>
            <a:ext cx="6834505" cy="736600"/>
          </a:xfrm>
          <a:prstGeom prst="accentBorderCallout2">
            <a:avLst>
              <a:gd name="adj1" fmla="val 18750"/>
              <a:gd name="adj2" fmla="val -8333"/>
              <a:gd name="adj3" fmla="val 18750"/>
              <a:gd name="adj4" fmla="val -16667"/>
              <a:gd name="adj5" fmla="val 51460"/>
              <a:gd name="adj6" fmla="val -3374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Font typeface="Arial" panose="020B0604020202020204" pitchFamily="34" charset="0"/>
              <a:buChar char="•"/>
            </a:pPr>
            <a:r>
              <a:rPr lang="zh-CN" altLang="en-US" b="1" dirty="0">
                <a:solidFill>
                  <a:schemeClr val="accent1"/>
                </a:solidFill>
                <a:latin typeface="+mj-ea"/>
                <a:ea typeface="+mj-ea"/>
              </a:rPr>
              <a:t>在校生中住宿生：</a:t>
            </a:r>
            <a:r>
              <a:rPr lang="zh-CN" altLang="en-US" dirty="0">
                <a:solidFill>
                  <a:srgbClr val="44546A"/>
                </a:solidFill>
                <a:latin typeface="+mj-ea"/>
                <a:ea typeface="+mj-ea"/>
              </a:rPr>
              <a:t>在学校（办学点）统一管理的学生宿舍（公寓）里住宿的学生。</a:t>
            </a:r>
            <a:endParaRPr lang="zh-CN" altLang="en-US" dirty="0">
              <a:solidFill>
                <a:srgbClr val="44546A"/>
              </a:solidFill>
              <a:latin typeface="+mj-ea"/>
              <a:ea typeface="+mj-ea"/>
            </a:endParaRPr>
          </a:p>
        </p:txBody>
      </p:sp>
      <p:sp>
        <p:nvSpPr>
          <p:cNvPr id="10" name="矩形 9"/>
          <p:cNvSpPr/>
          <p:nvPr/>
        </p:nvSpPr>
        <p:spPr>
          <a:xfrm>
            <a:off x="566390" y="2019300"/>
            <a:ext cx="1757710" cy="181546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线形标注 2(带边框和强调线) 10"/>
          <p:cNvSpPr/>
          <p:nvPr/>
        </p:nvSpPr>
        <p:spPr>
          <a:xfrm>
            <a:off x="4791844" y="5741587"/>
            <a:ext cx="6834505" cy="1029970"/>
          </a:xfrm>
          <a:prstGeom prst="accentBorderCallout2">
            <a:avLst>
              <a:gd name="adj1" fmla="val 18750"/>
              <a:gd name="adj2" fmla="val -8333"/>
              <a:gd name="adj3" fmla="val 18750"/>
              <a:gd name="adj4" fmla="val -16667"/>
              <a:gd name="adj5" fmla="val 34718"/>
              <a:gd name="adj6" fmla="val -3375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buFont typeface="Arial" panose="020B0604020202020204" pitchFamily="34" charset="0"/>
              <a:buChar char="•"/>
            </a:pPr>
            <a:r>
              <a:rPr lang="zh-CN" altLang="en-US" b="1" dirty="0">
                <a:solidFill>
                  <a:schemeClr val="accent1"/>
                </a:solidFill>
                <a:latin typeface="+mj-ea"/>
                <a:ea typeface="+mj-ea"/>
              </a:rPr>
              <a:t>实有床位数：</a:t>
            </a:r>
            <a:r>
              <a:rPr lang="zh-CN" altLang="en-US" dirty="0">
                <a:solidFill>
                  <a:srgbClr val="44546A"/>
                </a:solidFill>
                <a:latin typeface="+mj-ea"/>
                <a:ea typeface="+mj-ea"/>
              </a:rPr>
              <a:t>截至统计时点</a:t>
            </a:r>
            <a:r>
              <a:rPr lang="zh-CN" altLang="en-US" strike="sngStrike" dirty="0">
                <a:solidFill>
                  <a:srgbClr val="44546A"/>
                </a:solidFill>
                <a:highlight>
                  <a:srgbClr val="FFFF00"/>
                </a:highlight>
                <a:latin typeface="+mj-ea"/>
                <a:ea typeface="+mj-ea"/>
              </a:rPr>
              <a:t>（</a:t>
            </a:r>
            <a:r>
              <a:rPr lang="en-US" altLang="zh-CN" strike="sngStrike" dirty="0">
                <a:solidFill>
                  <a:srgbClr val="44546A"/>
                </a:solidFill>
                <a:highlight>
                  <a:srgbClr val="FFFF00"/>
                </a:highlight>
                <a:latin typeface="+mj-ea"/>
                <a:ea typeface="+mj-ea"/>
              </a:rPr>
              <a:t>9</a:t>
            </a:r>
            <a:r>
              <a:rPr lang="zh-CN" altLang="en-US" strike="sngStrike" dirty="0">
                <a:solidFill>
                  <a:srgbClr val="44546A"/>
                </a:solidFill>
                <a:highlight>
                  <a:srgbClr val="FFFF00"/>
                </a:highlight>
                <a:latin typeface="+mj-ea"/>
                <a:ea typeface="+mj-ea"/>
              </a:rPr>
              <a:t>月</a:t>
            </a:r>
            <a:r>
              <a:rPr lang="en-US" altLang="zh-CN" strike="sngStrike" dirty="0">
                <a:solidFill>
                  <a:srgbClr val="44546A"/>
                </a:solidFill>
                <a:highlight>
                  <a:srgbClr val="FFFF00"/>
                </a:highlight>
                <a:latin typeface="+mj-ea"/>
                <a:ea typeface="+mj-ea"/>
              </a:rPr>
              <a:t>1</a:t>
            </a:r>
            <a:r>
              <a:rPr lang="zh-CN" altLang="en-US" strike="sngStrike" dirty="0">
                <a:solidFill>
                  <a:srgbClr val="44546A"/>
                </a:solidFill>
                <a:highlight>
                  <a:srgbClr val="FFFF00"/>
                </a:highlight>
                <a:latin typeface="+mj-ea"/>
                <a:ea typeface="+mj-ea"/>
              </a:rPr>
              <a:t>日）</a:t>
            </a:r>
            <a:r>
              <a:rPr lang="zh-CN" altLang="en-US" dirty="0">
                <a:solidFill>
                  <a:srgbClr val="44546A"/>
                </a:solidFill>
                <a:latin typeface="+mj-ea"/>
                <a:ea typeface="+mj-ea"/>
              </a:rPr>
              <a:t>，学校实际拥有的可提供给在校生住宿的床位数。包括</a:t>
            </a:r>
            <a:r>
              <a:rPr lang="zh-CN" altLang="en-US" u="sng" dirty="0">
                <a:solidFill>
                  <a:srgbClr val="44546A"/>
                </a:solidFill>
                <a:latin typeface="+mj-ea"/>
                <a:ea typeface="+mj-ea"/>
              </a:rPr>
              <a:t>学校产权</a:t>
            </a:r>
            <a:r>
              <a:rPr lang="zh-CN" altLang="en-US" dirty="0">
                <a:solidFill>
                  <a:srgbClr val="44546A"/>
                </a:solidFill>
                <a:latin typeface="+mj-ea"/>
                <a:ea typeface="+mj-ea"/>
              </a:rPr>
              <a:t>的和学校在校外</a:t>
            </a:r>
            <a:r>
              <a:rPr lang="zh-CN" altLang="en-US" u="sng" dirty="0">
                <a:solidFill>
                  <a:srgbClr val="44546A"/>
                </a:solidFill>
                <a:latin typeface="+mj-ea"/>
                <a:ea typeface="+mj-ea"/>
              </a:rPr>
              <a:t>统一租用的非学校产权</a:t>
            </a:r>
            <a:r>
              <a:rPr lang="zh-CN" altLang="en-US" dirty="0">
                <a:solidFill>
                  <a:srgbClr val="44546A"/>
                </a:solidFill>
                <a:latin typeface="+mj-ea"/>
                <a:ea typeface="+mj-ea"/>
              </a:rPr>
              <a:t>的床位数</a:t>
            </a:r>
            <a:endParaRPr lang="zh-CN" altLang="en-US" dirty="0">
              <a:solidFill>
                <a:srgbClr val="44546A"/>
              </a:solidFill>
              <a:latin typeface="+mj-ea"/>
              <a:ea typeface="+mj-ea"/>
            </a:endParaRPr>
          </a:p>
        </p:txBody>
      </p:sp>
      <p:sp>
        <p:nvSpPr>
          <p:cNvPr id="12" name="线形标注 2(带边框和强调线) 10"/>
          <p:cNvSpPr/>
          <p:nvPr/>
        </p:nvSpPr>
        <p:spPr>
          <a:xfrm>
            <a:off x="4791710" y="1983105"/>
            <a:ext cx="6835140" cy="852805"/>
          </a:xfrm>
          <a:prstGeom prst="accentBorderCallout2">
            <a:avLst>
              <a:gd name="adj1" fmla="val 18750"/>
              <a:gd name="adj2" fmla="val -8333"/>
              <a:gd name="adj3" fmla="val 18750"/>
              <a:gd name="adj4" fmla="val -16667"/>
              <a:gd name="adj5" fmla="val 23898"/>
              <a:gd name="adj6" fmla="val -4025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dirty="0">
                <a:solidFill>
                  <a:srgbClr val="FF0000"/>
                </a:solidFill>
                <a:latin typeface="微软雅黑" panose="020B0503020204020204" charset="-122"/>
                <a:ea typeface="微软雅黑" panose="020B0503020204020204" charset="-122"/>
              </a:rPr>
              <a:t>调查制度和系统中应届毕业生就业人数、应届毕业生升学人数等相关指标表格封闭，不再填报。</a:t>
            </a:r>
            <a:endParaRPr lang="zh-CN" altLang="en-US" dirty="0">
              <a:solidFill>
                <a:srgbClr val="FF0000"/>
              </a:solidFill>
              <a:latin typeface="微软雅黑" panose="020B0503020204020204" charset="-122"/>
              <a:ea typeface="微软雅黑" panose="020B0503020204020204" charset="-122"/>
            </a:endParaRPr>
          </a:p>
        </p:txBody>
      </p:sp>
      <p:sp>
        <p:nvSpPr>
          <p:cNvPr id="5" name="线形标注 2(带边框和强调线) 9"/>
          <p:cNvSpPr/>
          <p:nvPr/>
        </p:nvSpPr>
        <p:spPr>
          <a:xfrm>
            <a:off x="4791710" y="2947670"/>
            <a:ext cx="6834505" cy="1833880"/>
          </a:xfrm>
          <a:prstGeom prst="accentBorderCallout2">
            <a:avLst>
              <a:gd name="adj1" fmla="val 57240"/>
              <a:gd name="adj2" fmla="val -3731"/>
              <a:gd name="adj3" fmla="val 57293"/>
              <a:gd name="adj4" fmla="val -15474"/>
              <a:gd name="adj5" fmla="val 102873"/>
              <a:gd name="adj6" fmla="val -355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en-US" altLang="zh-CN" dirty="0">
                <a:solidFill>
                  <a:srgbClr val="FF0000"/>
                </a:solidFill>
                <a:latin typeface="微软雅黑" panose="020B0503020204020204" charset="-122"/>
                <a:ea typeface="微软雅黑" panose="020B0503020204020204" charset="-122"/>
                <a:sym typeface="+mn-ea"/>
              </a:rPr>
              <a:t>1. </a:t>
            </a:r>
            <a:r>
              <a:rPr lang="zh-CN" altLang="en-US" dirty="0">
                <a:solidFill>
                  <a:srgbClr val="FF0000"/>
                </a:solidFill>
                <a:latin typeface="微软雅黑" panose="020B0503020204020204" charset="-122"/>
                <a:ea typeface="微软雅黑" panose="020B0503020204020204" charset="-122"/>
                <a:sym typeface="+mn-ea"/>
              </a:rPr>
              <a:t>调查制度与系统中教基</a:t>
            </a:r>
            <a:r>
              <a:rPr lang="en-US" altLang="zh-CN" dirty="0">
                <a:solidFill>
                  <a:srgbClr val="FF0000"/>
                </a:solidFill>
                <a:latin typeface="微软雅黑" panose="020B0503020204020204" charset="-122"/>
                <a:ea typeface="微软雅黑" panose="020B0503020204020204" charset="-122"/>
                <a:sym typeface="+mn-ea"/>
              </a:rPr>
              <a:t>1203</a:t>
            </a:r>
            <a:r>
              <a:rPr lang="zh-CN" altLang="en-US" dirty="0">
                <a:solidFill>
                  <a:srgbClr val="FF0000"/>
                </a:solidFill>
                <a:latin typeface="微软雅黑" panose="020B0503020204020204" charset="-122"/>
                <a:ea typeface="微软雅黑" panose="020B0503020204020204" charset="-122"/>
                <a:sym typeface="+mn-ea"/>
              </a:rPr>
              <a:t>表“国家高水平高职专业数量”表格封闭，不再填报。</a:t>
            </a:r>
            <a:endParaRPr lang="zh-CN" altLang="en-US" dirty="0">
              <a:solidFill>
                <a:srgbClr val="FF0000"/>
              </a:solidFill>
              <a:latin typeface="微软雅黑" panose="020B0503020204020204" charset="-122"/>
              <a:ea typeface="微软雅黑" panose="020B0503020204020204" charset="-122"/>
              <a:sym typeface="+mn-ea"/>
            </a:endParaRPr>
          </a:p>
          <a:p>
            <a:r>
              <a:rPr lang="en-US" altLang="zh-CN" dirty="0">
                <a:solidFill>
                  <a:srgbClr val="FF0000"/>
                </a:solidFill>
                <a:latin typeface="微软雅黑" panose="020B0503020204020204" charset="-122"/>
                <a:ea typeface="微软雅黑" panose="020B0503020204020204" charset="-122"/>
                <a:sym typeface="+mn-ea"/>
              </a:rPr>
              <a:t>2.</a:t>
            </a:r>
            <a:r>
              <a:rPr lang="zh-CN" altLang="en-US" dirty="0">
                <a:solidFill>
                  <a:srgbClr val="FF0000"/>
                </a:solidFill>
                <a:latin typeface="微软雅黑" panose="020B0503020204020204" charset="-122"/>
                <a:ea typeface="微软雅黑" panose="020B0503020204020204" charset="-122"/>
                <a:sym typeface="+mn-ea"/>
              </a:rPr>
              <a:t>将“省级高水平高职专业数量”指标名称修改为“省级高水平高职专业群数量”，修订相应指标解释。</a:t>
            </a:r>
            <a:endParaRPr lang="zh-CN" altLang="en-US" dirty="0">
              <a:solidFill>
                <a:srgbClr val="FF0000"/>
              </a:solidFill>
              <a:latin typeface="微软雅黑" panose="020B0503020204020204" charset="-122"/>
              <a:ea typeface="微软雅黑" panose="020B0503020204020204" charset="-122"/>
              <a:sym typeface="+mn-ea"/>
            </a:endParaRPr>
          </a:p>
          <a:p>
            <a:r>
              <a:rPr lang="zh-CN" altLang="en-US" dirty="0">
                <a:solidFill>
                  <a:srgbClr val="044AFA"/>
                </a:solidFill>
                <a:latin typeface="微软雅黑" panose="020B0503020204020204" charset="-122"/>
                <a:ea typeface="微软雅黑" panose="020B0503020204020204" charset="-122"/>
                <a:sym typeface="+mn-ea"/>
              </a:rPr>
              <a:t>参考依据：</a:t>
            </a:r>
            <a:r>
              <a:rPr lang="en-US" altLang="zh-CN" dirty="0">
                <a:solidFill>
                  <a:srgbClr val="044AFA"/>
                </a:solidFill>
                <a:latin typeface="微软雅黑" panose="020B0503020204020204" charset="-122"/>
                <a:ea typeface="微软雅黑" panose="020B0503020204020204" charset="-122"/>
                <a:sym typeface="+mn-ea"/>
              </a:rPr>
              <a:t> 《</a:t>
            </a:r>
            <a:r>
              <a:rPr lang="zh-CN" altLang="en-US" dirty="0">
                <a:solidFill>
                  <a:srgbClr val="044AFA"/>
                </a:solidFill>
                <a:latin typeface="微软雅黑" panose="020B0503020204020204" charset="-122"/>
                <a:ea typeface="微软雅黑" panose="020B0503020204020204" charset="-122"/>
                <a:sym typeface="+mn-ea"/>
                <a:hlinkClick r:id="rId3"/>
              </a:rPr>
              <a:t>教育部财政部关于实施中国特色高水平高职学校和专业建设计划的意见</a:t>
            </a:r>
            <a:r>
              <a:rPr lang="en-US" altLang="zh-CN" dirty="0">
                <a:solidFill>
                  <a:srgbClr val="044AFA"/>
                </a:solidFill>
                <a:latin typeface="微软雅黑" panose="020B0503020204020204" charset="-122"/>
                <a:ea typeface="微软雅黑" panose="020B0503020204020204" charset="-122"/>
                <a:sym typeface="+mn-ea"/>
              </a:rPr>
              <a:t>》</a:t>
            </a:r>
            <a:endParaRPr lang="zh-CN" altLang="en-US" dirty="0">
              <a:solidFill>
                <a:srgbClr val="044AFA"/>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3" grpId="0" bldLvl="0" animBg="1"/>
      <p:bldP spid="13" grpId="1" animBg="1"/>
      <p:bldP spid="10" grpId="0" bldLvl="0" animBg="1"/>
      <p:bldP spid="11" grpId="0" bldLvl="0" animBg="1"/>
      <p:bldP spid="11" grpId="1" animBg="1"/>
      <p:bldP spid="12" grpId="0" bldLvl="0" animBg="1"/>
      <p:bldP spid="12" grpId="1" animBg="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955040" y="2529205"/>
            <a:ext cx="10461625" cy="1938020"/>
          </a:xfrm>
          <a:prstGeom prst="rect">
            <a:avLst/>
          </a:prstGeom>
          <a:noFill/>
        </p:spPr>
        <p:txBody>
          <a:bodyPr vert="horz" wrap="square" rtlCol="0">
            <a:spAutoFit/>
          </a:bodyPr>
          <a:lstStyle/>
          <a:p>
            <a:r>
              <a:rPr lang="zh-CN" altLang="en-US" sz="6000" b="1" dirty="0">
                <a:solidFill>
                  <a:srgbClr val="44546A"/>
                </a:solidFill>
                <a:latin typeface="+mj-lt"/>
                <a:ea typeface="+mj-ea"/>
              </a:rPr>
              <a:t>教育事业综合统计调查制度</a:t>
            </a:r>
            <a:endParaRPr lang="zh-CN" altLang="en-US" sz="6000" b="1" dirty="0">
              <a:solidFill>
                <a:srgbClr val="44546A"/>
              </a:solidFill>
              <a:latin typeface="+mj-lt"/>
              <a:ea typeface="+mj-ea"/>
            </a:endParaRPr>
          </a:p>
          <a:p>
            <a:r>
              <a:rPr lang="zh-CN" altLang="en-US" sz="6000" b="1" dirty="0">
                <a:solidFill>
                  <a:srgbClr val="044AFA"/>
                </a:solidFill>
                <a:latin typeface="+mj-lt"/>
                <a:ea typeface="+mj-ea"/>
              </a:rPr>
              <a:t>总体介绍</a:t>
            </a:r>
            <a:endParaRPr lang="zh-CN" altLang="en-US" sz="6000" b="1" dirty="0">
              <a:solidFill>
                <a:srgbClr val="044AFA"/>
              </a:solidFill>
              <a:latin typeface="+mj-lt"/>
              <a:ea typeface="+mj-ea"/>
            </a:endParaRPr>
          </a:p>
        </p:txBody>
      </p:sp>
      <p:sp>
        <p:nvSpPr>
          <p:cNvPr id="4" name="文本框 3"/>
          <p:cNvSpPr txBox="1"/>
          <p:nvPr>
            <p:custDataLst>
              <p:tags r:id="rId2"/>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One</a:t>
            </a:r>
            <a:endParaRPr lang="en-US" altLang="zh-CN" sz="2800" b="1" dirty="0">
              <a:solidFill>
                <a:srgbClr val="044AFA"/>
              </a:solidFill>
              <a:latin typeface="Arial" panose="020B0604020202020204" pitchFamily="34" charset="0"/>
              <a:ea typeface="+mj-ea"/>
              <a:cs typeface="Arial" panose="020B0604020202020204" pitchFamily="34" charset="0"/>
            </a:endParaRP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05786" y="6143342"/>
            <a:ext cx="187891" cy="187891"/>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srcRect/>
          <a:stretch>
            <a:fillRect/>
          </a:stretch>
        </p:blipFill>
        <p:spPr bwMode="auto">
          <a:xfrm>
            <a:off x="554037" y="1236663"/>
            <a:ext cx="9883251" cy="5233987"/>
          </a:xfrm>
          <a:prstGeom prst="rect">
            <a:avLst/>
          </a:prstGeom>
          <a:noFill/>
          <a:ln w="9525">
            <a:noFill/>
            <a:miter lim="800000"/>
            <a:headEnd/>
            <a:tailEnd/>
          </a:ln>
          <a:effectLst/>
        </p:spPr>
      </p:pic>
      <p:cxnSp>
        <p:nvCxnSpPr>
          <p:cNvPr id="4" name="直接连接符 3"/>
          <p:cNvCxnSpPr/>
          <p:nvPr/>
        </p:nvCxnSpPr>
        <p:spPr>
          <a:xfrm>
            <a:off x="983786" y="984885"/>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 </a:t>
            </a:r>
            <a:r>
              <a:rPr lang="zh-CN" altLang="en-US" sz="2400" b="1" dirty="0">
                <a:solidFill>
                  <a:schemeClr val="tx2"/>
                </a:solidFill>
                <a:latin typeface="+mj-ea"/>
                <a:ea typeface="+mj-ea"/>
                <a:cs typeface="+mj-ea"/>
                <a:sym typeface="+mn-ea"/>
              </a:rPr>
              <a:t>职业教育学校基本情况（续）</a:t>
            </a:r>
            <a:endParaRPr lang="zh-CN" altLang="en-US" sz="2400" dirty="0">
              <a:solidFill>
                <a:schemeClr val="tx2"/>
              </a:solidFill>
              <a:latin typeface="+mj-lt"/>
              <a:ea typeface="+mj-ea"/>
            </a:endParaRPr>
          </a:p>
        </p:txBody>
      </p:sp>
      <p:sp>
        <p:nvSpPr>
          <p:cNvPr id="9" name="线形标注 2(带边框和强调线) 8"/>
          <p:cNvSpPr/>
          <p:nvPr/>
        </p:nvSpPr>
        <p:spPr>
          <a:xfrm>
            <a:off x="4450080" y="2462530"/>
            <a:ext cx="7026275" cy="1013460"/>
          </a:xfrm>
          <a:prstGeom prst="accentBorderCallout2">
            <a:avLst>
              <a:gd name="adj1" fmla="val 18750"/>
              <a:gd name="adj2" fmla="val -8333"/>
              <a:gd name="adj3" fmla="val 18750"/>
              <a:gd name="adj4" fmla="val -16667"/>
              <a:gd name="adj5" fmla="val -70175"/>
              <a:gd name="adj6" fmla="val -2204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chemeClr val="accent1"/>
                </a:solidFill>
                <a:latin typeface="+mj-ea"/>
                <a:ea typeface="+mj-ea"/>
              </a:rPr>
              <a:t>学校附属医院：</a:t>
            </a:r>
            <a:r>
              <a:rPr lang="zh-CN" altLang="en-US" dirty="0">
                <a:solidFill>
                  <a:srgbClr val="44546A"/>
                </a:solidFill>
                <a:latin typeface="+mj-ea"/>
                <a:ea typeface="+mj-ea"/>
              </a:rPr>
              <a:t>在</a:t>
            </a:r>
            <a:r>
              <a:rPr lang="zh-CN" altLang="en-US" u="sng" dirty="0">
                <a:solidFill>
                  <a:srgbClr val="44546A"/>
                </a:solidFill>
                <a:latin typeface="+mj-ea"/>
                <a:ea typeface="+mj-ea"/>
              </a:rPr>
              <a:t>省级以上教育、卫生行政部门批准备案</a:t>
            </a:r>
            <a:r>
              <a:rPr lang="zh-CN" altLang="en-US" dirty="0">
                <a:solidFill>
                  <a:srgbClr val="44546A"/>
                </a:solidFill>
                <a:latin typeface="+mj-ea"/>
                <a:ea typeface="+mj-ea"/>
              </a:rPr>
              <a:t>或省级以上</a:t>
            </a:r>
            <a:r>
              <a:rPr lang="zh-CN" altLang="en-US" u="sng" dirty="0">
                <a:solidFill>
                  <a:srgbClr val="44546A"/>
                </a:solidFill>
                <a:latin typeface="+mj-ea"/>
                <a:ea typeface="+mj-ea"/>
              </a:rPr>
              <a:t>编制部门批准</a:t>
            </a:r>
            <a:r>
              <a:rPr lang="zh-CN" altLang="en-US" dirty="0">
                <a:solidFill>
                  <a:srgbClr val="44546A"/>
                </a:solidFill>
                <a:latin typeface="+mj-ea"/>
                <a:ea typeface="+mj-ea"/>
              </a:rPr>
              <a:t>为附属医院的医疗机构，承担1个以上专业的全程临床教育教学任务</a:t>
            </a:r>
            <a:endParaRPr lang="zh-CN" altLang="en-US" dirty="0">
              <a:solidFill>
                <a:srgbClr val="44546A"/>
              </a:solidFill>
              <a:latin typeface="+mj-ea"/>
              <a:ea typeface="+mj-ea"/>
            </a:endParaRPr>
          </a:p>
        </p:txBody>
      </p:sp>
      <p:sp>
        <p:nvSpPr>
          <p:cNvPr id="8" name="圆角矩形 7"/>
          <p:cNvSpPr/>
          <p:nvPr/>
        </p:nvSpPr>
        <p:spPr>
          <a:xfrm>
            <a:off x="4512945" y="3710641"/>
            <a:ext cx="7026275" cy="1260774"/>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har char="•"/>
            </a:pPr>
            <a:r>
              <a:rPr lang="zh-CN" altLang="en-US" b="1" dirty="0">
                <a:solidFill>
                  <a:schemeClr val="accent1"/>
                </a:solidFill>
                <a:latin typeface="+mj-ea"/>
                <a:ea typeface="+mj-ea"/>
                <a:sym typeface="+mn-ea"/>
              </a:rPr>
              <a:t>学校设立的奖学金：</a:t>
            </a:r>
            <a:r>
              <a:rPr lang="zh-CN" altLang="en-US" u="sng" dirty="0">
                <a:solidFill>
                  <a:srgbClr val="44546A"/>
                </a:solidFill>
                <a:latin typeface="+mj-ea"/>
                <a:ea typeface="+mj-ea"/>
                <a:sym typeface="+mn-ea"/>
              </a:rPr>
              <a:t>指学校设立发放的各类学生奖学金，包括学校、社会组织及企事业单位、校友、个人出资设立的奖学金，不包括国家设立的奖学金，不包括助学金。</a:t>
            </a:r>
            <a:endParaRPr lang="zh-CN" altLang="en-US" u="sng" dirty="0">
              <a:solidFill>
                <a:srgbClr val="44546A"/>
              </a:solidFill>
              <a:latin typeface="+mj-ea"/>
              <a:ea typeface="+mj-ea"/>
              <a:sym typeface="+mn-ea"/>
            </a:endParaRPr>
          </a:p>
        </p:txBody>
      </p:sp>
      <p:sp>
        <p:nvSpPr>
          <p:cNvPr id="12" name="圆角矩形 11"/>
          <p:cNvSpPr/>
          <p:nvPr/>
        </p:nvSpPr>
        <p:spPr>
          <a:xfrm>
            <a:off x="4514215" y="5264150"/>
            <a:ext cx="6962775" cy="542925"/>
          </a:xfrm>
          <a:prstGeom prst="roundRect">
            <a:avLst>
              <a:gd name="adj" fmla="val 1824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定期公开出版的专业刊物：</a:t>
            </a:r>
            <a:r>
              <a:rPr lang="zh-CN" altLang="en-US">
                <a:solidFill>
                  <a:srgbClr val="44546A"/>
                </a:solidFill>
                <a:latin typeface="+mj-ea"/>
                <a:ea typeface="+mj-ea"/>
                <a:sym typeface="+mn-ea"/>
              </a:rPr>
              <a:t>学校</a:t>
            </a:r>
            <a:r>
              <a:rPr lang="zh-CN" altLang="en-US" u="sng">
                <a:solidFill>
                  <a:srgbClr val="44546A"/>
                </a:solidFill>
                <a:latin typeface="+mj-ea"/>
                <a:ea typeface="+mj-ea"/>
                <a:sym typeface="+mn-ea"/>
              </a:rPr>
              <a:t>有正式刊号</a:t>
            </a:r>
            <a:r>
              <a:rPr lang="zh-CN" altLang="en-US">
                <a:solidFill>
                  <a:srgbClr val="44546A"/>
                </a:solidFill>
                <a:latin typeface="+mj-ea"/>
                <a:ea typeface="+mj-ea"/>
                <a:sym typeface="+mn-ea"/>
              </a:rPr>
              <a:t>，对外公开发行的刊物。</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animBg="1"/>
      <p:bldP spid="9" grpId="2" bldLvl="0" animBg="1"/>
      <p:bldP spid="8" grpId="1" animBg="1"/>
      <p:bldP spid="8" grpId="2" bldLvl="0" animBg="1"/>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1304 </a:t>
            </a:r>
            <a:r>
              <a:rPr lang="zh-CN" altLang="en-US" sz="2400" b="1" dirty="0">
                <a:solidFill>
                  <a:schemeClr val="tx2"/>
                </a:solidFill>
                <a:latin typeface="+mj-ea"/>
                <a:ea typeface="+mj-ea"/>
                <a:cs typeface="+mj-ea"/>
              </a:rPr>
              <a:t>高等教育学校基本情况</a:t>
            </a:r>
            <a:endParaRPr lang="zh-CN" altLang="en-US" sz="2400" b="1" dirty="0">
              <a:solidFill>
                <a:schemeClr val="tx2"/>
              </a:solidFill>
              <a:latin typeface="+mj-ea"/>
              <a:ea typeface="+mj-ea"/>
              <a:cs typeface="+mj-ea"/>
            </a:endParaRPr>
          </a:p>
        </p:txBody>
      </p:sp>
      <p:pic>
        <p:nvPicPr>
          <p:cNvPr id="12" name="图片 11" descr="upload_post_object_v2_1327983452"/>
          <p:cNvPicPr>
            <a:picLocks noChangeAspect="1"/>
          </p:cNvPicPr>
          <p:nvPr/>
        </p:nvPicPr>
        <p:blipFill>
          <a:blip r:embed="rId4"/>
          <a:stretch>
            <a:fillRect/>
          </a:stretch>
        </p:blipFill>
        <p:spPr>
          <a:xfrm>
            <a:off x="631155" y="1365223"/>
            <a:ext cx="7153275" cy="4772025"/>
          </a:xfrm>
          <a:prstGeom prst="rect">
            <a:avLst/>
          </a:prstGeom>
        </p:spPr>
      </p:pic>
      <p:sp>
        <p:nvSpPr>
          <p:cNvPr id="10" name="线形标注 2(带边框和强调线) 9"/>
          <p:cNvSpPr/>
          <p:nvPr/>
        </p:nvSpPr>
        <p:spPr>
          <a:xfrm>
            <a:off x="4828540" y="2098040"/>
            <a:ext cx="6709410" cy="1238250"/>
          </a:xfrm>
          <a:prstGeom prst="accentBorderCallout2">
            <a:avLst>
              <a:gd name="adj1" fmla="val 18750"/>
              <a:gd name="adj2" fmla="val -8333"/>
              <a:gd name="adj3" fmla="val 18750"/>
              <a:gd name="adj4" fmla="val -16667"/>
              <a:gd name="adj5" fmla="val 134358"/>
              <a:gd name="adj6" fmla="val -4178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博士后科研流动站：</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5" action="ppaction://hlinkfile"/>
              </a:rPr>
              <a:t>《博士后管理工作规定》</a:t>
            </a:r>
            <a:r>
              <a:rPr lang="zh-CN" altLang="en-US">
                <a:solidFill>
                  <a:srgbClr val="44546A"/>
                </a:solidFill>
                <a:latin typeface="+mj-ea"/>
                <a:ea typeface="+mj-ea"/>
                <a:sym typeface="+mn-ea"/>
              </a:rPr>
              <a:t>在高等院校或科研院所具有博士授予权的一级学科内，经批准可以招收博士后研究人员的组织。</a:t>
            </a:r>
            <a:endParaRPr lang="zh-CN" altLang="en-US" u="sng">
              <a:solidFill>
                <a:srgbClr val="44546A"/>
              </a:solidFill>
              <a:latin typeface="+mj-ea"/>
              <a:ea typeface="+mj-ea"/>
            </a:endParaRPr>
          </a:p>
        </p:txBody>
      </p:sp>
      <p:sp>
        <p:nvSpPr>
          <p:cNvPr id="6" name="圆角矩形 5"/>
          <p:cNvSpPr/>
          <p:nvPr/>
        </p:nvSpPr>
        <p:spPr>
          <a:xfrm>
            <a:off x="4851400" y="4763770"/>
            <a:ext cx="6709410" cy="1582420"/>
          </a:xfrm>
          <a:prstGeom prst="roundRect">
            <a:avLst>
              <a:gd name="adj" fmla="val 816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Char char="•"/>
            </a:pPr>
            <a:r>
              <a:rPr lang="zh-CN" altLang="en-US" dirty="0">
                <a:solidFill>
                  <a:srgbClr val="44546A"/>
                </a:solidFill>
                <a:latin typeface="+mj-ea"/>
                <a:ea typeface="+mj-ea"/>
                <a:sym typeface="+mn-ea"/>
              </a:rPr>
              <a:t>硕士、博士 学位授权一级、二级学科点是指国务院学位委员会审批、备案批复的硕士、博士授权一级、二级学科点。数据来源于教育部学位管理与研究生教育司，不需要填写。</a:t>
            </a:r>
            <a:endParaRPr lang="zh-CN" altLang="en-US" dirty="0">
              <a:solidFill>
                <a:srgbClr val="44546A"/>
              </a:solidFill>
              <a:latin typeface="+mj-ea"/>
              <a:ea typeface="+mj-ea"/>
              <a:sym typeface="+mn-ea"/>
            </a:endParaRPr>
          </a:p>
          <a:p>
            <a:pPr marL="285750" indent="-285750" algn="l">
              <a:buChar char="•"/>
            </a:pPr>
            <a:r>
              <a:rPr lang="zh-CN" altLang="en-US" dirty="0">
                <a:solidFill>
                  <a:srgbClr val="44546A"/>
                </a:solidFill>
                <a:latin typeface="+mj-ea"/>
                <a:ea typeface="+mj-ea"/>
                <a:sym typeface="+mn-ea"/>
              </a:rPr>
              <a:t>国家一流学科数量数据来源于教育部学位管理与研究生教育司，不需要填写</a:t>
            </a:r>
            <a:endParaRPr lang="zh-CN" altLang="en-US"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6" grpId="0" animBg="1"/>
      <p:bldP spid="6" grpId="1"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96620" y="1167130"/>
            <a:ext cx="10093325" cy="4549775"/>
          </a:xfrm>
          <a:prstGeom prst="rect">
            <a:avLst/>
          </a:prstGeom>
        </p:spPr>
      </p:pic>
      <p:grpSp>
        <p:nvGrpSpPr>
          <p:cNvPr id="36" name="group 36"/>
          <p:cNvGrpSpPr/>
          <p:nvPr/>
        </p:nvGrpSpPr>
        <p:grpSpPr>
          <a:xfrm rot="21600000">
            <a:off x="3636010" y="2454275"/>
            <a:ext cx="8105140" cy="1476375"/>
            <a:chOff x="48895" y="-1176655"/>
            <a:chExt cx="8259445" cy="1359535"/>
          </a:xfrm>
        </p:grpSpPr>
        <p:pic>
          <p:nvPicPr>
            <p:cNvPr id="960" name="picture 960"/>
            <p:cNvPicPr>
              <a:picLocks noChangeAspect="1"/>
            </p:cNvPicPr>
            <p:nvPr/>
          </p:nvPicPr>
          <p:blipFill>
            <a:blip r:embed="rId2"/>
            <a:stretch>
              <a:fillRect/>
            </a:stretch>
          </p:blipFill>
          <p:spPr>
            <a:xfrm rot="21600000">
              <a:off x="48895" y="-1176655"/>
              <a:ext cx="8259445" cy="1359535"/>
            </a:xfrm>
            <a:prstGeom prst="rect">
              <a:avLst/>
            </a:prstGeom>
          </p:spPr>
        </p:pic>
        <p:sp>
          <p:nvSpPr>
            <p:cNvPr id="962" name="textbox 962"/>
            <p:cNvSpPr/>
            <p:nvPr/>
          </p:nvSpPr>
          <p:spPr>
            <a:xfrm>
              <a:off x="1426548" y="-1076079"/>
              <a:ext cx="6881792" cy="1188789"/>
            </a:xfrm>
            <a:prstGeom prst="rect">
              <a:avLst/>
            </a:prstGeom>
            <a:solidFill>
              <a:schemeClr val="accent2"/>
            </a:solidFill>
            <a:ln w="0" cap="flat">
              <a:noFill/>
              <a:prstDash val="solid"/>
              <a:miter lim="0"/>
            </a:ln>
          </p:spPr>
          <p:txBody>
            <a:bodyPr vert="horz" wrap="square" lIns="0" tIns="0" rIns="0" bIns="0"/>
            <a:lstStyle/>
            <a:p>
              <a:pPr algn="l" rtl="0" eaLnBrk="0">
                <a:lnSpc>
                  <a:spcPct val="115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1782445" indent="-269875" algn="l" rtl="0" eaLnBrk="0">
                <a:lnSpc>
                  <a:spcPct val="104000"/>
                </a:lnSpc>
              </a:pPr>
              <a:r>
                <a:rPr sz="1700" kern="0" spc="90" dirty="0">
                  <a:solidFill>
                    <a:srgbClr val="044AFA">
                      <a:alpha val="100000"/>
                    </a:srgbClr>
                  </a:solidFill>
                  <a:latin typeface="微软雅黑" panose="020B0503020204020204" charset="-122"/>
                  <a:ea typeface="微软雅黑" panose="020B0503020204020204" charset="-122"/>
                  <a:cs typeface="微软雅黑" panose="020B0503020204020204" charset="-122"/>
                </a:rPr>
                <a:t>•</a:t>
              </a:r>
              <a:r>
                <a:rPr sz="1700" kern="0" spc="240" dirty="0">
                  <a:solidFill>
                    <a:srgbClr val="044AFA">
                      <a:alpha val="100000"/>
                    </a:srgbClr>
                  </a:solidFill>
                  <a:latin typeface="微软雅黑" panose="020B0503020204020204" charset="-122"/>
                  <a:ea typeface="微软雅黑" panose="020B0503020204020204" charset="-122"/>
                  <a:cs typeface="微软雅黑" panose="020B0503020204020204" charset="-122"/>
                </a:rPr>
                <a:t>  </a:t>
              </a:r>
              <a:r>
                <a:rPr lang="zh-CN" sz="1700" b="1" kern="0" spc="90" dirty="0">
                  <a:solidFill>
                    <a:srgbClr val="044AFA">
                      <a:alpha val="100000"/>
                    </a:srgbClr>
                  </a:solidFill>
                  <a:latin typeface="微软雅黑" panose="020B0503020204020204" charset="-122"/>
                  <a:ea typeface="微软雅黑" panose="020B0503020204020204" charset="-122"/>
                  <a:cs typeface="微软雅黑" panose="020B0503020204020204" charset="-122"/>
                </a:rPr>
                <a:t>中国科学院院士、中国工程院院士：</a:t>
              </a:r>
              <a:r>
                <a:rPr lang="zh-CN" altLang="en-US" sz="1700" kern="0" spc="90" dirty="0">
                  <a:solidFill>
                    <a:srgbClr val="44546A">
                      <a:alpha val="100000"/>
                    </a:srgbClr>
                  </a:solidFill>
                  <a:latin typeface="微软雅黑" panose="020B0503020204020204" charset="-122"/>
                  <a:ea typeface="微软雅黑" panose="020B0503020204020204" charset="-122"/>
                  <a:cs typeface="微软雅黑" panose="020B0503020204020204" charset="-122"/>
                </a:rPr>
                <a:t>对既是中国科学院院士又是中国工程院院士的要分别统计</a:t>
              </a:r>
              <a:r>
                <a:rPr sz="1700" kern="0" spc="90" dirty="0">
                  <a:solidFill>
                    <a:srgbClr val="44546A">
                      <a:alpha val="100000"/>
                    </a:srgbClr>
                  </a:solidFill>
                  <a:latin typeface="微软雅黑" panose="020B0503020204020204" charset="-122"/>
                  <a:ea typeface="微软雅黑" panose="020B0503020204020204" charset="-122"/>
                  <a:cs typeface="微软雅黑" panose="020B0503020204020204" charset="-122"/>
                </a:rPr>
                <a:t>。</a:t>
              </a:r>
              <a:endParaRPr sz="1700" dirty="0">
                <a:latin typeface="微软雅黑" panose="020B0503020204020204" charset="-122"/>
                <a:ea typeface="微软雅黑" panose="020B0503020204020204" charset="-122"/>
                <a:cs typeface="微软雅黑" panose="020B0503020204020204" charset="-122"/>
              </a:endParaRPr>
            </a:p>
          </p:txBody>
        </p:sp>
      </p:grpSp>
      <p:sp>
        <p:nvSpPr>
          <p:cNvPr id="966" name="textbox 966"/>
          <p:cNvSpPr/>
          <p:nvPr/>
        </p:nvSpPr>
        <p:spPr>
          <a:xfrm>
            <a:off x="896670" y="532231"/>
            <a:ext cx="4519295" cy="42799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3165"/>
              </a:lnSpc>
            </a:pPr>
            <a:r>
              <a:rPr sz="2300" b="1" kern="0" spc="80" dirty="0">
                <a:solidFill>
                  <a:srgbClr val="44546A">
                    <a:alpha val="100000"/>
                  </a:srgbClr>
                </a:solidFill>
                <a:latin typeface="微软雅黑" panose="020B0503020204020204" charset="-122"/>
                <a:ea typeface="微软雅黑" panose="020B0503020204020204" charset="-122"/>
                <a:cs typeface="微软雅黑" panose="020B0503020204020204" charset="-122"/>
              </a:rPr>
              <a:t>教基1304 高等教育学校基本情况</a:t>
            </a:r>
            <a:endParaRPr sz="2300" dirty="0">
              <a:latin typeface="微软雅黑" panose="020B0503020204020204" charset="-122"/>
              <a:ea typeface="微软雅黑" panose="020B0503020204020204" charset="-122"/>
              <a:cs typeface="微软雅黑" panose="020B0503020204020204" charset="-122"/>
            </a:endParaRPr>
          </a:p>
        </p:txBody>
      </p:sp>
      <p:pic>
        <p:nvPicPr>
          <p:cNvPr id="968" name="picture 968"/>
          <p:cNvPicPr>
            <a:picLocks noChangeAspect="1"/>
          </p:cNvPicPr>
          <p:nvPr/>
        </p:nvPicPr>
        <p:blipFill>
          <a:blip r:embed="rId3"/>
          <a:stretch>
            <a:fillRect/>
          </a:stretch>
        </p:blipFill>
        <p:spPr>
          <a:xfrm rot="21600000">
            <a:off x="967905" y="1135621"/>
            <a:ext cx="488950" cy="31750"/>
          </a:xfrm>
          <a:prstGeom prst="rect">
            <a:avLst/>
          </a:prstGeom>
        </p:spPr>
      </p:pic>
      <p:grpSp>
        <p:nvGrpSpPr>
          <p:cNvPr id="5" name="group 36"/>
          <p:cNvGrpSpPr/>
          <p:nvPr/>
        </p:nvGrpSpPr>
        <p:grpSpPr>
          <a:xfrm rot="21600000">
            <a:off x="4128135" y="1183005"/>
            <a:ext cx="8259445" cy="1263015"/>
            <a:chOff x="48895" y="-1176655"/>
            <a:chExt cx="8259445" cy="1359535"/>
          </a:xfrm>
        </p:grpSpPr>
        <p:pic>
          <p:nvPicPr>
            <p:cNvPr id="6" name="picture 960"/>
            <p:cNvPicPr>
              <a:picLocks noChangeAspect="1"/>
            </p:cNvPicPr>
            <p:nvPr/>
          </p:nvPicPr>
          <p:blipFill>
            <a:blip r:embed="rId2"/>
            <a:stretch>
              <a:fillRect/>
            </a:stretch>
          </p:blipFill>
          <p:spPr>
            <a:xfrm rot="21600000">
              <a:off x="48895" y="-1176655"/>
              <a:ext cx="8259445" cy="1359535"/>
            </a:xfrm>
            <a:prstGeom prst="rect">
              <a:avLst/>
            </a:prstGeom>
          </p:spPr>
        </p:pic>
        <p:sp>
          <p:nvSpPr>
            <p:cNvPr id="7" name="textbox 962"/>
            <p:cNvSpPr/>
            <p:nvPr/>
          </p:nvSpPr>
          <p:spPr>
            <a:xfrm>
              <a:off x="800735" y="-1076325"/>
              <a:ext cx="7180580" cy="1159510"/>
            </a:xfrm>
            <a:prstGeom prst="rect">
              <a:avLst/>
            </a:prstGeom>
            <a:noFill/>
            <a:ln w="0" cap="flat">
              <a:noFill/>
              <a:prstDash val="solid"/>
              <a:miter lim="0"/>
            </a:ln>
          </p:spPr>
          <p:txBody>
            <a:bodyPr vert="horz" wrap="square" lIns="0" tIns="0" rIns="0" bIns="0"/>
            <a:p>
              <a:pPr algn="l" rtl="0" eaLnBrk="0">
                <a:lnSpc>
                  <a:spcPct val="115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1782445" indent="-269875" algn="l" rtl="0" eaLnBrk="0">
                <a:lnSpc>
                  <a:spcPct val="104000"/>
                </a:lnSpc>
              </a:pPr>
              <a:r>
                <a:rPr sz="1700" kern="0" spc="90" dirty="0">
                  <a:solidFill>
                    <a:srgbClr val="044AFA">
                      <a:alpha val="100000"/>
                    </a:srgbClr>
                  </a:solidFill>
                  <a:latin typeface="微软雅黑" panose="020B0503020204020204" charset="-122"/>
                  <a:ea typeface="微软雅黑" panose="020B0503020204020204" charset="-122"/>
                  <a:cs typeface="微软雅黑" panose="020B0503020204020204" charset="-122"/>
                </a:rPr>
                <a:t>•</a:t>
              </a:r>
              <a:r>
                <a:rPr sz="1700" kern="0" spc="240" dirty="0">
                  <a:solidFill>
                    <a:srgbClr val="044AFA">
                      <a:alpha val="100000"/>
                    </a:srgbClr>
                  </a:solidFill>
                  <a:latin typeface="微软雅黑" panose="020B0503020204020204" charset="-122"/>
                  <a:ea typeface="微软雅黑" panose="020B0503020204020204" charset="-122"/>
                  <a:cs typeface="微软雅黑" panose="020B0503020204020204" charset="-122"/>
                </a:rPr>
                <a:t>  </a:t>
              </a:r>
              <a:r>
                <a:rPr lang="zh-CN" sz="1700" b="1" kern="0" spc="90" dirty="0">
                  <a:solidFill>
                    <a:srgbClr val="044AFA">
                      <a:alpha val="100000"/>
                    </a:srgbClr>
                  </a:solidFill>
                  <a:latin typeface="微软雅黑" panose="020B0503020204020204" charset="-122"/>
                  <a:ea typeface="微软雅黑" panose="020B0503020204020204" charset="-122"/>
                  <a:cs typeface="微软雅黑" panose="020B0503020204020204" charset="-122"/>
                </a:rPr>
                <a:t>授予同等学力申请硕士学位、博士学位</a:t>
              </a:r>
              <a:r>
                <a:rPr sz="1700" b="1" kern="0" spc="80" dirty="0">
                  <a:solidFill>
                    <a:srgbClr val="044AFA">
                      <a:alpha val="100000"/>
                    </a:srgbClr>
                  </a:solidFill>
                  <a:latin typeface="微软雅黑" panose="020B0503020204020204" charset="-122"/>
                  <a:ea typeface="微软雅黑" panose="020B0503020204020204" charset="-122"/>
                  <a:cs typeface="微软雅黑" panose="020B0503020204020204" charset="-122"/>
                </a:rPr>
                <a:t>：</a:t>
              </a:r>
              <a:r>
                <a:rPr lang="zh-CN" altLang="en-US" sz="1700" kern="0" spc="90" dirty="0">
                  <a:solidFill>
                    <a:srgbClr val="44546A">
                      <a:alpha val="100000"/>
                    </a:srgbClr>
                  </a:solidFill>
                  <a:latin typeface="微软雅黑" panose="020B0503020204020204" charset="-122"/>
                  <a:ea typeface="微软雅黑" panose="020B0503020204020204" charset="-122"/>
                  <a:cs typeface="微软雅黑" panose="020B0503020204020204" charset="-122"/>
                </a:rPr>
                <a:t>根据《关于授予具有研究生毕业同等学力人员硕士、博士学位的规定》填报</a:t>
              </a:r>
              <a:r>
                <a:rPr sz="1700" kern="0" spc="90" dirty="0">
                  <a:solidFill>
                    <a:srgbClr val="44546A">
                      <a:alpha val="100000"/>
                    </a:srgbClr>
                  </a:solidFill>
                  <a:latin typeface="微软雅黑" panose="020B0503020204020204" charset="-122"/>
                  <a:ea typeface="微软雅黑" panose="020B0503020204020204" charset="-122"/>
                  <a:cs typeface="微软雅黑" panose="020B0503020204020204" charset="-122"/>
                </a:rPr>
                <a:t>。</a:t>
              </a:r>
              <a:endParaRPr sz="1700" dirty="0">
                <a:latin typeface="微软雅黑" panose="020B0503020204020204" charset="-122"/>
                <a:ea typeface="微软雅黑" panose="020B0503020204020204" charset="-122"/>
                <a:cs typeface="微软雅黑" panose="020B0503020204020204" charset="-122"/>
              </a:endParaRPr>
            </a:p>
          </p:txBody>
        </p:sp>
      </p:grpSp>
      <p:grpSp>
        <p:nvGrpSpPr>
          <p:cNvPr id="8" name="group 36"/>
          <p:cNvGrpSpPr/>
          <p:nvPr/>
        </p:nvGrpSpPr>
        <p:grpSpPr>
          <a:xfrm rot="21600000">
            <a:off x="3705234" y="5457952"/>
            <a:ext cx="8259445" cy="1359535"/>
            <a:chOff x="48895" y="-1176655"/>
            <a:chExt cx="8259445" cy="1359535"/>
          </a:xfrm>
        </p:grpSpPr>
        <p:pic>
          <p:nvPicPr>
            <p:cNvPr id="9" name="picture 960"/>
            <p:cNvPicPr>
              <a:picLocks noChangeAspect="1"/>
            </p:cNvPicPr>
            <p:nvPr/>
          </p:nvPicPr>
          <p:blipFill>
            <a:blip r:embed="rId2"/>
            <a:stretch>
              <a:fillRect/>
            </a:stretch>
          </p:blipFill>
          <p:spPr>
            <a:xfrm rot="21600000">
              <a:off x="48895" y="-1176655"/>
              <a:ext cx="8259445" cy="1359535"/>
            </a:xfrm>
            <a:prstGeom prst="rect">
              <a:avLst/>
            </a:prstGeom>
          </p:spPr>
        </p:pic>
        <p:sp>
          <p:nvSpPr>
            <p:cNvPr id="10" name="textbox 962"/>
            <p:cNvSpPr/>
            <p:nvPr/>
          </p:nvSpPr>
          <p:spPr>
            <a:xfrm>
              <a:off x="800735" y="-1076325"/>
              <a:ext cx="7180580" cy="1159510"/>
            </a:xfrm>
            <a:prstGeom prst="rect">
              <a:avLst/>
            </a:prstGeom>
            <a:noFill/>
            <a:ln w="0" cap="flat">
              <a:noFill/>
              <a:prstDash val="solid"/>
              <a:miter lim="0"/>
            </a:ln>
          </p:spPr>
          <p:txBody>
            <a:bodyPr vert="horz" wrap="square" lIns="0" tIns="0" rIns="0" bIns="0"/>
            <a:p>
              <a:pPr algn="l" rtl="0" eaLnBrk="0">
                <a:lnSpc>
                  <a:spcPct val="115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1782445" indent="-269875" algn="l" rtl="0" eaLnBrk="0">
                <a:lnSpc>
                  <a:spcPct val="104000"/>
                </a:lnSpc>
              </a:pPr>
              <a:r>
                <a:rPr sz="1700" kern="0" spc="90" dirty="0">
                  <a:solidFill>
                    <a:srgbClr val="044AFA">
                      <a:alpha val="100000"/>
                    </a:srgbClr>
                  </a:solidFill>
                  <a:latin typeface="微软雅黑" panose="020B0503020204020204" charset="-122"/>
                  <a:ea typeface="微软雅黑" panose="020B0503020204020204" charset="-122"/>
                  <a:cs typeface="微软雅黑" panose="020B0503020204020204" charset="-122"/>
                </a:rPr>
                <a:t>•</a:t>
              </a:r>
              <a:r>
                <a:rPr sz="1700" kern="0" spc="240" dirty="0">
                  <a:solidFill>
                    <a:srgbClr val="044AFA">
                      <a:alpha val="100000"/>
                    </a:srgbClr>
                  </a:solidFill>
                  <a:latin typeface="微软雅黑" panose="020B0503020204020204" charset="-122"/>
                  <a:ea typeface="微软雅黑" panose="020B0503020204020204" charset="-122"/>
                  <a:cs typeface="微软雅黑" panose="020B0503020204020204" charset="-122"/>
                </a:rPr>
                <a:t>  </a:t>
              </a:r>
              <a:r>
                <a:rPr sz="1700" b="1" kern="0" spc="90" dirty="0">
                  <a:solidFill>
                    <a:srgbClr val="044AFA">
                      <a:alpha val="100000"/>
                    </a:srgbClr>
                  </a:solidFill>
                  <a:latin typeface="微软雅黑" panose="020B0503020204020204" charset="-122"/>
                  <a:ea typeface="微软雅黑" panose="020B0503020204020204" charset="-122"/>
                  <a:cs typeface="微软雅黑" panose="020B0503020204020204" charset="-122"/>
                </a:rPr>
                <a:t>上学年全日制在校生短期出国校</a:t>
              </a:r>
              <a:r>
                <a:rPr sz="1700" b="1" kern="0" spc="80" dirty="0">
                  <a:solidFill>
                    <a:srgbClr val="044AFA">
                      <a:alpha val="100000"/>
                    </a:srgbClr>
                  </a:solidFill>
                  <a:latin typeface="微软雅黑" panose="020B0503020204020204" charset="-122"/>
                  <a:ea typeface="微软雅黑" panose="020B0503020204020204" charset="-122"/>
                  <a:cs typeface="微软雅黑" panose="020B0503020204020204" charset="-122"/>
                </a:rPr>
                <a:t>际交流人数：</a:t>
              </a:r>
              <a:r>
                <a:rPr sz="1700" b="1" kern="0" spc="-360" dirty="0">
                  <a:solidFill>
                    <a:srgbClr val="044AFA">
                      <a:alpha val="100000"/>
                    </a:srgbClr>
                  </a:solidFill>
                  <a:latin typeface="微软雅黑" panose="020B0503020204020204" charset="-122"/>
                  <a:ea typeface="微软雅黑" panose="020B0503020204020204" charset="-122"/>
                  <a:cs typeface="微软雅黑" panose="020B0503020204020204" charset="-122"/>
                </a:rPr>
                <a:t> </a:t>
              </a:r>
              <a:r>
                <a:rPr sz="1700" kern="0" spc="80" dirty="0">
                  <a:solidFill>
                    <a:srgbClr val="44546A">
                      <a:alpha val="100000"/>
                    </a:srgbClr>
                  </a:solidFill>
                  <a:latin typeface="微软雅黑" panose="020B0503020204020204" charset="-122"/>
                  <a:ea typeface="微软雅黑" panose="020B0503020204020204" charset="-122"/>
                  <a:cs typeface="微软雅黑" panose="020B0503020204020204" charset="-122"/>
                </a:rPr>
                <a:t>普通高校派出全</a:t>
              </a:r>
              <a:r>
                <a:rPr sz="1700" kern="0" spc="0" dirty="0">
                  <a:solidFill>
                    <a:srgbClr val="44546A">
                      <a:alpha val="100000"/>
                    </a:srgbClr>
                  </a:solidFill>
                  <a:latin typeface="微软雅黑" panose="020B0503020204020204" charset="-122"/>
                  <a:ea typeface="微软雅黑" panose="020B0503020204020204" charset="-122"/>
                  <a:cs typeface="微软雅黑" panose="020B0503020204020204" charset="-122"/>
                </a:rPr>
                <a:t>    </a:t>
              </a:r>
              <a:r>
                <a:rPr sz="1700" kern="0" spc="100" dirty="0">
                  <a:solidFill>
                    <a:srgbClr val="44546A">
                      <a:alpha val="100000"/>
                    </a:srgbClr>
                  </a:solidFill>
                  <a:latin typeface="微软雅黑" panose="020B0503020204020204" charset="-122"/>
                  <a:ea typeface="微软雅黑" panose="020B0503020204020204" charset="-122"/>
                  <a:cs typeface="微软雅黑" panose="020B0503020204020204" charset="-122"/>
                </a:rPr>
                <a:t>日制在校生到与之有校际交流合作协议的国外大学开</a:t>
              </a:r>
              <a:r>
                <a:rPr sz="1700" kern="0" spc="90" dirty="0">
                  <a:solidFill>
                    <a:srgbClr val="44546A">
                      <a:alpha val="100000"/>
                    </a:srgbClr>
                  </a:solidFill>
                  <a:latin typeface="微软雅黑" panose="020B0503020204020204" charset="-122"/>
                  <a:ea typeface="微软雅黑" panose="020B0503020204020204" charset="-122"/>
                  <a:cs typeface="微软雅黑" panose="020B0503020204020204" charset="-122"/>
                </a:rPr>
                <a:t>展为期</a:t>
              </a:r>
              <a:r>
                <a:rPr sz="1700" u="sng" kern="0" spc="90" dirty="0">
                  <a:solidFill>
                    <a:srgbClr val="44546A">
                      <a:alpha val="100000"/>
                    </a:srgbClr>
                  </a:solidFill>
                  <a:latin typeface="微软雅黑" panose="020B0503020204020204" charset="-122"/>
                  <a:ea typeface="微软雅黑" panose="020B0503020204020204" charset="-122"/>
                  <a:cs typeface="微软雅黑" panose="020B0503020204020204" charset="-122"/>
                </a:rPr>
                <a:t>三</a:t>
              </a:r>
              <a:r>
                <a:rPr sz="1700" kern="0" spc="0" dirty="0">
                  <a:solidFill>
                    <a:srgbClr val="44546A">
                      <a:alpha val="100000"/>
                    </a:srgbClr>
                  </a:solidFill>
                  <a:latin typeface="微软雅黑" panose="020B0503020204020204" charset="-122"/>
                  <a:ea typeface="微软雅黑" panose="020B0503020204020204" charset="-122"/>
                  <a:cs typeface="微软雅黑" panose="020B0503020204020204" charset="-122"/>
                </a:rPr>
                <a:t> </a:t>
              </a:r>
              <a:r>
                <a:rPr sz="1700" u="sng" kern="0" spc="90" dirty="0">
                  <a:solidFill>
                    <a:srgbClr val="44546A">
                      <a:alpha val="100000"/>
                    </a:srgbClr>
                  </a:solidFill>
                  <a:latin typeface="微软雅黑" panose="020B0503020204020204" charset="-122"/>
                  <a:ea typeface="微软雅黑" panose="020B0503020204020204" charset="-122"/>
                  <a:cs typeface="微软雅黑" panose="020B0503020204020204" charset="-122"/>
                </a:rPr>
                <a:t>个月或以下</a:t>
              </a:r>
              <a:r>
                <a:rPr sz="1700" kern="0" spc="90" dirty="0">
                  <a:solidFill>
                    <a:srgbClr val="44546A">
                      <a:alpha val="100000"/>
                    </a:srgbClr>
                  </a:solidFill>
                  <a:latin typeface="微软雅黑" panose="020B0503020204020204" charset="-122"/>
                  <a:ea typeface="微软雅黑" panose="020B0503020204020204" charset="-122"/>
                  <a:cs typeface="微软雅黑" panose="020B0503020204020204" charset="-122"/>
                </a:rPr>
                <a:t>的交流学习的人数。</a:t>
              </a:r>
              <a:endParaRPr sz="1700" dirty="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1304 </a:t>
            </a:r>
            <a:r>
              <a:rPr lang="zh-CN" altLang="en-US" sz="2400" b="1" dirty="0">
                <a:solidFill>
                  <a:schemeClr val="tx2"/>
                </a:solidFill>
                <a:latin typeface="+mj-ea"/>
                <a:ea typeface="+mj-ea"/>
                <a:cs typeface="+mj-ea"/>
              </a:rPr>
              <a:t>高等教育学校基本情况</a:t>
            </a:r>
            <a:endParaRPr lang="zh-CN" altLang="en-US" sz="2400" b="1" dirty="0">
              <a:solidFill>
                <a:schemeClr val="tx2"/>
              </a:solidFill>
              <a:latin typeface="+mj-ea"/>
              <a:ea typeface="+mj-ea"/>
              <a:cs typeface="+mj-ea"/>
            </a:endParaRPr>
          </a:p>
        </p:txBody>
      </p:sp>
      <p:pic>
        <p:nvPicPr>
          <p:cNvPr id="2" name="图片 1"/>
          <p:cNvPicPr>
            <a:picLocks noChangeAspect="1"/>
          </p:cNvPicPr>
          <p:nvPr/>
        </p:nvPicPr>
        <p:blipFill>
          <a:blip r:embed="rId4"/>
          <a:stretch>
            <a:fillRect/>
          </a:stretch>
        </p:blipFill>
        <p:spPr>
          <a:xfrm>
            <a:off x="669290" y="1630680"/>
            <a:ext cx="7602855" cy="2637155"/>
          </a:xfrm>
          <a:prstGeom prst="rect">
            <a:avLst/>
          </a:prstGeom>
        </p:spPr>
      </p:pic>
      <p:sp>
        <p:nvSpPr>
          <p:cNvPr id="8" name="线形标注 2(带边框和强调线) 9"/>
          <p:cNvSpPr/>
          <p:nvPr/>
        </p:nvSpPr>
        <p:spPr>
          <a:xfrm>
            <a:off x="6869316" y="4267947"/>
            <a:ext cx="4257836" cy="1933082"/>
          </a:xfrm>
          <a:prstGeom prst="accentBorderCallout2">
            <a:avLst>
              <a:gd name="adj1" fmla="val 57240"/>
              <a:gd name="adj2" fmla="val -3731"/>
              <a:gd name="adj3" fmla="val 57293"/>
              <a:gd name="adj4" fmla="val -15474"/>
              <a:gd name="adj5" fmla="val -47932"/>
              <a:gd name="adj6" fmla="val -6038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dirty="0">
                <a:solidFill>
                  <a:srgbClr val="FF0000"/>
                </a:solidFill>
                <a:latin typeface="微软雅黑" panose="020B0503020204020204" charset="-122"/>
                <a:ea typeface="微软雅黑" panose="020B0503020204020204" charset="-122"/>
                <a:sym typeface="+mn-ea"/>
              </a:rPr>
              <a:t>将设立奖学金情况统一为：学校设立奖学金</a:t>
            </a:r>
            <a:r>
              <a:rPr lang="en-US" altLang="zh-CN" dirty="0">
                <a:solidFill>
                  <a:srgbClr val="FF0000"/>
                </a:solidFill>
                <a:latin typeface="微软雅黑" panose="020B0503020204020204" charset="-122"/>
                <a:ea typeface="微软雅黑" panose="020B0503020204020204" charset="-122"/>
                <a:sym typeface="+mn-ea"/>
              </a:rPr>
              <a:t>__</a:t>
            </a:r>
            <a:r>
              <a:rPr lang="zh-CN" altLang="en-US" dirty="0">
                <a:solidFill>
                  <a:srgbClr val="FF0000"/>
                </a:solidFill>
                <a:latin typeface="微软雅黑" panose="020B0503020204020204" charset="-122"/>
                <a:ea typeface="微软雅黑" panose="020B0503020204020204" charset="-122"/>
                <a:sym typeface="+mn-ea"/>
              </a:rPr>
              <a:t>项，奖励总金额</a:t>
            </a:r>
            <a:r>
              <a:rPr lang="en-US" altLang="zh-CN" dirty="0">
                <a:solidFill>
                  <a:srgbClr val="FF0000"/>
                </a:solidFill>
                <a:latin typeface="微软雅黑" panose="020B0503020204020204" charset="-122"/>
                <a:ea typeface="微软雅黑" panose="020B0503020204020204" charset="-122"/>
                <a:sym typeface="+mn-ea"/>
              </a:rPr>
              <a:t>__</a:t>
            </a:r>
            <a:r>
              <a:rPr lang="zh-CN" altLang="en-US" dirty="0">
                <a:solidFill>
                  <a:srgbClr val="FF0000"/>
                </a:solidFill>
                <a:latin typeface="微软雅黑" panose="020B0503020204020204" charset="-122"/>
                <a:ea typeface="微软雅黑" panose="020B0503020204020204" charset="-122"/>
                <a:sym typeface="+mn-ea"/>
              </a:rPr>
              <a:t>元</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年，最高金额</a:t>
            </a:r>
            <a:r>
              <a:rPr lang="en-US" altLang="zh-CN" dirty="0">
                <a:solidFill>
                  <a:srgbClr val="FF0000"/>
                </a:solidFill>
                <a:latin typeface="微软雅黑" panose="020B0503020204020204" charset="-122"/>
                <a:ea typeface="微软雅黑" panose="020B0503020204020204" charset="-122"/>
                <a:sym typeface="+mn-ea"/>
              </a:rPr>
              <a:t>__</a:t>
            </a:r>
            <a:r>
              <a:rPr lang="zh-CN" altLang="en-US" dirty="0">
                <a:solidFill>
                  <a:srgbClr val="FF0000"/>
                </a:solidFill>
                <a:latin typeface="微软雅黑" panose="020B0503020204020204" charset="-122"/>
                <a:ea typeface="微软雅黑" panose="020B0503020204020204" charset="-122"/>
                <a:sym typeface="+mn-ea"/>
              </a:rPr>
              <a:t>元</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年，最低金额</a:t>
            </a:r>
            <a:r>
              <a:rPr lang="en-US" altLang="zh-CN" dirty="0">
                <a:solidFill>
                  <a:srgbClr val="FF0000"/>
                </a:solidFill>
                <a:latin typeface="微软雅黑" panose="020B0503020204020204" charset="-122"/>
                <a:ea typeface="微软雅黑" panose="020B0503020204020204" charset="-122"/>
                <a:sym typeface="+mn-ea"/>
              </a:rPr>
              <a:t>__</a:t>
            </a:r>
            <a:r>
              <a:rPr lang="zh-CN" altLang="en-US" dirty="0">
                <a:solidFill>
                  <a:srgbClr val="FF0000"/>
                </a:solidFill>
                <a:latin typeface="微软雅黑" panose="020B0503020204020204" charset="-122"/>
                <a:ea typeface="微软雅黑" panose="020B0503020204020204" charset="-122"/>
                <a:sym typeface="+mn-ea"/>
              </a:rPr>
              <a:t>元</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年。</a:t>
            </a:r>
            <a:endParaRPr lang="zh-CN" altLang="en-US" dirty="0">
              <a:solidFill>
                <a:srgbClr val="FF0000"/>
              </a:solidFill>
              <a:highlight>
                <a:srgbClr val="FFFF00"/>
              </a:highlight>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500"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2310 </a:t>
            </a:r>
            <a:r>
              <a:rPr lang="zh-CN" altLang="en-US" sz="2400" b="1" dirty="0">
                <a:solidFill>
                  <a:schemeClr val="tx2"/>
                </a:solidFill>
                <a:latin typeface="+mj-ea"/>
                <a:ea typeface="+mj-ea"/>
                <a:cs typeface="+mj-ea"/>
              </a:rPr>
              <a:t>高等教育班额情况</a:t>
            </a:r>
            <a:endParaRPr lang="zh-CN" altLang="en-US" sz="2400" b="1" dirty="0">
              <a:solidFill>
                <a:schemeClr val="tx2"/>
              </a:solidFill>
              <a:latin typeface="+mj-ea"/>
              <a:ea typeface="+mj-ea"/>
              <a:cs typeface="+mj-ea"/>
            </a:endParaRPr>
          </a:p>
        </p:txBody>
      </p:sp>
      <p:pic>
        <p:nvPicPr>
          <p:cNvPr id="2" name="图片 1"/>
          <p:cNvPicPr>
            <a:picLocks noChangeAspect="1"/>
          </p:cNvPicPr>
          <p:nvPr/>
        </p:nvPicPr>
        <p:blipFill>
          <a:blip r:embed="rId4"/>
          <a:srcRect t="21290" b="15612"/>
          <a:stretch>
            <a:fillRect/>
          </a:stretch>
        </p:blipFill>
        <p:spPr>
          <a:xfrm>
            <a:off x="686435" y="1317625"/>
            <a:ext cx="6561455" cy="531876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4712970" y="5161280"/>
            <a:ext cx="7028180" cy="48069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本表按本学年</a:t>
            </a:r>
            <a:r>
              <a:rPr lang="zh-CN" altLang="en-US" u="sng">
                <a:solidFill>
                  <a:srgbClr val="44546A"/>
                </a:solidFill>
                <a:latin typeface="+mj-ea"/>
                <a:ea typeface="+mj-ea"/>
                <a:sym typeface="+mn-ea"/>
              </a:rPr>
              <a:t>第一学期</a:t>
            </a:r>
            <a:r>
              <a:rPr lang="zh-CN" altLang="en-US">
                <a:solidFill>
                  <a:srgbClr val="44546A"/>
                </a:solidFill>
                <a:latin typeface="+mj-ea"/>
                <a:ea typeface="+mj-ea"/>
                <a:sym typeface="+mn-ea"/>
              </a:rPr>
              <a:t>数据填报</a:t>
            </a:r>
            <a:endParaRPr lang="zh-CN" altLang="en-US">
              <a:solidFill>
                <a:srgbClr val="44546A"/>
              </a:solidFill>
              <a:latin typeface="+mj-ea"/>
              <a:ea typeface="+mj-ea"/>
              <a:sym typeface="+mn-ea"/>
            </a:endParaRPr>
          </a:p>
        </p:txBody>
      </p:sp>
      <p:sp>
        <p:nvSpPr>
          <p:cNvPr id="17" name="线形标注 2(带边框和强调线) 16"/>
          <p:cNvSpPr/>
          <p:nvPr/>
        </p:nvSpPr>
        <p:spPr>
          <a:xfrm>
            <a:off x="4712970" y="3311525"/>
            <a:ext cx="7027545" cy="788670"/>
          </a:xfrm>
          <a:prstGeom prst="accentBorderCallout2">
            <a:avLst>
              <a:gd name="adj1" fmla="val 18750"/>
              <a:gd name="adj2" fmla="val -8333"/>
              <a:gd name="adj3" fmla="val -42673"/>
              <a:gd name="adj4" fmla="val -13598"/>
              <a:gd name="adj5" fmla="val -207809"/>
              <a:gd name="adj6" fmla="val 503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公共基础课：</a:t>
            </a:r>
            <a:r>
              <a:rPr lang="zh-CN" altLang="en-US">
                <a:solidFill>
                  <a:srgbClr val="44546A"/>
                </a:solidFill>
                <a:latin typeface="+mj-ea"/>
                <a:ea typeface="+mj-ea"/>
                <a:sym typeface="+mn-ea"/>
              </a:rPr>
              <a:t>全部专业或部分同类专业的学生都必须学习的课程，如思政类、公共外语类、数学类、体育类、国防教育类等课程。</a:t>
            </a:r>
            <a:endParaRPr lang="zh-CN" altLang="en-US">
              <a:solidFill>
                <a:srgbClr val="44546A"/>
              </a:solidFill>
              <a:latin typeface="+mj-ea"/>
              <a:ea typeface="+mj-ea"/>
              <a:sym typeface="+mn-ea"/>
            </a:endParaRPr>
          </a:p>
        </p:txBody>
      </p:sp>
      <p:sp>
        <p:nvSpPr>
          <p:cNvPr id="3" name="线形标注 2(带边框和强调线) 2"/>
          <p:cNvSpPr/>
          <p:nvPr/>
        </p:nvSpPr>
        <p:spPr>
          <a:xfrm>
            <a:off x="4712970" y="4231005"/>
            <a:ext cx="7027545" cy="788670"/>
          </a:xfrm>
          <a:prstGeom prst="accentBorderCallout2">
            <a:avLst>
              <a:gd name="adj1" fmla="val 18750"/>
              <a:gd name="adj2" fmla="val -8333"/>
              <a:gd name="adj3" fmla="val -118438"/>
              <a:gd name="adj4" fmla="val -13237"/>
              <a:gd name="adj5" fmla="val -314573"/>
              <a:gd name="adj6" fmla="val 2482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专业课课：</a:t>
            </a:r>
            <a:r>
              <a:rPr lang="zh-CN" altLang="en-US">
                <a:solidFill>
                  <a:srgbClr val="44546A"/>
                </a:solidFill>
                <a:latin typeface="+mj-ea"/>
                <a:ea typeface="+mj-ea"/>
                <a:sym typeface="+mn-ea"/>
              </a:rPr>
              <a:t>与公共基础课相对，是指根据培养目标所开设的专业知识和专门技能的课程。</a:t>
            </a:r>
            <a:endParaRPr lang="zh-CN" altLang="en-US">
              <a:solidFill>
                <a:srgbClr val="44546A"/>
              </a:solidFill>
              <a:latin typeface="+mj-ea"/>
              <a:ea typeface="+mj-ea"/>
              <a:sym typeface="+mn-ea"/>
            </a:endParaRPr>
          </a:p>
        </p:txBody>
      </p:sp>
      <p:sp>
        <p:nvSpPr>
          <p:cNvPr id="6" name="线形标注 2(带边框和强调线) 5"/>
          <p:cNvSpPr/>
          <p:nvPr/>
        </p:nvSpPr>
        <p:spPr>
          <a:xfrm>
            <a:off x="4712335" y="2364105"/>
            <a:ext cx="7028180" cy="816610"/>
          </a:xfrm>
          <a:prstGeom prst="accentBorderCallout2">
            <a:avLst>
              <a:gd name="adj1" fmla="val 18750"/>
              <a:gd name="adj2" fmla="val -8333"/>
              <a:gd name="adj3" fmla="val 18760"/>
              <a:gd name="adj4" fmla="val -14463"/>
              <a:gd name="adj5" fmla="val -175583"/>
              <a:gd name="adj6" fmla="val -1372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班额：</a:t>
            </a:r>
            <a:r>
              <a:rPr lang="zh-CN" altLang="en-US">
                <a:solidFill>
                  <a:srgbClr val="44546A"/>
                </a:solidFill>
                <a:latin typeface="+mj-ea"/>
                <a:ea typeface="+mj-ea"/>
                <a:sym typeface="+mn-ea"/>
              </a:rPr>
              <a:t>高等教育学校根据教学计划开设的每门课程每个教学班学生的规模。</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7" grpId="0" bldLvl="0" animBg="1"/>
      <p:bldP spid="17" grpId="1" animBg="1"/>
      <p:bldP spid="3" grpId="0" bldLvl="0" animBg="1"/>
      <p:bldP spid="3" grpId="1" animBg="1"/>
      <p:bldP spid="6" grpId="0" bldLvl="0" animBg="1"/>
      <p:bldP spid="6"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1" name="图片 10"/>
          <p:cNvPicPr>
            <a:picLocks noChangeAspect="1"/>
          </p:cNvPicPr>
          <p:nvPr/>
        </p:nvPicPr>
        <p:blipFill>
          <a:blip r:embed="rId3"/>
          <a:stretch>
            <a:fillRect/>
          </a:stretch>
        </p:blipFill>
        <p:spPr>
          <a:xfrm>
            <a:off x="370840" y="1151255"/>
            <a:ext cx="6096000" cy="471678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endParaRPr lang="zh-CN" altLang="en-US" sz="2400" b="1" dirty="0">
              <a:solidFill>
                <a:schemeClr val="tx2"/>
              </a:solidFill>
              <a:latin typeface="+mj-ea"/>
              <a:ea typeface="+mj-ea"/>
              <a:cs typeface="+mj-ea"/>
              <a:sym typeface="+mn-ea"/>
            </a:endParaRPr>
          </a:p>
        </p:txBody>
      </p:sp>
      <p:sp>
        <p:nvSpPr>
          <p:cNvPr id="2" name="圆角矩形 1"/>
          <p:cNvSpPr/>
          <p:nvPr/>
        </p:nvSpPr>
        <p:spPr>
          <a:xfrm>
            <a:off x="2385695" y="1151255"/>
            <a:ext cx="9617710" cy="1627505"/>
          </a:xfrm>
          <a:prstGeom prst="roundRect">
            <a:avLst>
              <a:gd name="adj" fmla="val 75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按专业招生培养的学生，按</a:t>
            </a:r>
            <a:r>
              <a:rPr lang="en-US" altLang="zh-CN">
                <a:solidFill>
                  <a:srgbClr val="2A5CE3"/>
                </a:solidFill>
                <a:latin typeface="华文新魏" panose="02010800040101010101" charset="-122"/>
                <a:ea typeface="华文新魏" panose="02010800040101010101" charset="-122"/>
                <a:cs typeface="华文新魏" panose="02010800040101010101" charset="-122"/>
                <a:sym typeface="+mn-ea"/>
              </a:rPr>
              <a:t>《高等职业教育专科专业目录（统计用）》</a:t>
            </a:r>
            <a:r>
              <a:rPr lang="zh-CN" altLang="en-US">
                <a:solidFill>
                  <a:srgbClr val="44546A"/>
                </a:solidFill>
                <a:latin typeface="+mj-ea"/>
                <a:ea typeface="+mj-ea"/>
                <a:sym typeface="+mn-ea"/>
              </a:rPr>
              <a:t>专业代码、专业名称填报；自主专业名称的专业，按其培养方案、培养方向、课程安排归类到专业目录中的专业代码，自主专业名称栏按实际专业名称填报。</a:t>
            </a:r>
            <a:endParaRPr lang="zh-CN" altLang="en-US">
              <a:solidFill>
                <a:srgbClr val="44546A"/>
              </a:solidFill>
              <a:latin typeface="+mj-ea"/>
              <a:ea typeface="+mj-ea"/>
              <a:sym typeface="+mn-ea"/>
            </a:endParaRPr>
          </a:p>
          <a:p>
            <a:pPr indent="0" algn="l" fontAlgn="auto">
              <a:spcBef>
                <a:spcPts val="600"/>
              </a:spcBef>
            </a:pPr>
            <a:r>
              <a:rPr lang="zh-CN" altLang="en-US">
                <a:solidFill>
                  <a:srgbClr val="44546A"/>
                </a:solidFill>
                <a:latin typeface="+mj-ea"/>
                <a:ea typeface="+mj-ea"/>
                <a:sym typeface="+mn-ea"/>
              </a:rPr>
              <a:t>按专业</a:t>
            </a:r>
            <a:r>
              <a:rPr lang="zh-CN" altLang="en-US" u="sng">
                <a:solidFill>
                  <a:srgbClr val="44546A"/>
                </a:solidFill>
                <a:latin typeface="+mj-ea"/>
                <a:ea typeface="+mj-ea"/>
                <a:sym typeface="+mn-ea"/>
              </a:rPr>
              <a:t>类</a:t>
            </a:r>
            <a:r>
              <a:rPr lang="zh-CN" altLang="en-US">
                <a:solidFill>
                  <a:srgbClr val="44546A"/>
                </a:solidFill>
                <a:latin typeface="+mj-ea"/>
                <a:ea typeface="+mj-ea"/>
                <a:sym typeface="+mn-ea"/>
              </a:rPr>
              <a:t>招生培养的学生，在未分具体专业年级时，按专业类专业代码、专业类名称填报，即专业代码第5、6位填‘TP’。如按农业类（610100）招生时，专业代码按6101TP填报。</a:t>
            </a:r>
            <a:endParaRPr lang="zh-CN" altLang="en-US">
              <a:solidFill>
                <a:srgbClr val="44546A"/>
              </a:solidFill>
              <a:latin typeface="+mj-ea"/>
              <a:ea typeface="+mj-ea"/>
              <a:sym typeface="+mn-ea"/>
            </a:endParaRPr>
          </a:p>
        </p:txBody>
      </p:sp>
      <p:sp>
        <p:nvSpPr>
          <p:cNvPr id="9" name="圆角矩形 8"/>
          <p:cNvSpPr/>
          <p:nvPr/>
        </p:nvSpPr>
        <p:spPr>
          <a:xfrm>
            <a:off x="2228850" y="2945130"/>
            <a:ext cx="9617710" cy="3451860"/>
          </a:xfrm>
          <a:prstGeom prst="roundRect">
            <a:avLst>
              <a:gd name="adj" fmla="val 75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在专业目录里找不到的专业，按其培养方案、培养方向、课程安排归类到其内涵、外延相近的专业填写，自主专业名称栏按实际专业名称填写。</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更名专业：按新专业目录中的专业代码填写，原专业名称填写到自主专业名称中。</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撤销专业：按专业目录里找不到的专业来处理，即归类到其内涵、外延相近的专业填写，专业代码按归类后新专业目录中的专业代码填写，原专业名称填写到自主专业名称中。撤销专业正常保留三年，仅填写在校生、毕业生和预计毕业生。</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合并专业：要分行填写。一是被合并的老专业：只填写老生（在校生数、毕业生数、预计毕业生数），合并了几个老专业就填写几行，而且每行均用新专业代码和专业名称填写，但自主专业名称必须按合并前的老专业名称填写。二是按合并后的新专业招收了新生：只填写招生数和一年级在校生数，用新专业代码和专业名称填写，自主专业名称也按新专业名称填写。</a:t>
            </a:r>
            <a:endParaRPr lang="zh-CN" altLang="en-US">
              <a:solidFill>
                <a:srgbClr val="44546A"/>
              </a:solidFill>
              <a:latin typeface="+mj-ea"/>
              <a:ea typeface="+mj-ea"/>
              <a:sym typeface="+mn-ea"/>
            </a:endParaRPr>
          </a:p>
          <a:p>
            <a:pPr algn="l"/>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bldLvl="0" animBg="1"/>
      <p:bldP spid="9"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r>
              <a:rPr lang="zh-CN" altLang="en-US" sz="2400"/>
              <a:t>更名专业填写</a:t>
            </a:r>
            <a:endParaRPr lang="zh-CN" altLang="en-US" sz="2400"/>
          </a:p>
        </p:txBody>
      </p:sp>
      <p:pic>
        <p:nvPicPr>
          <p:cNvPr id="7" name="图片 6"/>
          <p:cNvPicPr>
            <a:picLocks noChangeAspect="1"/>
          </p:cNvPicPr>
          <p:nvPr/>
        </p:nvPicPr>
        <p:blipFill>
          <a:blip r:embed="rId3"/>
          <a:stretch>
            <a:fillRect/>
          </a:stretch>
        </p:blipFill>
        <p:spPr>
          <a:xfrm>
            <a:off x="1110615" y="1091565"/>
            <a:ext cx="9970770" cy="2021840"/>
          </a:xfrm>
          <a:prstGeom prst="rect">
            <a:avLst/>
          </a:prstGeom>
        </p:spPr>
      </p:pic>
      <p:sp>
        <p:nvSpPr>
          <p:cNvPr id="2" name="文本框 1"/>
          <p:cNvSpPr txBox="1"/>
          <p:nvPr/>
        </p:nvSpPr>
        <p:spPr>
          <a:xfrm>
            <a:off x="1359535" y="3288665"/>
            <a:ext cx="9611360" cy="2636520"/>
          </a:xfrm>
          <a:prstGeom prst="rect">
            <a:avLst/>
          </a:prstGeom>
          <a:noFill/>
        </p:spPr>
        <p:txBody>
          <a:bodyPr wrap="square" rtlCol="0">
            <a:noAutofit/>
          </a:bodyPr>
          <a:p>
            <a:pPr>
              <a:lnSpc>
                <a:spcPct val="170000"/>
              </a:lnSpc>
            </a:pPr>
            <a:r>
              <a:rPr lang="zh-CN" altLang="en-US" sz="2400"/>
              <a:t>例：某高职院校</a:t>
            </a:r>
            <a:r>
              <a:rPr lang="en-US" altLang="zh-CN" sz="2400"/>
              <a:t> 2020 </a:t>
            </a:r>
            <a:r>
              <a:rPr lang="zh-CN" altLang="en-US" sz="2400"/>
              <a:t>年招收了作物生产技术专业学生，在</a:t>
            </a:r>
            <a:r>
              <a:rPr lang="en-US" altLang="zh-CN" sz="2400"/>
              <a:t> 2021 </a:t>
            </a:r>
            <a:r>
              <a:rPr lang="zh-CN" altLang="en-US" sz="2400"/>
              <a:t>年专业调整时更名为</a:t>
            </a:r>
            <a:r>
              <a:rPr lang="en-US" altLang="zh-CN" sz="2400"/>
              <a:t>“</a:t>
            </a:r>
            <a:r>
              <a:rPr lang="zh-CN" altLang="en-US" sz="2400"/>
              <a:t>作物生产与经营管理</a:t>
            </a:r>
            <a:r>
              <a:rPr lang="en-US" altLang="zh-CN" sz="2400"/>
              <a:t>”</a:t>
            </a:r>
            <a:r>
              <a:rPr lang="zh-CN" altLang="en-US" sz="2400"/>
              <a:t>专业，在</a:t>
            </a:r>
            <a:r>
              <a:rPr lang="en-US" altLang="zh-CN" sz="2400"/>
              <a:t> 2021 </a:t>
            </a:r>
            <a:r>
              <a:rPr lang="zh-CN" altLang="en-US" sz="2400"/>
              <a:t>年填写分专业学生数时，专业名称、专业代码按新专业目录中的专业名称、专业代码填写，原专业名称</a:t>
            </a:r>
            <a:r>
              <a:rPr lang="en-US" altLang="zh-CN" sz="2400"/>
              <a:t>“</a:t>
            </a:r>
            <a:r>
              <a:rPr lang="zh-CN" altLang="en-US" sz="2400"/>
              <a:t>作物生产技术</a:t>
            </a:r>
            <a:r>
              <a:rPr lang="en-US" altLang="zh-CN" sz="2400"/>
              <a:t>”</a:t>
            </a:r>
            <a:r>
              <a:rPr lang="zh-CN" altLang="en-US" sz="2400"/>
              <a:t>填写到自主专业名称中。</a:t>
            </a:r>
            <a:endParaRPr lang="zh-CN" altLang="en-US" sz="240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r>
              <a:rPr lang="zh-CN" altLang="en-US" sz="2400"/>
              <a:t>更名专业填写</a:t>
            </a:r>
            <a:endParaRPr lang="zh-CN" altLang="en-US" sz="2400"/>
          </a:p>
        </p:txBody>
      </p:sp>
      <p:pic>
        <p:nvPicPr>
          <p:cNvPr id="8" name="图片 7"/>
          <p:cNvPicPr>
            <a:picLocks noChangeAspect="1"/>
          </p:cNvPicPr>
          <p:nvPr/>
        </p:nvPicPr>
        <p:blipFill>
          <a:blip r:embed="rId3"/>
          <a:stretch>
            <a:fillRect/>
          </a:stretch>
        </p:blipFill>
        <p:spPr>
          <a:xfrm>
            <a:off x="1035050" y="1091565"/>
            <a:ext cx="10376535" cy="496951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r>
              <a:rPr lang="zh-CN" altLang="en-US" sz="2400"/>
              <a:t>撤销专业的填写</a:t>
            </a:r>
            <a:endParaRPr lang="zh-CN" altLang="en-US" sz="2400"/>
          </a:p>
        </p:txBody>
      </p:sp>
      <p:pic>
        <p:nvPicPr>
          <p:cNvPr id="2" name="图片 1"/>
          <p:cNvPicPr>
            <a:picLocks noChangeAspect="1"/>
          </p:cNvPicPr>
          <p:nvPr/>
        </p:nvPicPr>
        <p:blipFill>
          <a:blip r:embed="rId3"/>
          <a:stretch>
            <a:fillRect/>
          </a:stretch>
        </p:blipFill>
        <p:spPr>
          <a:xfrm>
            <a:off x="1648460" y="1091565"/>
            <a:ext cx="9177655" cy="2199640"/>
          </a:xfrm>
          <a:prstGeom prst="rect">
            <a:avLst/>
          </a:prstGeom>
        </p:spPr>
      </p:pic>
      <p:sp>
        <p:nvSpPr>
          <p:cNvPr id="3" name="文本框 2"/>
          <p:cNvSpPr txBox="1"/>
          <p:nvPr/>
        </p:nvSpPr>
        <p:spPr>
          <a:xfrm>
            <a:off x="1297305" y="3632835"/>
            <a:ext cx="10160635" cy="2411730"/>
          </a:xfrm>
          <a:prstGeom prst="rect">
            <a:avLst/>
          </a:prstGeom>
          <a:noFill/>
        </p:spPr>
        <p:txBody>
          <a:bodyPr wrap="square" rtlCol="0">
            <a:noAutofit/>
          </a:bodyPr>
          <a:p>
            <a:pPr>
              <a:lnSpc>
                <a:spcPct val="220000"/>
              </a:lnSpc>
            </a:pPr>
            <a:r>
              <a:rPr lang="zh-CN" altLang="en-US" sz="2200"/>
              <a:t>如：某高职院校</a:t>
            </a:r>
            <a:r>
              <a:rPr lang="en-US" altLang="zh-CN" sz="2200"/>
              <a:t> 2020 </a:t>
            </a:r>
            <a:r>
              <a:rPr lang="zh-CN" altLang="en-US" sz="2200"/>
              <a:t>年招收了社会福利事业管理专业学生</a:t>
            </a:r>
            <a:r>
              <a:rPr lang="en-US" altLang="zh-CN" sz="2200"/>
              <a:t>,</a:t>
            </a:r>
            <a:r>
              <a:rPr lang="zh-CN" altLang="en-US" sz="2200"/>
              <a:t>在</a:t>
            </a:r>
            <a:r>
              <a:rPr lang="en-US" altLang="zh-CN" sz="2200"/>
              <a:t> 2021 </a:t>
            </a:r>
            <a:r>
              <a:rPr lang="zh-CN" altLang="en-US" sz="2200"/>
              <a:t>年专业调整时此专业被撤销，在</a:t>
            </a:r>
            <a:r>
              <a:rPr lang="en-US" altLang="zh-CN" sz="2200"/>
              <a:t> 2021 </a:t>
            </a:r>
            <a:r>
              <a:rPr lang="zh-CN" altLang="en-US" sz="2200"/>
              <a:t>年填写分专业学生数时，归类到相近的</a:t>
            </a:r>
            <a:r>
              <a:rPr lang="en-US" altLang="zh-CN" sz="2200"/>
              <a:t>“</a:t>
            </a:r>
            <a:r>
              <a:rPr lang="zh-CN" altLang="en-US" sz="2200"/>
              <a:t>公益慈善事业管理</a:t>
            </a:r>
            <a:r>
              <a:rPr lang="en-US" altLang="zh-CN" sz="2200"/>
              <a:t>”</a:t>
            </a:r>
            <a:r>
              <a:rPr lang="zh-CN" altLang="en-US" sz="2200"/>
              <a:t>专业，原专业名称</a:t>
            </a:r>
            <a:r>
              <a:rPr lang="en-US" altLang="zh-CN" sz="2200"/>
              <a:t>“</a:t>
            </a:r>
            <a:r>
              <a:rPr lang="zh-CN" altLang="en-US" sz="2200"/>
              <a:t>社会福利事业管理</a:t>
            </a:r>
            <a:r>
              <a:rPr lang="en-US" altLang="zh-CN" sz="2200"/>
              <a:t>”</a:t>
            </a:r>
            <a:r>
              <a:rPr lang="zh-CN" altLang="en-US" sz="2200"/>
              <a:t>填写到自主专业名称中。</a:t>
            </a:r>
            <a:endParaRPr lang="zh-CN" altLang="en-US" sz="220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r>
              <a:rPr lang="zh-CN" altLang="en-US" sz="2400"/>
              <a:t>撤销专业填写</a:t>
            </a:r>
            <a:endParaRPr lang="zh-CN" altLang="en-US" sz="2400"/>
          </a:p>
        </p:txBody>
      </p:sp>
      <p:pic>
        <p:nvPicPr>
          <p:cNvPr id="2" name="图片 1"/>
          <p:cNvPicPr>
            <a:picLocks noChangeAspect="1"/>
          </p:cNvPicPr>
          <p:nvPr/>
        </p:nvPicPr>
        <p:blipFill>
          <a:blip r:embed="rId3"/>
          <a:stretch>
            <a:fillRect/>
          </a:stretch>
        </p:blipFill>
        <p:spPr>
          <a:xfrm>
            <a:off x="760095" y="1258570"/>
            <a:ext cx="10933430" cy="503936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依法统计</a:t>
            </a:r>
            <a:endParaRPr lang="zh-CN" altLang="en-US" sz="3200" b="1" dirty="0">
              <a:solidFill>
                <a:schemeClr val="tx2"/>
              </a:solidFill>
              <a:latin typeface="+mj-lt"/>
              <a:ea typeface="+mj-ea"/>
            </a:endParaRPr>
          </a:p>
        </p:txBody>
      </p:sp>
      <p:pic>
        <p:nvPicPr>
          <p:cNvPr id="2" name="Picture 4" descr="中华人民共和国统计法_360百科"/>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530" y="1599565"/>
            <a:ext cx="2957195" cy="4381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矩形 2"/>
          <p:cNvSpPr/>
          <p:nvPr>
            <p:custDataLst>
              <p:tags r:id="rId3"/>
            </p:custDataLst>
          </p:nvPr>
        </p:nvSpPr>
        <p:spPr>
          <a:xfrm>
            <a:off x="3825875" y="1370965"/>
            <a:ext cx="8051165" cy="4661535"/>
          </a:xfrm>
          <a:prstGeom prst="rect">
            <a:avLst/>
          </a:prstGeom>
          <a:noFill/>
          <a:ln>
            <a:noFill/>
            <a:prstDash val="solid"/>
          </a:ln>
          <a:effectLst>
            <a:outerShdw blurRad="203200" dist="101600" dir="8100000" algn="tr" rotWithShape="0">
              <a:srgbClr val="2E66FB">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 name="文本框 4"/>
          <p:cNvSpPr txBox="1"/>
          <p:nvPr>
            <p:custDataLst>
              <p:tags r:id="rId4"/>
            </p:custDataLst>
          </p:nvPr>
        </p:nvSpPr>
        <p:spPr>
          <a:xfrm>
            <a:off x="4215130" y="1651000"/>
            <a:ext cx="7125970" cy="164655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algn="l">
              <a:lnSpc>
                <a:spcPct val="130000"/>
              </a:lnSpc>
            </a:pPr>
            <a:r>
              <a:rPr lang="zh-CN" altLang="en-US" sz="1800" b="1" dirty="0">
                <a:solidFill>
                  <a:srgbClr val="44546A"/>
                </a:solidFill>
                <a:latin typeface="+mj-ea"/>
                <a:ea typeface="+mj-ea"/>
                <a:cs typeface="微软雅黑" panose="020B0503020204020204" charset="-122"/>
              </a:rPr>
              <a:t>为了科学、有效地组织统计工作，保障统计资料的真实性、准确性、完整性和及时性，发挥统计在了解国情国力、服务经济社会发展中的重要作用，促进社会主义现代化建设事业发展，制定本法。</a:t>
            </a:r>
            <a:endParaRPr lang="zh-CN" altLang="en-US" sz="1800" b="1" dirty="0">
              <a:solidFill>
                <a:srgbClr val="44546A"/>
              </a:solidFill>
              <a:latin typeface="+mj-ea"/>
              <a:ea typeface="+mj-ea"/>
              <a:cs typeface="微软雅黑" panose="020B0503020204020204" charset="-122"/>
            </a:endParaRPr>
          </a:p>
        </p:txBody>
      </p:sp>
      <p:sp>
        <p:nvSpPr>
          <p:cNvPr id="10" name="文本框 9"/>
          <p:cNvSpPr txBox="1"/>
          <p:nvPr>
            <p:custDataLst>
              <p:tags r:id="rId5"/>
            </p:custDataLst>
          </p:nvPr>
        </p:nvSpPr>
        <p:spPr>
          <a:xfrm>
            <a:off x="4215130" y="3195955"/>
            <a:ext cx="7242175" cy="232854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indent="406400" algn="l" fontAlgn="auto">
              <a:lnSpc>
                <a:spcPct val="130000"/>
              </a:lnSpc>
              <a:extLst>
                <a:ext uri="{35155182-B16C-46BC-9424-99874614C6A1}">
                  <wpsdc:indentchars xmlns:wpsdc="http://www.wps.cn/officeDocument/2017/drawingmlCustomData" val="200" checksum="1740828767"/>
                </a:ext>
              </a:extLst>
            </a:pPr>
            <a:r>
              <a:rPr sz="1600" b="1" dirty="0">
                <a:solidFill>
                  <a:srgbClr val="044AFA"/>
                </a:solidFill>
                <a:latin typeface="+mj-ea"/>
                <a:ea typeface="微软雅黑" panose="020B0503020204020204" charset="-122"/>
                <a:cs typeface="+mj-ea"/>
              </a:rPr>
              <a:t>第</a:t>
            </a:r>
            <a:r>
              <a:rPr lang="zh-CN" altLang="en-US" sz="1600" b="1" dirty="0">
                <a:solidFill>
                  <a:srgbClr val="044AFA"/>
                </a:solidFill>
                <a:latin typeface="+mj-ea"/>
                <a:ea typeface="微软雅黑" panose="020B0503020204020204" charset="-122"/>
                <a:cs typeface="+mj-ea"/>
              </a:rPr>
              <a:t>六</a:t>
            </a:r>
            <a:r>
              <a:rPr sz="1600" b="1" dirty="0">
                <a:solidFill>
                  <a:srgbClr val="044AFA"/>
                </a:solidFill>
                <a:latin typeface="+mj-ea"/>
                <a:ea typeface="微软雅黑" panose="020B0503020204020204" charset="-122"/>
                <a:cs typeface="+mj-ea"/>
              </a:rPr>
              <a:t>条　</a:t>
            </a:r>
            <a:endParaRPr sz="1600" b="1" dirty="0">
              <a:solidFill>
                <a:srgbClr val="044AF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lang="zh-CN" altLang="en-US" sz="1600" b="1" dirty="0">
                <a:solidFill>
                  <a:srgbClr val="44546A"/>
                </a:solidFill>
                <a:latin typeface="+mj-ea"/>
                <a:ea typeface="微软雅黑" panose="020B0503020204020204" charset="-122"/>
                <a:cs typeface="+mj-ea"/>
              </a:rPr>
              <a:t>统计机构根据统计调查制度和经批准的计划安排，对各地区、各部门贯彻落实国家重大经济社会政策措施情况、履行统计法定职责情况等进行统计监督。</a:t>
            </a:r>
            <a:endParaRPr lang="en-US" altLang="zh-CN" sz="1600" b="1" dirty="0">
              <a:solidFill>
                <a:srgbClr val="44546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endParaRPr lang="en-US" altLang="zh-CN" sz="1600" b="1" dirty="0">
              <a:solidFill>
                <a:srgbClr val="044AF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lang="zh-CN" altLang="en-US" sz="1600" b="1" dirty="0">
                <a:solidFill>
                  <a:srgbClr val="044AFA"/>
                </a:solidFill>
                <a:latin typeface="+mj-ea"/>
                <a:ea typeface="微软雅黑" panose="020B0503020204020204" charset="-122"/>
                <a:cs typeface="+mj-ea"/>
              </a:rPr>
              <a:t>第十三条　</a:t>
            </a:r>
            <a:endParaRPr lang="zh-CN" altLang="en-US" sz="1600" b="1" dirty="0">
              <a:solidFill>
                <a:srgbClr val="044AF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lang="zh-CN" altLang="en-US" sz="1600" b="1" dirty="0">
                <a:solidFill>
                  <a:srgbClr val="44546A"/>
                </a:solidFill>
                <a:latin typeface="+mj-ea"/>
                <a:ea typeface="微软雅黑" panose="020B0503020204020204" charset="-122"/>
                <a:cs typeface="+mj-ea"/>
              </a:rPr>
              <a:t>统计调查项目包括国家统计调查项目、部门统计调查项目和地方统计调查项目。</a:t>
            </a:r>
            <a:endParaRPr lang="en-US" altLang="zh-CN" sz="1600" b="1" dirty="0">
              <a:solidFill>
                <a:srgbClr val="44546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lang="zh-CN" altLang="en-US" sz="1600" b="1" dirty="0">
                <a:solidFill>
                  <a:srgbClr val="44546A"/>
                </a:solidFill>
                <a:latin typeface="+mj-ea"/>
                <a:ea typeface="微软雅黑" panose="020B0503020204020204" charset="-122"/>
                <a:cs typeface="+mj-ea"/>
              </a:rPr>
              <a:t>部门统计调查项目是指国务院有关部门的专业性统计调查项目。</a:t>
            </a:r>
            <a:endParaRPr lang="en-US" altLang="zh-CN" sz="1600" b="1" dirty="0">
              <a:solidFill>
                <a:srgbClr val="44546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endParaRPr sz="1600" b="1" dirty="0">
              <a:solidFill>
                <a:srgbClr val="44546A"/>
              </a:solidFill>
              <a:latin typeface="+mj-ea"/>
              <a:ea typeface="微软雅黑" panose="020B0503020204020204" charset="-122"/>
              <a:cs typeface="+mj-ea"/>
            </a:endParaRPr>
          </a:p>
        </p:txBody>
      </p:sp>
      <p:sp>
        <p:nvSpPr>
          <p:cNvPr id="13" name="文本框 12"/>
          <p:cNvSpPr txBox="1"/>
          <p:nvPr>
            <p:custDataLst>
              <p:tags r:id="rId6"/>
            </p:custDataLst>
          </p:nvPr>
        </p:nvSpPr>
        <p:spPr>
          <a:xfrm>
            <a:off x="4215130" y="3297555"/>
            <a:ext cx="6939915" cy="225234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indent="406400" algn="l" fontAlgn="auto">
              <a:lnSpc>
                <a:spcPct val="130000"/>
              </a:lnSpc>
              <a:extLst>
                <a:ext uri="{35155182-B16C-46BC-9424-99874614C6A1}">
                  <wpsdc:indentchars xmlns:wpsdc="http://www.wps.cn/officeDocument/2017/drawingmlCustomData" val="200" checksum="1740828767"/>
                </a:ext>
              </a:extLst>
            </a:pPr>
            <a:r>
              <a:rPr lang="zh-CN" altLang="en-US" sz="1600" b="1" dirty="0">
                <a:solidFill>
                  <a:srgbClr val="044AFA"/>
                </a:solidFill>
                <a:latin typeface="+mj-ea"/>
                <a:ea typeface="微软雅黑" panose="020B0503020204020204" charset="-122"/>
                <a:cs typeface="+mj-ea"/>
              </a:rPr>
              <a:t>第十四条　</a:t>
            </a:r>
            <a:endParaRPr lang="zh-CN" altLang="en-US" sz="1600" b="1" dirty="0">
              <a:solidFill>
                <a:srgbClr val="044AF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lang="zh-CN" altLang="en-US" sz="1600" b="1" dirty="0">
                <a:solidFill>
                  <a:srgbClr val="44546A"/>
                </a:solidFill>
                <a:latin typeface="+mj-ea"/>
                <a:ea typeface="微软雅黑" panose="020B0503020204020204" charset="-122"/>
                <a:cs typeface="+mj-ea"/>
              </a:rPr>
              <a:t>部门统计调查项目由国务院有关部门制定。统计调查对象属于本部门管辖系统的，报国家统计局备案；统计调查对象超出本部门管辖系统的，报国家统计局审批。</a:t>
            </a:r>
            <a:endParaRPr lang="en-US" altLang="zh-CN" sz="1600" b="1" dirty="0">
              <a:solidFill>
                <a:srgbClr val="44546A"/>
              </a:solidFill>
              <a:latin typeface="+mj-ea"/>
              <a:ea typeface="微软雅黑" panose="020B0503020204020204" charset="-122"/>
              <a:cs typeface="+mj-ea"/>
            </a:endParaRPr>
          </a:p>
          <a:p>
            <a:pPr algn="l">
              <a:lnSpc>
                <a:spcPct val="130000"/>
              </a:lnSpc>
            </a:pPr>
            <a:r>
              <a:rPr lang="zh-CN" altLang="en-US" sz="1600" b="1" dirty="0">
                <a:solidFill>
                  <a:srgbClr val="44546A"/>
                </a:solidFill>
                <a:latin typeface="+mj-ea"/>
                <a:ea typeface="微软雅黑" panose="020B0503020204020204" charset="-122"/>
                <a:cs typeface="+mj-ea"/>
              </a:rPr>
              <a:t> </a:t>
            </a:r>
            <a:r>
              <a:rPr lang="en-US" sz="1600" b="1" dirty="0">
                <a:solidFill>
                  <a:srgbClr val="044AFA"/>
                </a:solidFill>
                <a:latin typeface="+mj-ea"/>
                <a:ea typeface="微软雅黑" panose="020B0503020204020204" charset="-122"/>
                <a:cs typeface="+mj-ea"/>
              </a:rPr>
              <a:t>     </a:t>
            </a:r>
            <a:endParaRPr lang="en-US" sz="1600" b="1" dirty="0">
              <a:solidFill>
                <a:srgbClr val="044AFA"/>
              </a:solidFill>
              <a:latin typeface="+mj-ea"/>
              <a:ea typeface="微软雅黑" panose="020B0503020204020204" charset="-122"/>
              <a:cs typeface="+mj-ea"/>
            </a:endParaRPr>
          </a:p>
          <a:p>
            <a:pPr algn="l">
              <a:lnSpc>
                <a:spcPct val="130000"/>
              </a:lnSpc>
            </a:pPr>
            <a:r>
              <a:rPr lang="en-US" sz="1600" b="1" dirty="0">
                <a:solidFill>
                  <a:srgbClr val="044AFA"/>
                </a:solidFill>
                <a:latin typeface="+mj-ea"/>
                <a:ea typeface="微软雅黑" panose="020B0503020204020204" charset="-122"/>
                <a:cs typeface="+mj-ea"/>
              </a:rPr>
              <a:t>      </a:t>
            </a:r>
            <a:r>
              <a:rPr sz="1600" b="1" dirty="0">
                <a:solidFill>
                  <a:srgbClr val="044AFA"/>
                </a:solidFill>
                <a:latin typeface="+mj-ea"/>
                <a:ea typeface="微软雅黑" panose="020B0503020204020204" charset="-122"/>
                <a:cs typeface="+mj-ea"/>
              </a:rPr>
              <a:t>第</a:t>
            </a:r>
            <a:r>
              <a:rPr lang="zh-CN" altLang="en-US" sz="1600" b="1" dirty="0">
                <a:solidFill>
                  <a:srgbClr val="044AFA"/>
                </a:solidFill>
                <a:latin typeface="+mj-ea"/>
                <a:ea typeface="微软雅黑" panose="020B0503020204020204" charset="-122"/>
                <a:cs typeface="+mj-ea"/>
              </a:rPr>
              <a:t>十六</a:t>
            </a:r>
            <a:r>
              <a:rPr sz="1600" b="1" dirty="0">
                <a:solidFill>
                  <a:srgbClr val="044AFA"/>
                </a:solidFill>
                <a:latin typeface="+mj-ea"/>
                <a:ea typeface="微软雅黑" panose="020B0503020204020204" charset="-122"/>
                <a:cs typeface="+mj-ea"/>
              </a:rPr>
              <a:t>条　</a:t>
            </a:r>
            <a:endParaRPr sz="1600" b="1" dirty="0">
              <a:solidFill>
                <a:srgbClr val="044AF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lang="zh-CN" altLang="en-US" sz="1600" b="1" dirty="0">
                <a:solidFill>
                  <a:srgbClr val="44546A"/>
                </a:solidFill>
                <a:latin typeface="+mj-ea"/>
                <a:ea typeface="微软雅黑" panose="020B0503020204020204" charset="-122"/>
                <a:cs typeface="+mj-ea"/>
              </a:rPr>
              <a:t>统计调查制度应当对调查目的、调查内容、调查方法、调查对象、调查组织方式、调查表式、统计资料的报送和公布等作出规定。</a:t>
            </a:r>
            <a:endParaRPr lang="en-US" altLang="zh-CN" sz="1600" b="1" dirty="0">
              <a:solidFill>
                <a:srgbClr val="44546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endParaRPr sz="1600" b="1" dirty="0">
              <a:solidFill>
                <a:srgbClr val="44546A"/>
              </a:solidFill>
              <a:latin typeface="+mj-ea"/>
              <a:ea typeface="微软雅黑" panose="020B0503020204020204" charset="-122"/>
              <a:cs typeface="+mj-ea"/>
            </a:endParaRPr>
          </a:p>
        </p:txBody>
      </p:sp>
      <p:cxnSp>
        <p:nvCxnSpPr>
          <p:cNvPr id="11" name="直接连接符 10"/>
          <p:cNvCxnSpPr/>
          <p:nvPr>
            <p:custDataLst>
              <p:tags r:id="rId7"/>
            </p:custDataLst>
          </p:nvPr>
        </p:nvCxnSpPr>
        <p:spPr>
          <a:xfrm flipV="1">
            <a:off x="3956685" y="2981783"/>
            <a:ext cx="7642225" cy="4445"/>
          </a:xfrm>
          <a:prstGeom prst="line">
            <a:avLst/>
          </a:prstGeom>
          <a:ln w="12700" cap="rnd">
            <a:solidFill>
              <a:srgbClr val="85A8FC"/>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r>
              <a:rPr lang="zh-CN" altLang="en-US" sz="2400"/>
              <a:t>合并专业填写</a:t>
            </a:r>
            <a:endParaRPr lang="zh-CN" altLang="en-US" sz="2400"/>
          </a:p>
        </p:txBody>
      </p:sp>
      <p:pic>
        <p:nvPicPr>
          <p:cNvPr id="3" name="图片 2"/>
          <p:cNvPicPr>
            <a:picLocks noChangeAspect="1"/>
          </p:cNvPicPr>
          <p:nvPr/>
        </p:nvPicPr>
        <p:blipFill>
          <a:blip r:embed="rId3"/>
          <a:stretch>
            <a:fillRect/>
          </a:stretch>
        </p:blipFill>
        <p:spPr>
          <a:xfrm>
            <a:off x="1360170" y="1091565"/>
            <a:ext cx="9540875" cy="2342515"/>
          </a:xfrm>
          <a:prstGeom prst="rect">
            <a:avLst/>
          </a:prstGeom>
        </p:spPr>
      </p:pic>
      <p:sp>
        <p:nvSpPr>
          <p:cNvPr id="4" name="文本框 3"/>
          <p:cNvSpPr txBox="1"/>
          <p:nvPr/>
        </p:nvSpPr>
        <p:spPr>
          <a:xfrm>
            <a:off x="1297305" y="3434080"/>
            <a:ext cx="9846310" cy="2228215"/>
          </a:xfrm>
          <a:prstGeom prst="rect">
            <a:avLst/>
          </a:prstGeom>
          <a:noFill/>
        </p:spPr>
        <p:txBody>
          <a:bodyPr wrap="square" rtlCol="0">
            <a:noAutofit/>
          </a:bodyPr>
          <a:p>
            <a:pPr>
              <a:lnSpc>
                <a:spcPct val="160000"/>
              </a:lnSpc>
            </a:pPr>
            <a:r>
              <a:rPr lang="zh-CN" altLang="en-US" sz="2400"/>
              <a:t>某高职院校</a:t>
            </a:r>
            <a:r>
              <a:rPr lang="en-US" altLang="zh-CN" sz="2400"/>
              <a:t> 2020 </a:t>
            </a:r>
            <a:r>
              <a:rPr lang="zh-CN" altLang="en-US" sz="2400"/>
              <a:t>年招收了农业经济管理、畜牧业经济管理、渔业经济管理三个专业学生</a:t>
            </a:r>
            <a:r>
              <a:rPr lang="en-US" altLang="zh-CN" sz="2400"/>
              <a:t>, 2021 </a:t>
            </a:r>
            <a:r>
              <a:rPr lang="zh-CN" altLang="en-US" sz="2400"/>
              <a:t>年将上述三个专业按照新的专业目录合并为</a:t>
            </a:r>
            <a:r>
              <a:rPr lang="en-US" altLang="zh-CN" sz="2400"/>
              <a:t>“</a:t>
            </a:r>
            <a:r>
              <a:rPr lang="zh-CN" altLang="en-US" sz="2400"/>
              <a:t>现代农业经济管理</a:t>
            </a:r>
            <a:r>
              <a:rPr lang="en-US" altLang="zh-CN" sz="2400"/>
              <a:t>”</a:t>
            </a:r>
            <a:r>
              <a:rPr lang="zh-CN" altLang="en-US" sz="2400"/>
              <a:t>专业，且招收了新生。</a:t>
            </a:r>
            <a:endParaRPr lang="zh-CN" altLang="en-US" sz="240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r>
              <a:rPr lang="zh-CN" altLang="en-US" sz="2400"/>
              <a:t>合并专业填写</a:t>
            </a:r>
            <a:endParaRPr lang="zh-CN" altLang="en-US" sz="2400"/>
          </a:p>
        </p:txBody>
      </p:sp>
      <p:pic>
        <p:nvPicPr>
          <p:cNvPr id="2" name="图片 1"/>
          <p:cNvPicPr>
            <a:picLocks noChangeAspect="1"/>
          </p:cNvPicPr>
          <p:nvPr/>
        </p:nvPicPr>
        <p:blipFill>
          <a:blip r:embed="rId3"/>
          <a:stretch>
            <a:fillRect/>
          </a:stretch>
        </p:blipFill>
        <p:spPr>
          <a:xfrm>
            <a:off x="803910" y="1091565"/>
            <a:ext cx="10864850" cy="5216525"/>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endParaRPr lang="zh-CN" altLang="en-US" sz="2400" b="1" dirty="0">
              <a:solidFill>
                <a:schemeClr val="tx2"/>
              </a:solidFill>
              <a:latin typeface="+mj-ea"/>
              <a:ea typeface="+mj-ea"/>
              <a:cs typeface="+mj-ea"/>
              <a:sym typeface="+mn-ea"/>
            </a:endParaRPr>
          </a:p>
        </p:txBody>
      </p:sp>
      <p:pic>
        <p:nvPicPr>
          <p:cNvPr id="5" name="图片 4"/>
          <p:cNvPicPr>
            <a:picLocks noChangeAspect="1"/>
          </p:cNvPicPr>
          <p:nvPr/>
        </p:nvPicPr>
        <p:blipFill>
          <a:blip r:embed="rId4"/>
          <a:stretch>
            <a:fillRect/>
          </a:stretch>
        </p:blipFill>
        <p:spPr>
          <a:xfrm>
            <a:off x="370840" y="1151255"/>
            <a:ext cx="6096000" cy="4716780"/>
          </a:xfrm>
          <a:prstGeom prst="rect">
            <a:avLst/>
          </a:prstGeom>
        </p:spPr>
      </p:pic>
      <p:sp>
        <p:nvSpPr>
          <p:cNvPr id="6" name="圆角矩形 5"/>
          <p:cNvSpPr/>
          <p:nvPr/>
        </p:nvSpPr>
        <p:spPr>
          <a:xfrm>
            <a:off x="4772025" y="5261610"/>
            <a:ext cx="6698615" cy="90043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毕业生数</a:t>
            </a:r>
            <a:r>
              <a:rPr lang="zh-CN" altLang="en-US">
                <a:solidFill>
                  <a:srgbClr val="44546A"/>
                </a:solidFill>
                <a:latin typeface="+mj-ea"/>
                <a:ea typeface="+mj-ea"/>
                <a:sym typeface="+mn-ea"/>
              </a:rPr>
              <a:t>为上学年度实际毕业的人数</a:t>
            </a:r>
            <a:r>
              <a:rPr lang="zh-CN" altLang="en-US" u="sng">
                <a:solidFill>
                  <a:srgbClr val="44546A"/>
                </a:solidFill>
                <a:latin typeface="+mj-ea"/>
                <a:ea typeface="+mj-ea"/>
                <a:sym typeface="+mn-ea"/>
              </a:rPr>
              <a:t>（含往届推迟毕业、学分制提前毕业的学生）</a:t>
            </a:r>
            <a:endParaRPr lang="zh-CN" altLang="en-US" u="sng">
              <a:solidFill>
                <a:srgbClr val="44546A"/>
              </a:solidFill>
              <a:latin typeface="+mj-ea"/>
              <a:ea typeface="+mj-ea"/>
              <a:sym typeface="+mn-ea"/>
            </a:endParaRPr>
          </a:p>
        </p:txBody>
      </p:sp>
      <p:sp>
        <p:nvSpPr>
          <p:cNvPr id="10" name="圆角矩形 9"/>
          <p:cNvSpPr/>
          <p:nvPr/>
        </p:nvSpPr>
        <p:spPr>
          <a:xfrm>
            <a:off x="4493260" y="1567180"/>
            <a:ext cx="7539355" cy="1687195"/>
          </a:xfrm>
          <a:prstGeom prst="roundRect">
            <a:avLst>
              <a:gd name="adj" fmla="val 831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a:buNone/>
            </a:pPr>
            <a:r>
              <a:rPr lang="zh-CN" altLang="en-US" b="1">
                <a:solidFill>
                  <a:srgbClr val="044AFA"/>
                </a:solidFill>
                <a:latin typeface="+mj-ea"/>
                <a:ea typeface="+mj-ea"/>
                <a:sym typeface="+mn-ea"/>
              </a:rPr>
              <a:t>年制</a:t>
            </a:r>
            <a:endParaRPr lang="zh-CN" altLang="en-US" b="1">
              <a:solidFill>
                <a:srgbClr val="044AFA"/>
              </a:solidFill>
              <a:latin typeface="+mj-ea"/>
              <a:ea typeface="+mj-ea"/>
              <a:sym typeface="+mn-ea"/>
            </a:endParaRPr>
          </a:p>
          <a:p>
            <a:pPr marL="285750" indent="-285750" algn="l">
              <a:buChar char="•"/>
            </a:pPr>
            <a:r>
              <a:rPr lang="zh-CN" altLang="en-US">
                <a:solidFill>
                  <a:srgbClr val="44546A"/>
                </a:solidFill>
                <a:latin typeface="+mj-ea"/>
                <a:ea typeface="+mj-ea"/>
                <a:sym typeface="+mn-ea"/>
              </a:rPr>
              <a:t>秋季（9月）入学的学生，若修业年限为x.5年时，按x+1年的“年制”填报，第“x+1年级”的“在校生数”计入“预计毕业生数”春季（2、3月）入学的学生，若修业年限为x.5年时，按x年的年制填报，第“x年级”的“在校生数”计入“预计毕业生数”</a:t>
            </a:r>
            <a:endParaRPr lang="zh-CN" altLang="en-US">
              <a:solidFill>
                <a:srgbClr val="44546A"/>
              </a:solidFill>
              <a:latin typeface="+mj-ea"/>
              <a:ea typeface="+mj-ea"/>
              <a:sym typeface="+mn-ea"/>
            </a:endParaRPr>
          </a:p>
        </p:txBody>
      </p:sp>
      <p:sp>
        <p:nvSpPr>
          <p:cNvPr id="8" name="圆角矩形 7"/>
          <p:cNvSpPr/>
          <p:nvPr/>
        </p:nvSpPr>
        <p:spPr>
          <a:xfrm>
            <a:off x="4398645" y="3547110"/>
            <a:ext cx="7444740" cy="892175"/>
          </a:xfrm>
          <a:prstGeom prst="roundRect">
            <a:avLst>
              <a:gd name="adj" fmla="val 8319"/>
            </a:avLst>
          </a:prstGeom>
          <a:solidFill>
            <a:schemeClr val="accent3">
              <a:lumMod val="20000"/>
              <a:lumOff val="80000"/>
            </a:schemeClr>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a:buNone/>
            </a:pPr>
            <a:r>
              <a:rPr lang="zh-CN" altLang="en-US">
                <a:solidFill>
                  <a:srgbClr val="44546A"/>
                </a:solidFill>
                <a:latin typeface="+mj-ea"/>
                <a:ea typeface="+mj-ea"/>
                <a:sym typeface="+mn-ea"/>
              </a:rPr>
              <a:t>例：若填写春季（</a:t>
            </a:r>
            <a:r>
              <a:rPr lang="en-US" altLang="zh-CN">
                <a:solidFill>
                  <a:srgbClr val="44546A"/>
                </a:solidFill>
                <a:latin typeface="+mj-ea"/>
                <a:ea typeface="+mj-ea"/>
                <a:sym typeface="+mn-ea"/>
              </a:rPr>
              <a:t>2</a:t>
            </a:r>
            <a:r>
              <a:rPr lang="zh-CN" altLang="en-US">
                <a:solidFill>
                  <a:srgbClr val="44546A"/>
                </a:solidFill>
                <a:latin typeface="+mj-ea"/>
                <a:ea typeface="+mj-ea"/>
                <a:sym typeface="+mn-ea"/>
              </a:rPr>
              <a:t>、</a:t>
            </a:r>
            <a:r>
              <a:rPr lang="en-US" altLang="zh-CN">
                <a:solidFill>
                  <a:srgbClr val="44546A"/>
                </a:solidFill>
                <a:latin typeface="+mj-ea"/>
                <a:ea typeface="+mj-ea"/>
                <a:sym typeface="+mn-ea"/>
              </a:rPr>
              <a:t>3</a:t>
            </a:r>
            <a:r>
              <a:rPr lang="zh-CN" altLang="en-US">
                <a:solidFill>
                  <a:srgbClr val="44546A"/>
                </a:solidFill>
                <a:latin typeface="+mj-ea"/>
                <a:ea typeface="+mj-ea"/>
                <a:sym typeface="+mn-ea"/>
              </a:rPr>
              <a:t>月）入学修业年限为</a:t>
            </a:r>
            <a:r>
              <a:rPr lang="en-US" altLang="zh-CN">
                <a:solidFill>
                  <a:srgbClr val="44546A"/>
                </a:solidFill>
                <a:latin typeface="+mj-ea"/>
                <a:ea typeface="+mj-ea"/>
                <a:sym typeface="+mn-ea"/>
              </a:rPr>
              <a:t>2.5</a:t>
            </a:r>
            <a:r>
              <a:rPr lang="zh-CN" altLang="en-US">
                <a:solidFill>
                  <a:srgbClr val="44546A"/>
                </a:solidFill>
                <a:latin typeface="+mj-ea"/>
                <a:ea typeface="+mj-ea"/>
                <a:sym typeface="+mn-ea"/>
              </a:rPr>
              <a:t>年的学生时，年制填几年？</a:t>
            </a:r>
            <a:endParaRPr lang="zh-CN" altLang="en-US">
              <a:solidFill>
                <a:srgbClr val="44546A"/>
              </a:solidFill>
              <a:latin typeface="+mj-ea"/>
              <a:ea typeface="+mj-ea"/>
              <a:sym typeface="+mn-ea"/>
            </a:endParaRPr>
          </a:p>
        </p:txBody>
      </p:sp>
      <p:sp>
        <p:nvSpPr>
          <p:cNvPr id="11" name="圆角矩形 10"/>
          <p:cNvSpPr/>
          <p:nvPr/>
        </p:nvSpPr>
        <p:spPr>
          <a:xfrm>
            <a:off x="9639935" y="4568825"/>
            <a:ext cx="1830705" cy="563245"/>
          </a:xfrm>
          <a:prstGeom prst="roundRect">
            <a:avLst>
              <a:gd name="adj" fmla="val 8319"/>
            </a:avLst>
          </a:prstGeom>
          <a:solidFill>
            <a:schemeClr val="accent3">
              <a:lumMod val="20000"/>
              <a:lumOff val="80000"/>
            </a:schemeClr>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a:buNone/>
            </a:pPr>
            <a:r>
              <a:rPr lang="zh-CN" altLang="en-US">
                <a:solidFill>
                  <a:srgbClr val="44546A"/>
                </a:solidFill>
                <a:latin typeface="+mj-ea"/>
                <a:ea typeface="+mj-ea"/>
                <a:sym typeface="+mn-ea"/>
              </a:rPr>
              <a:t>答：</a:t>
            </a:r>
            <a:r>
              <a:rPr lang="en-US" altLang="zh-CN">
                <a:solidFill>
                  <a:srgbClr val="44546A"/>
                </a:solidFill>
                <a:latin typeface="+mj-ea"/>
                <a:ea typeface="+mj-ea"/>
                <a:sym typeface="+mn-ea"/>
              </a:rPr>
              <a:t>2</a:t>
            </a:r>
            <a:r>
              <a:rPr lang="zh-CN" altLang="en-US">
                <a:solidFill>
                  <a:srgbClr val="44546A"/>
                </a:solidFill>
                <a:latin typeface="+mj-ea"/>
                <a:ea typeface="+mj-ea"/>
                <a:sym typeface="+mn-ea"/>
              </a:rPr>
              <a:t>年</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10" grpId="0" bldLvl="0" animBg="1"/>
      <p:bldP spid="10" grpId="1" animBg="1"/>
      <p:bldP spid="8" grpId="0" bldLvl="0" animBg="1"/>
      <p:bldP spid="8" grpId="1" animBg="1"/>
      <p:bldP spid="11" grpId="0" bldLvl="0" animBg="1"/>
      <p:bldP spid="11"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endParaRPr lang="zh-CN" altLang="en-US" sz="2400" b="1" dirty="0">
              <a:solidFill>
                <a:schemeClr val="tx2"/>
              </a:solidFill>
              <a:latin typeface="+mj-ea"/>
              <a:ea typeface="+mj-ea"/>
              <a:cs typeface="+mj-ea"/>
              <a:sym typeface="+mn-ea"/>
            </a:endParaRPr>
          </a:p>
        </p:txBody>
      </p:sp>
      <p:pic>
        <p:nvPicPr>
          <p:cNvPr id="8" name="图片 7"/>
          <p:cNvPicPr>
            <a:picLocks noChangeAspect="1"/>
          </p:cNvPicPr>
          <p:nvPr/>
        </p:nvPicPr>
        <p:blipFill>
          <a:blip r:embed="rId4"/>
          <a:stretch>
            <a:fillRect/>
          </a:stretch>
        </p:blipFill>
        <p:spPr>
          <a:xfrm>
            <a:off x="370840" y="1151255"/>
            <a:ext cx="6096000" cy="4716780"/>
          </a:xfrm>
          <a:prstGeom prst="rect">
            <a:avLst/>
          </a:prstGeom>
        </p:spPr>
      </p:pic>
      <p:sp>
        <p:nvSpPr>
          <p:cNvPr id="12" name="线形标注 2(带边框和强调线) 11"/>
          <p:cNvSpPr/>
          <p:nvPr/>
        </p:nvSpPr>
        <p:spPr>
          <a:xfrm>
            <a:off x="4872990" y="5542280"/>
            <a:ext cx="6821805" cy="942975"/>
          </a:xfrm>
          <a:prstGeom prst="accentBorderCallout2">
            <a:avLst>
              <a:gd name="adj1" fmla="val 18750"/>
              <a:gd name="adj2" fmla="val -8333"/>
              <a:gd name="adj3" fmla="val -154949"/>
              <a:gd name="adj4" fmla="val -4412"/>
              <a:gd name="adj5" fmla="val -246195"/>
              <a:gd name="adj6" fmla="val -256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rgbClr val="044AFA"/>
                </a:solidFill>
                <a:latin typeface="+mj-ea"/>
                <a:ea typeface="+mj-ea"/>
                <a:sym typeface="+mn-ea"/>
              </a:rPr>
              <a:t>职业类证书：</a:t>
            </a:r>
            <a:r>
              <a:rPr lang="zh-CN" altLang="en-US">
                <a:solidFill>
                  <a:srgbClr val="44546A"/>
                </a:solidFill>
                <a:latin typeface="+mj-ea"/>
                <a:ea typeface="+mj-ea"/>
                <a:sym typeface="+mn-ea"/>
              </a:rPr>
              <a:t>毕业生中按规定取得职业资格证书、职业技能等级证书（X证书）、执业资格证书，以及教育部发布的学生所学专业的专业教学标准中列举的其他职业类证书的人数</a:t>
            </a:r>
            <a:endParaRPr lang="zh-CN" altLang="en-US">
              <a:solidFill>
                <a:srgbClr val="44546A"/>
              </a:solidFill>
              <a:latin typeface="+mj-ea"/>
              <a:ea typeface="+mj-ea"/>
              <a:sym typeface="+mn-ea"/>
            </a:endParaRPr>
          </a:p>
        </p:txBody>
      </p:sp>
      <p:sp>
        <p:nvSpPr>
          <p:cNvPr id="6" name="线形标注 2(带边框和强调线) 5"/>
          <p:cNvSpPr/>
          <p:nvPr/>
        </p:nvSpPr>
        <p:spPr>
          <a:xfrm>
            <a:off x="4874895" y="2339340"/>
            <a:ext cx="6821805" cy="742950"/>
          </a:xfrm>
          <a:prstGeom prst="accentBorderCallout2">
            <a:avLst>
              <a:gd name="adj1" fmla="val 18750"/>
              <a:gd name="adj2" fmla="val -8333"/>
              <a:gd name="adj3" fmla="val 18760"/>
              <a:gd name="adj4" fmla="val -14463"/>
              <a:gd name="adj5" fmla="val 386581"/>
              <a:gd name="adj6" fmla="val -4618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rgbClr val="044AFA"/>
                </a:solidFill>
                <a:latin typeface="+mj-ea"/>
                <a:ea typeface="+mj-ea"/>
                <a:sym typeface="+mn-ea"/>
              </a:rPr>
              <a:t>现代学徒制：</a:t>
            </a:r>
            <a:r>
              <a:rPr lang="zh-CN" altLang="en-US">
                <a:solidFill>
                  <a:srgbClr val="44546A"/>
                </a:solidFill>
                <a:latin typeface="+mj-ea"/>
                <a:ea typeface="+mj-ea"/>
                <a:sym typeface="+mn-ea"/>
              </a:rPr>
              <a:t>根据</a:t>
            </a:r>
            <a:r>
              <a:rPr lang="zh-CN" altLang="en-US">
                <a:solidFill>
                  <a:srgbClr val="2A5CE3"/>
                </a:solidFill>
                <a:latin typeface="华文新魏" panose="02010800040101010101" charset="-122"/>
                <a:ea typeface="华文新魏" panose="02010800040101010101" charset="-122"/>
                <a:sym typeface="+mn-ea"/>
              </a:rPr>
              <a:t>《国家职业教育改革实施方案》</a:t>
            </a:r>
            <a:r>
              <a:rPr lang="zh-CN" altLang="en-US">
                <a:solidFill>
                  <a:srgbClr val="44546A"/>
                </a:solidFill>
                <a:latin typeface="+mj-ea"/>
                <a:ea typeface="+mj-ea"/>
                <a:sym typeface="+mn-ea"/>
              </a:rPr>
              <a:t>等规定，经省级教育行政部门按规定认定的参与现代学徒制培养的在校生</a:t>
            </a:r>
            <a:endParaRPr lang="zh-CN" altLang="en-US">
              <a:solidFill>
                <a:srgbClr val="44546A"/>
              </a:solidFill>
              <a:latin typeface="+mj-ea"/>
              <a:ea typeface="+mj-ea"/>
              <a:sym typeface="+mn-ea"/>
            </a:endParaRPr>
          </a:p>
        </p:txBody>
      </p:sp>
      <p:sp>
        <p:nvSpPr>
          <p:cNvPr id="5" name="线形标注 2(带边框和强调线) 4"/>
          <p:cNvSpPr/>
          <p:nvPr/>
        </p:nvSpPr>
        <p:spPr>
          <a:xfrm>
            <a:off x="4874895" y="4124325"/>
            <a:ext cx="6821805" cy="1273175"/>
          </a:xfrm>
          <a:prstGeom prst="accentBorderCallout2">
            <a:avLst>
              <a:gd name="adj1" fmla="val 18750"/>
              <a:gd name="adj2" fmla="val -8333"/>
              <a:gd name="adj3" fmla="val -20448"/>
              <a:gd name="adj4" fmla="val -14670"/>
              <a:gd name="adj5" fmla="val -55012"/>
              <a:gd name="adj6" fmla="val 74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rgbClr val="044AFA"/>
                </a:solidFill>
                <a:latin typeface="+mj-ea"/>
                <a:ea typeface="+mj-ea"/>
                <a:sym typeface="+mn-ea"/>
              </a:rPr>
              <a:t>职业技能等级证书：</a:t>
            </a:r>
            <a:r>
              <a:rPr lang="zh-CN" altLang="en-US">
                <a:solidFill>
                  <a:srgbClr val="44546A"/>
                </a:solidFill>
                <a:latin typeface="+mj-ea"/>
                <a:ea typeface="+mj-ea"/>
                <a:sym typeface="+mn-ea"/>
              </a:rPr>
              <a:t>即“1+X”证书中的X证书，是指根据</a:t>
            </a:r>
            <a:r>
              <a:rPr lang="zh-CN" altLang="en-US">
                <a:solidFill>
                  <a:srgbClr val="2A5CE3"/>
                </a:solidFill>
                <a:latin typeface="华文新魏" panose="02010800040101010101" charset="-122"/>
                <a:ea typeface="华文新魏" panose="02010800040101010101" charset="-122"/>
                <a:sym typeface="+mn-ea"/>
              </a:rPr>
              <a:t>《国家职业教育改革实施方案》</a:t>
            </a:r>
            <a:r>
              <a:rPr lang="zh-CN" altLang="en-US">
                <a:solidFill>
                  <a:srgbClr val="44546A"/>
                </a:solidFill>
                <a:latin typeface="+mj-ea"/>
                <a:ea typeface="+mj-ea"/>
                <a:sym typeface="+mn-ea"/>
              </a:rPr>
              <a:t>等规定，毕业生中获得职业技能等级证书的人数。其中，填报范围为经省级教育行政部门批准开展1+X试点工作的专业。</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6" grpId="0" bldLvl="0" animBg="1"/>
      <p:bldP spid="6" grpId="1" animBg="1"/>
      <p:bldP spid="5" grpId="0" bldLvl="0" animBg="1"/>
      <p:bldP spid="5"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9" name="图片 8"/>
          <p:cNvPicPr>
            <a:picLocks noChangeAspect="1"/>
          </p:cNvPicPr>
          <p:nvPr/>
        </p:nvPicPr>
        <p:blipFill>
          <a:blip r:embed="rId3"/>
          <a:stretch>
            <a:fillRect/>
          </a:stretch>
        </p:blipFill>
        <p:spPr>
          <a:xfrm>
            <a:off x="5005705" y="1230630"/>
            <a:ext cx="7008495" cy="548005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endParaRPr lang="zh-CN" altLang="en-US" sz="2400" b="1" dirty="0">
              <a:solidFill>
                <a:schemeClr val="tx2"/>
              </a:solidFill>
              <a:latin typeface="+mj-ea"/>
              <a:ea typeface="+mj-ea"/>
              <a:cs typeface="+mj-ea"/>
              <a:sym typeface="+mn-ea"/>
            </a:endParaRPr>
          </a:p>
        </p:txBody>
      </p:sp>
      <p:sp>
        <p:nvSpPr>
          <p:cNvPr id="5" name="圆角矩形 4"/>
          <p:cNvSpPr/>
          <p:nvPr/>
        </p:nvSpPr>
        <p:spPr>
          <a:xfrm>
            <a:off x="373986" y="1540625"/>
            <a:ext cx="8989060" cy="1310871"/>
          </a:xfrm>
          <a:prstGeom prst="roundRect">
            <a:avLst>
              <a:gd name="adj" fmla="val 100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Char char="•"/>
            </a:pP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5"/>
              </a:rPr>
              <a:t>《普通高等学校学生管理规定》</a:t>
            </a:r>
            <a:r>
              <a:rPr lang="zh-CN" altLang="en-US">
                <a:solidFill>
                  <a:srgbClr val="44546A"/>
                </a:solidFill>
                <a:latin typeface="+mj-ea"/>
                <a:ea typeface="+mj-ea"/>
                <a:sym typeface="+mn-ea"/>
              </a:rPr>
              <a:t>第十条“新生可以申请保留入学资格。保留入学资格期间不具有学籍。保留入学资格的条件、期限等由学校规定”有关要求，保留入学资格学生（含大学生新征入伍）当年</a:t>
            </a:r>
            <a:r>
              <a:rPr lang="zh-CN" altLang="en-US" u="sng">
                <a:solidFill>
                  <a:srgbClr val="44546A"/>
                </a:solidFill>
                <a:latin typeface="+mj-ea"/>
                <a:ea typeface="+mj-ea"/>
                <a:sym typeface="+mn-ea"/>
              </a:rPr>
              <a:t>不填入招生数据</a:t>
            </a:r>
            <a:r>
              <a:rPr lang="zh-CN" altLang="en-US">
                <a:solidFill>
                  <a:srgbClr val="44546A"/>
                </a:solidFill>
                <a:latin typeface="+mj-ea"/>
                <a:ea typeface="+mj-ea"/>
                <a:sym typeface="+mn-ea"/>
              </a:rPr>
              <a:t>中，恢复入学资格后填报招生数。</a:t>
            </a:r>
            <a:endParaRPr lang="zh-CN" altLang="en-US">
              <a:solidFill>
                <a:srgbClr val="44546A"/>
              </a:solidFill>
              <a:latin typeface="+mj-ea"/>
              <a:ea typeface="+mj-ea"/>
              <a:sym typeface="+mn-ea"/>
            </a:endParaRPr>
          </a:p>
        </p:txBody>
      </p:sp>
      <p:sp>
        <p:nvSpPr>
          <p:cNvPr id="8" name="圆角矩形 7"/>
          <p:cNvSpPr/>
          <p:nvPr/>
        </p:nvSpPr>
        <p:spPr>
          <a:xfrm>
            <a:off x="483841" y="4044315"/>
            <a:ext cx="8360410" cy="41973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u="sng">
                <a:solidFill>
                  <a:srgbClr val="44546A"/>
                </a:solidFill>
                <a:latin typeface="+mj-ea"/>
                <a:ea typeface="+mj-ea"/>
                <a:sym typeface="+mn-ea"/>
              </a:rPr>
              <a:t>高等教育学生表包括港澳台侨学生</a:t>
            </a:r>
            <a:endParaRPr lang="zh-CN" altLang="en-US" u="sng">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8" grpId="0" bldLvl="0" animBg="1"/>
      <p:bldP spid="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sz="2400" b="1" dirty="0">
                <a:solidFill>
                  <a:schemeClr val="tx2"/>
                </a:solidFill>
                <a:latin typeface="+mj-ea"/>
                <a:ea typeface="+mj-ea"/>
                <a:cs typeface="+mj-ea"/>
                <a:sym typeface="+mn-ea"/>
              </a:rPr>
              <a:t>3325</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高等职业教育本科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5560695" y="1151255"/>
            <a:ext cx="5894705" cy="5406390"/>
          </a:xfrm>
          <a:prstGeom prst="rect">
            <a:avLst/>
          </a:prstGeom>
        </p:spPr>
      </p:pic>
      <p:sp>
        <p:nvSpPr>
          <p:cNvPr id="5" name="圆角矩形 4"/>
          <p:cNvSpPr/>
          <p:nvPr/>
        </p:nvSpPr>
        <p:spPr>
          <a:xfrm>
            <a:off x="374015" y="1540510"/>
            <a:ext cx="6397625" cy="827405"/>
          </a:xfrm>
          <a:prstGeom prst="roundRect">
            <a:avLst>
              <a:gd name="adj" fmla="val 100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Char char="•"/>
            </a:pPr>
            <a:r>
              <a:rPr lang="zh-CN" altLang="en-US">
                <a:solidFill>
                  <a:srgbClr val="44546A"/>
                </a:solidFill>
                <a:latin typeface="+mj-ea"/>
                <a:ea typeface="+mj-ea"/>
                <a:sym typeface="+mn-ea"/>
              </a:rPr>
              <a:t>高中起点本科：指高级中等教育毕业（同等学力）接受本科学历教育的学生，职业教育本科学制为</a:t>
            </a:r>
            <a:r>
              <a:rPr lang="en-US" altLang="zh-CN">
                <a:solidFill>
                  <a:srgbClr val="44546A"/>
                </a:solidFill>
                <a:latin typeface="+mj-ea"/>
                <a:ea typeface="+mj-ea"/>
                <a:sym typeface="+mn-ea"/>
              </a:rPr>
              <a:t> 4-5 </a:t>
            </a:r>
            <a:r>
              <a:rPr lang="zh-CN" altLang="en-US">
                <a:solidFill>
                  <a:srgbClr val="44546A"/>
                </a:solidFill>
                <a:latin typeface="+mj-ea"/>
                <a:ea typeface="+mj-ea"/>
                <a:sym typeface="+mn-ea"/>
              </a:rPr>
              <a:t>年。</a:t>
            </a:r>
            <a:endParaRPr lang="zh-CN" altLang="en-US">
              <a:solidFill>
                <a:srgbClr val="44546A"/>
              </a:solidFill>
              <a:latin typeface="+mj-ea"/>
              <a:ea typeface="+mj-ea"/>
              <a:sym typeface="+mn-ea"/>
            </a:endParaRPr>
          </a:p>
        </p:txBody>
      </p:sp>
      <p:sp>
        <p:nvSpPr>
          <p:cNvPr id="8" name="圆角矩形 7"/>
          <p:cNvSpPr/>
          <p:nvPr/>
        </p:nvSpPr>
        <p:spPr>
          <a:xfrm>
            <a:off x="233680" y="5043170"/>
            <a:ext cx="5492750" cy="83121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授予学位数：为上学年度实际授予学位的人数（含补授学位、学分制提前毕业可授学位的学生）。</a:t>
            </a:r>
            <a:endParaRPr lang="zh-CN" altLang="en-US">
              <a:solidFill>
                <a:srgbClr val="44546A"/>
              </a:solidFill>
              <a:latin typeface="+mj-ea"/>
              <a:ea typeface="+mj-ea"/>
              <a:sym typeface="+mn-ea"/>
            </a:endParaRPr>
          </a:p>
        </p:txBody>
      </p:sp>
      <p:sp>
        <p:nvSpPr>
          <p:cNvPr id="3" name="圆角矩形 2"/>
          <p:cNvSpPr/>
          <p:nvPr/>
        </p:nvSpPr>
        <p:spPr>
          <a:xfrm>
            <a:off x="374015" y="2683510"/>
            <a:ext cx="6397625" cy="827405"/>
          </a:xfrm>
          <a:prstGeom prst="roundRect">
            <a:avLst>
              <a:gd name="adj" fmla="val 100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a:solidFill>
                  <a:srgbClr val="44546A"/>
                </a:solidFill>
                <a:latin typeface="+mj-ea"/>
                <a:ea typeface="+mj-ea"/>
                <a:sym typeface="+mn-ea"/>
              </a:rPr>
              <a:t>专科起点本科：指高职专科毕业接受职业教育本科学历教育的学生，专科起点本科的学制为</a:t>
            </a:r>
            <a:r>
              <a:rPr lang="en-US" altLang="zh-CN">
                <a:solidFill>
                  <a:srgbClr val="44546A"/>
                </a:solidFill>
                <a:latin typeface="+mj-ea"/>
                <a:ea typeface="+mj-ea"/>
                <a:sym typeface="+mn-ea"/>
              </a:rPr>
              <a:t> 2-3 </a:t>
            </a:r>
            <a:r>
              <a:rPr lang="zh-CN" altLang="en-US">
                <a:solidFill>
                  <a:srgbClr val="44546A"/>
                </a:solidFill>
                <a:latin typeface="+mj-ea"/>
                <a:ea typeface="+mj-ea"/>
                <a:sym typeface="+mn-ea"/>
              </a:rPr>
              <a:t>年。</a:t>
            </a:r>
            <a:endParaRPr lang="zh-CN" altLang="en-US">
              <a:solidFill>
                <a:srgbClr val="44546A"/>
              </a:solidFill>
              <a:latin typeface="+mj-ea"/>
              <a:ea typeface="+mj-ea"/>
              <a:sym typeface="+mn-ea"/>
            </a:endParaRPr>
          </a:p>
        </p:txBody>
      </p:sp>
      <p:sp>
        <p:nvSpPr>
          <p:cNvPr id="6" name="圆角矩形 5"/>
          <p:cNvSpPr/>
          <p:nvPr/>
        </p:nvSpPr>
        <p:spPr>
          <a:xfrm>
            <a:off x="233680" y="3684270"/>
            <a:ext cx="5935345" cy="1216025"/>
          </a:xfrm>
          <a:prstGeom prst="roundRect">
            <a:avLst>
              <a:gd name="adj" fmla="val 100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a:solidFill>
                  <a:srgbClr val="44546A"/>
                </a:solidFill>
                <a:latin typeface="+mj-ea"/>
                <a:ea typeface="+mj-ea"/>
                <a:sym typeface="+mn-ea"/>
              </a:rPr>
              <a:t>第二学士学位：指已修完一个本科专业并获得学士学位后，按照招生计划，经考试合格，进入经教育部批准、备案第二学士学位专业的高等学校，攻读第二个学士学位（不同学科）的学生，学制为</a:t>
            </a:r>
            <a:r>
              <a:rPr lang="en-US" altLang="zh-CN">
                <a:solidFill>
                  <a:srgbClr val="44546A"/>
                </a:solidFill>
                <a:latin typeface="+mj-ea"/>
                <a:ea typeface="+mj-ea"/>
                <a:sym typeface="+mn-ea"/>
              </a:rPr>
              <a:t> 2 </a:t>
            </a:r>
            <a:r>
              <a:rPr lang="zh-CN" altLang="en-US">
                <a:solidFill>
                  <a:srgbClr val="44546A"/>
                </a:solidFill>
                <a:latin typeface="+mj-ea"/>
                <a:ea typeface="+mj-ea"/>
                <a:sym typeface="+mn-ea"/>
              </a:rPr>
              <a:t>年。</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8" grpId="0" bldLvl="0" animBg="1"/>
      <p:bldP spid="8" grpId="1" animBg="1"/>
      <p:bldP spid="3" grpId="0" bldLvl="0" animBg="1"/>
      <p:bldP spid="3" grpId="1" animBg="1"/>
      <p:bldP spid="6" grpId="0" bldLvl="0" animBg="1"/>
      <p:bldP spid="6"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a:stretch>
            <a:fillRect/>
          </a:stretch>
        </p:blipFill>
        <p:spPr>
          <a:xfrm>
            <a:off x="5726430" y="1087755"/>
            <a:ext cx="5798820" cy="5006340"/>
          </a:xfrm>
          <a:prstGeom prst="rect">
            <a:avLst/>
          </a:prstGeom>
        </p:spPr>
      </p:pic>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sz="2400" b="1" dirty="0">
                <a:solidFill>
                  <a:schemeClr val="tx2"/>
                </a:solidFill>
                <a:latin typeface="+mj-ea"/>
                <a:ea typeface="+mj-ea"/>
                <a:cs typeface="+mj-ea"/>
                <a:sym typeface="+mn-ea"/>
              </a:rPr>
              <a:t>3326 </a:t>
            </a:r>
            <a:r>
              <a:rPr lang="zh-CN" altLang="en-US" sz="2400" b="1" dirty="0">
                <a:solidFill>
                  <a:schemeClr val="tx2"/>
                </a:solidFill>
                <a:latin typeface="+mj-ea"/>
                <a:ea typeface="+mj-ea"/>
                <a:cs typeface="+mj-ea"/>
                <a:sym typeface="+mn-ea"/>
              </a:rPr>
              <a:t>普通本科分专业学生数</a:t>
            </a:r>
            <a:endParaRPr lang="zh-CN" altLang="en-US" sz="2400" b="1" dirty="0">
              <a:solidFill>
                <a:schemeClr val="tx2"/>
              </a:solidFill>
              <a:latin typeface="+mj-ea"/>
              <a:ea typeface="+mj-ea"/>
              <a:cs typeface="+mj-ea"/>
              <a:sym typeface="+mn-ea"/>
            </a:endParaRPr>
          </a:p>
        </p:txBody>
      </p:sp>
      <p:sp>
        <p:nvSpPr>
          <p:cNvPr id="5" name="圆角矩形 4"/>
          <p:cNvSpPr/>
          <p:nvPr/>
        </p:nvSpPr>
        <p:spPr>
          <a:xfrm>
            <a:off x="374015" y="1540510"/>
            <a:ext cx="5416550" cy="1696720"/>
          </a:xfrm>
          <a:prstGeom prst="roundRect">
            <a:avLst>
              <a:gd name="adj" fmla="val 100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Char char="•"/>
            </a:pPr>
            <a:r>
              <a:rPr lang="zh-CN" altLang="en-US">
                <a:solidFill>
                  <a:srgbClr val="44546A"/>
                </a:solidFill>
                <a:latin typeface="+mj-ea"/>
                <a:ea typeface="+mj-ea"/>
                <a:sym typeface="+mn-ea"/>
              </a:rPr>
              <a:t>师范生：是指按照师范类专业培养方案，在毕业前修完教师教育课程标准规定有关课程，且完成累计不少于</a:t>
            </a:r>
            <a:r>
              <a:rPr lang="en-US" altLang="zh-CN">
                <a:solidFill>
                  <a:srgbClr val="44546A"/>
                </a:solidFill>
                <a:latin typeface="+mj-ea"/>
                <a:ea typeface="+mj-ea"/>
                <a:sym typeface="+mn-ea"/>
              </a:rPr>
              <a:t> 18 </a:t>
            </a:r>
            <a:r>
              <a:rPr lang="zh-CN" altLang="en-US">
                <a:solidFill>
                  <a:srgbClr val="44546A"/>
                </a:solidFill>
                <a:latin typeface="+mj-ea"/>
                <a:ea typeface="+mj-ea"/>
                <a:sym typeface="+mn-ea"/>
              </a:rPr>
              <a:t>周教育实践的学生，包括在师范专业以及在兼招专业中按照上述标准进行培养的学生。注意不要漏填。</a:t>
            </a:r>
            <a:endParaRPr lang="zh-CN" altLang="en-US">
              <a:solidFill>
                <a:srgbClr val="44546A"/>
              </a:solidFill>
              <a:latin typeface="+mj-ea"/>
              <a:ea typeface="+mj-ea"/>
              <a:sym typeface="+mn-ea"/>
            </a:endParaRPr>
          </a:p>
        </p:txBody>
      </p:sp>
      <p:sp>
        <p:nvSpPr>
          <p:cNvPr id="9" name="圆角矩形 8"/>
          <p:cNvSpPr/>
          <p:nvPr/>
        </p:nvSpPr>
        <p:spPr>
          <a:xfrm>
            <a:off x="309880" y="3626485"/>
            <a:ext cx="5416550" cy="1475105"/>
          </a:xfrm>
          <a:prstGeom prst="roundRect">
            <a:avLst>
              <a:gd name="adj" fmla="val 100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a:solidFill>
                  <a:srgbClr val="44546A"/>
                </a:solidFill>
                <a:latin typeface="+mj-ea"/>
                <a:ea typeface="+mj-ea"/>
                <a:sym typeface="+mn-ea"/>
              </a:rPr>
              <a:t>是否师范专业的填写：是师范专业，则填</a:t>
            </a:r>
            <a:r>
              <a:rPr lang="en-US" altLang="zh-CN">
                <a:solidFill>
                  <a:srgbClr val="44546A"/>
                </a:solidFill>
                <a:latin typeface="+mj-ea"/>
                <a:ea typeface="+mj-ea"/>
                <a:sym typeface="+mn-ea"/>
              </a:rPr>
              <a:t>“</a:t>
            </a:r>
            <a:r>
              <a:rPr lang="zh-CN" altLang="en-US">
                <a:solidFill>
                  <a:srgbClr val="44546A"/>
                </a:solidFill>
                <a:latin typeface="+mj-ea"/>
                <a:ea typeface="+mj-ea"/>
                <a:sym typeface="+mn-ea"/>
              </a:rPr>
              <a:t>是</a:t>
            </a:r>
            <a:r>
              <a:rPr lang="en-US" altLang="zh-CN">
                <a:solidFill>
                  <a:srgbClr val="44546A"/>
                </a:solidFill>
                <a:latin typeface="+mj-ea"/>
                <a:ea typeface="+mj-ea"/>
                <a:sym typeface="+mn-ea"/>
              </a:rPr>
              <a:t>”</a:t>
            </a:r>
            <a:r>
              <a:rPr lang="zh-CN" altLang="en-US">
                <a:solidFill>
                  <a:srgbClr val="44546A"/>
                </a:solidFill>
                <a:latin typeface="+mj-ea"/>
                <a:ea typeface="+mj-ea"/>
                <a:sym typeface="+mn-ea"/>
              </a:rPr>
              <a:t>，不是师范专业则填</a:t>
            </a:r>
            <a:r>
              <a:rPr lang="en-US" altLang="zh-CN">
                <a:solidFill>
                  <a:srgbClr val="44546A"/>
                </a:solidFill>
                <a:latin typeface="+mj-ea"/>
                <a:ea typeface="+mj-ea"/>
                <a:sym typeface="+mn-ea"/>
              </a:rPr>
              <a:t>“</a:t>
            </a:r>
            <a:r>
              <a:rPr lang="zh-CN" altLang="en-US">
                <a:solidFill>
                  <a:srgbClr val="44546A"/>
                </a:solidFill>
                <a:latin typeface="+mj-ea"/>
                <a:ea typeface="+mj-ea"/>
                <a:sym typeface="+mn-ea"/>
              </a:rPr>
              <a:t>否</a:t>
            </a:r>
            <a:r>
              <a:rPr lang="en-US" altLang="zh-CN">
                <a:solidFill>
                  <a:srgbClr val="44546A"/>
                </a:solidFill>
                <a:latin typeface="+mj-ea"/>
                <a:ea typeface="+mj-ea"/>
                <a:sym typeface="+mn-ea"/>
              </a:rPr>
              <a:t>”</a:t>
            </a:r>
            <a:r>
              <a:rPr lang="zh-CN" altLang="en-US">
                <a:solidFill>
                  <a:srgbClr val="44546A"/>
                </a:solidFill>
                <a:latin typeface="+mj-ea"/>
                <a:ea typeface="+mj-ea"/>
                <a:sym typeface="+mn-ea"/>
              </a:rPr>
              <a:t>。注意不要漏填。</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9" grpId="0" bldLvl="0" animBg="1"/>
      <p:bldP spid="9"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3327</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3328 </a:t>
            </a:r>
            <a:r>
              <a:rPr lang="zh-CN" altLang="en-US" sz="2400" b="1" dirty="0">
                <a:solidFill>
                  <a:schemeClr val="tx2"/>
                </a:solidFill>
                <a:latin typeface="+mj-ea"/>
                <a:ea typeface="+mj-ea"/>
                <a:cs typeface="+mj-ea"/>
                <a:sym typeface="+mn-ea"/>
              </a:rPr>
              <a:t>成人专科、本科</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811530" y="1317625"/>
            <a:ext cx="5026025" cy="5181600"/>
          </a:xfrm>
          <a:prstGeom prst="rect">
            <a:avLst/>
          </a:prstGeom>
          <a:ln>
            <a:solidFill>
              <a:srgbClr val="44546A"/>
            </a:solidFill>
          </a:ln>
          <a:effectLst>
            <a:outerShdw blurRad="50800" dist="38100" dir="2700000" algn="tl" rotWithShape="0">
              <a:prstClr val="black">
                <a:alpha val="40000"/>
              </a:prstClr>
            </a:outerShdw>
          </a:effectLst>
        </p:spPr>
      </p:pic>
      <p:pic>
        <p:nvPicPr>
          <p:cNvPr id="8" name="图片 7"/>
          <p:cNvPicPr>
            <a:picLocks noChangeAspect="1"/>
          </p:cNvPicPr>
          <p:nvPr/>
        </p:nvPicPr>
        <p:blipFill>
          <a:blip r:embed="rId5"/>
          <a:stretch>
            <a:fillRect/>
          </a:stretch>
        </p:blipFill>
        <p:spPr>
          <a:xfrm>
            <a:off x="5837555" y="1317625"/>
            <a:ext cx="5008245" cy="5201285"/>
          </a:xfrm>
          <a:prstGeom prst="rect">
            <a:avLst/>
          </a:prstGeom>
          <a:ln>
            <a:solidFill>
              <a:srgbClr val="44546A"/>
            </a:solidFill>
          </a:ln>
          <a:effectLst>
            <a:outerShdw blurRad="50800" dist="38100" dir="2700000" algn="tl" rotWithShape="0">
              <a:prstClr val="black">
                <a:alpha val="40000"/>
              </a:prstClr>
            </a:outerShdw>
          </a:effectLst>
        </p:spPr>
      </p:pic>
      <p:sp>
        <p:nvSpPr>
          <p:cNvPr id="10" name="线形标注 2(带边框和强调线) 9"/>
          <p:cNvSpPr/>
          <p:nvPr/>
        </p:nvSpPr>
        <p:spPr>
          <a:xfrm>
            <a:off x="5027930" y="1424305"/>
            <a:ext cx="6265545" cy="607060"/>
          </a:xfrm>
          <a:prstGeom prst="accentBorderCallout2">
            <a:avLst>
              <a:gd name="adj1" fmla="val 18750"/>
              <a:gd name="adj2" fmla="val -8333"/>
              <a:gd name="adj3" fmla="val 18760"/>
              <a:gd name="adj4" fmla="val -14463"/>
              <a:gd name="adj5" fmla="val 393828"/>
              <a:gd name="adj6" fmla="val -5422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函授学生</a:t>
            </a:r>
            <a:r>
              <a:rPr lang="zh-CN" altLang="en-US">
                <a:solidFill>
                  <a:srgbClr val="44546A"/>
                </a:solidFill>
                <a:latin typeface="+mj-ea"/>
                <a:ea typeface="+mj-ea"/>
                <a:sym typeface="+mn-ea"/>
              </a:rPr>
              <a:t>是指以函授为主要教学方式培养的成人专科学生。</a:t>
            </a:r>
            <a:endParaRPr lang="zh-CN" altLang="en-US">
              <a:solidFill>
                <a:srgbClr val="44546A"/>
              </a:solidFill>
              <a:latin typeface="+mj-ea"/>
              <a:ea typeface="+mj-ea"/>
              <a:sym typeface="+mn-ea"/>
            </a:endParaRPr>
          </a:p>
        </p:txBody>
      </p:sp>
      <p:sp>
        <p:nvSpPr>
          <p:cNvPr id="9" name="线形标注 2(带边框和强调线) 8"/>
          <p:cNvSpPr/>
          <p:nvPr/>
        </p:nvSpPr>
        <p:spPr>
          <a:xfrm>
            <a:off x="5027930" y="2234565"/>
            <a:ext cx="6265545" cy="607060"/>
          </a:xfrm>
          <a:prstGeom prst="accentBorderCallout2">
            <a:avLst>
              <a:gd name="adj1" fmla="val 18750"/>
              <a:gd name="adj2" fmla="val -8333"/>
              <a:gd name="adj3" fmla="val 18760"/>
              <a:gd name="adj4" fmla="val -14463"/>
              <a:gd name="adj5" fmla="val 358368"/>
              <a:gd name="adj6" fmla="val -544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业余学生</a:t>
            </a:r>
            <a:r>
              <a:rPr lang="zh-CN" altLang="en-US">
                <a:solidFill>
                  <a:srgbClr val="44546A"/>
                </a:solidFill>
                <a:latin typeface="+mj-ea"/>
                <a:ea typeface="+mj-ea"/>
                <a:sym typeface="+mn-ea"/>
              </a:rPr>
              <a:t>是指以业余时间授课形式培养的成人专科学生。</a:t>
            </a:r>
            <a:endParaRPr lang="zh-CN" altLang="en-US">
              <a:solidFill>
                <a:srgbClr val="44546A"/>
              </a:solidFill>
              <a:latin typeface="+mj-ea"/>
              <a:ea typeface="+mj-ea"/>
              <a:sym typeface="+mn-ea"/>
            </a:endParaRPr>
          </a:p>
        </p:txBody>
      </p:sp>
      <p:sp>
        <p:nvSpPr>
          <p:cNvPr id="3" name="线形标注 2(带边框和强调线) 2"/>
          <p:cNvSpPr/>
          <p:nvPr/>
        </p:nvSpPr>
        <p:spPr>
          <a:xfrm>
            <a:off x="5027930" y="3044825"/>
            <a:ext cx="6265545" cy="607060"/>
          </a:xfrm>
          <a:prstGeom prst="accentBorderCallout2">
            <a:avLst>
              <a:gd name="adj1" fmla="val 18750"/>
              <a:gd name="adj2" fmla="val -8333"/>
              <a:gd name="adj3" fmla="val 18760"/>
              <a:gd name="adj4" fmla="val -14463"/>
              <a:gd name="adj5" fmla="val 316213"/>
              <a:gd name="adj6" fmla="val -5423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脱产学生</a:t>
            </a:r>
            <a:r>
              <a:rPr lang="zh-CN" altLang="en-US">
                <a:solidFill>
                  <a:srgbClr val="44546A"/>
                </a:solidFill>
                <a:latin typeface="+mj-ea"/>
                <a:ea typeface="+mj-ea"/>
                <a:sym typeface="+mn-ea"/>
              </a:rPr>
              <a:t>是指以全日制形式培养的成人专科学生。</a:t>
            </a:r>
            <a:endParaRPr lang="zh-CN" altLang="en-US">
              <a:solidFill>
                <a:srgbClr val="44546A"/>
              </a:solidFill>
              <a:latin typeface="+mj-ea"/>
              <a:ea typeface="+mj-ea"/>
              <a:sym typeface="+mn-ea"/>
            </a:endParaRPr>
          </a:p>
        </p:txBody>
      </p:sp>
      <p:sp>
        <p:nvSpPr>
          <p:cNvPr id="6" name="圆角矩形 5"/>
          <p:cNvSpPr/>
          <p:nvPr/>
        </p:nvSpPr>
        <p:spPr>
          <a:xfrm>
            <a:off x="5027930" y="4166870"/>
            <a:ext cx="6453505" cy="1555115"/>
          </a:xfrm>
          <a:prstGeom prst="roundRect">
            <a:avLst>
              <a:gd name="adj" fmla="val 102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按专业招生培养的学生，按《普通高等学校本科专业目录（统计用）》《高等学历继续教育补充专业目录（统计用）》专业代码、专业名称填报；自主专业名称的专业，按其培养方案、培养方向、课程安排归类到专业目录中的专业代码，自主专业名称栏按实际专业名称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9" grpId="0" bldLvl="0" animBg="1"/>
      <p:bldP spid="9" grpId="1" animBg="1"/>
      <p:bldP spid="3" grpId="0" bldLvl="0" animBg="1"/>
      <p:bldP spid="3" grpId="1" animBg="1"/>
      <p:bldP spid="6" grpId="0" bldLvl="0" animBg="1"/>
      <p:bldP spid="6"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3330 </a:t>
            </a:r>
            <a:r>
              <a:rPr lang="zh-CN" altLang="en-US" sz="2400" b="1" dirty="0">
                <a:solidFill>
                  <a:schemeClr val="tx2"/>
                </a:solidFill>
                <a:latin typeface="+mj-ea"/>
                <a:ea typeface="+mj-ea"/>
                <a:cs typeface="+mj-ea"/>
                <a:sym typeface="+mn-ea"/>
              </a:rPr>
              <a:t>网络（开放）教育专科、本科</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377825" y="1236345"/>
            <a:ext cx="7684770" cy="5071110"/>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tretch>
            <a:fillRect/>
          </a:stretch>
        </p:blipFill>
        <p:spPr>
          <a:xfrm>
            <a:off x="4243070" y="1236345"/>
            <a:ext cx="7494270" cy="5082540"/>
          </a:xfrm>
          <a:prstGeom prst="rect">
            <a:avLst/>
          </a:prstGeom>
          <a:ln>
            <a:solidFill>
              <a:srgbClr val="44546A"/>
            </a:solidFill>
          </a:ln>
          <a:effectLst>
            <a:outerShdw blurRad="50800" dist="38100" dir="2700000" algn="tl" rotWithShape="0">
              <a:prstClr val="black">
                <a:alpha val="40000"/>
              </a:prstClr>
            </a:outerShdw>
          </a:effectLst>
        </p:spPr>
      </p:pic>
      <p:sp>
        <p:nvSpPr>
          <p:cNvPr id="6" name="圆角矩形 5"/>
          <p:cNvSpPr/>
          <p:nvPr/>
        </p:nvSpPr>
        <p:spPr>
          <a:xfrm>
            <a:off x="1640205" y="4253230"/>
            <a:ext cx="9266555" cy="115443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网络本、专科生由教育部批准开展网络高等学历教育招生的试点高校填报；</a:t>
            </a:r>
            <a:endParaRPr lang="zh-CN" altLang="en-US">
              <a:solidFill>
                <a:srgbClr val="44546A"/>
              </a:solidFill>
              <a:latin typeface="+mj-ea"/>
              <a:ea typeface="+mj-ea"/>
              <a:sym typeface="+mn-ea"/>
            </a:endParaRPr>
          </a:p>
          <a:p>
            <a:pPr indent="0" algn="l" fontAlgn="auto">
              <a:spcBef>
                <a:spcPts val="600"/>
              </a:spcBef>
            </a:pPr>
            <a:r>
              <a:rPr lang="zh-CN" altLang="en-US">
                <a:solidFill>
                  <a:srgbClr val="44546A"/>
                </a:solidFill>
                <a:latin typeface="+mj-ea"/>
                <a:ea typeface="+mj-ea"/>
                <a:sym typeface="+mn-ea"/>
              </a:rPr>
              <a:t>开放教育由国家开放大学、北京开放大学、上海开放大学、江苏开放大学、广东开放大学、云南开放大学填报；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custDataLst>
              <p:tags r:id="rId3"/>
            </p:custDataLst>
          </p:nvPr>
        </p:nvPicPr>
        <p:blipFill>
          <a:blip r:embed="rId4"/>
          <a:srcRect t="21796"/>
          <a:stretch>
            <a:fillRect/>
          </a:stretch>
        </p:blipFill>
        <p:spPr>
          <a:xfrm>
            <a:off x="351155" y="1227455"/>
            <a:ext cx="5847715" cy="529145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t="21369"/>
          <a:stretch>
            <a:fillRect/>
          </a:stretch>
        </p:blipFill>
        <p:spPr>
          <a:xfrm>
            <a:off x="6198870" y="1227455"/>
            <a:ext cx="5692140" cy="5291455"/>
          </a:xfrm>
          <a:prstGeom prst="rect">
            <a:avLst/>
          </a:prstGeom>
          <a:ln>
            <a:solidFill>
              <a:srgbClr val="44546A"/>
            </a:solidFill>
          </a:ln>
          <a:effectLst>
            <a:outerShdw blurRad="50800" dist="38100" dir="2700000" algn="tl" rotWithShape="0">
              <a:prstClr val="black">
                <a:alpha val="40000"/>
              </a:prstClr>
            </a:outerShdw>
          </a:effectLst>
        </p:spPr>
      </p:pic>
      <p:sp>
        <p:nvSpPr>
          <p:cNvPr id="36" name="文本框 6"/>
          <p:cNvSpPr txBox="1"/>
          <p:nvPr>
            <p:custDataLst>
              <p:tags r:id="rId6"/>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3332 </a:t>
            </a:r>
            <a:r>
              <a:rPr lang="zh-CN" altLang="en-US" sz="2400" b="1" dirty="0">
                <a:solidFill>
                  <a:schemeClr val="tx2"/>
                </a:solidFill>
                <a:latin typeface="+mj-ea"/>
                <a:ea typeface="+mj-ea"/>
                <a:cs typeface="+mj-ea"/>
                <a:sym typeface="+mn-ea"/>
              </a:rPr>
              <a:t>硕士、博士研究生</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sp>
        <p:nvSpPr>
          <p:cNvPr id="12" name="线形标注 2(带边框和强调线) 11"/>
          <p:cNvSpPr/>
          <p:nvPr/>
        </p:nvSpPr>
        <p:spPr>
          <a:xfrm>
            <a:off x="4349115" y="1964055"/>
            <a:ext cx="7214235" cy="1544955"/>
          </a:xfrm>
          <a:prstGeom prst="accentBorderCallout2">
            <a:avLst>
              <a:gd name="adj1" fmla="val 18750"/>
              <a:gd name="adj2" fmla="val -8333"/>
              <a:gd name="adj3" fmla="val 18760"/>
              <a:gd name="adj4" fmla="val -14463"/>
              <a:gd name="adj5" fmla="val 63090"/>
              <a:gd name="adj6" fmla="val -3409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全日制研究生：</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7"/>
              </a:rPr>
              <a:t>《教育部办公厅关于统筹全日制和非全日制研究生管理工作的通知》</a:t>
            </a:r>
            <a:r>
              <a:rPr lang="zh-CN" altLang="en-US">
                <a:solidFill>
                  <a:srgbClr val="44546A"/>
                </a:solidFill>
                <a:latin typeface="+mj-ea"/>
                <a:ea typeface="+mj-ea"/>
                <a:sym typeface="+mn-ea"/>
              </a:rPr>
              <a:t>，符合国家研究生招生规定，通过研究生入学考试或者国家承认的其他入学方式，被具有实施研究生教育资格的高等学校或其他高等教育机构录取，在基本修业年限或者学校规定年限内，全脱产在校学习的研究生</a:t>
            </a:r>
            <a:endParaRPr lang="zh-CN" altLang="en-US">
              <a:solidFill>
                <a:srgbClr val="44546A"/>
              </a:solidFill>
              <a:latin typeface="+mj-ea"/>
              <a:ea typeface="+mj-ea"/>
              <a:sym typeface="+mn-ea"/>
            </a:endParaRPr>
          </a:p>
        </p:txBody>
      </p:sp>
      <p:sp>
        <p:nvSpPr>
          <p:cNvPr id="8" name="线形标注 2(带边框和强调线) 7"/>
          <p:cNvSpPr/>
          <p:nvPr/>
        </p:nvSpPr>
        <p:spPr>
          <a:xfrm>
            <a:off x="4349124" y="3869010"/>
            <a:ext cx="7215505" cy="2052320"/>
          </a:xfrm>
          <a:prstGeom prst="accentBorderCallout2">
            <a:avLst>
              <a:gd name="adj1" fmla="val 18750"/>
              <a:gd name="adj2" fmla="val -8333"/>
              <a:gd name="adj3" fmla="val 18760"/>
              <a:gd name="adj4" fmla="val -14463"/>
              <a:gd name="adj5" fmla="val 4488"/>
              <a:gd name="adj6" fmla="val -3393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非全日制研究生：</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7"/>
              </a:rPr>
              <a:t>《教育部办公厅关于统筹全日制和非全日制研究生管理工作的通知》</a:t>
            </a:r>
            <a:r>
              <a:rPr lang="zh-CN" altLang="en-US">
                <a:solidFill>
                  <a:srgbClr val="44546A"/>
                </a:solidFill>
                <a:latin typeface="+mj-ea"/>
                <a:ea typeface="+mj-ea"/>
                <a:sym typeface="+mn-ea"/>
              </a:rPr>
              <a:t>，符合国家研究生招生规定，通过研究生入学考试或者国家承认的其他入学方式，被具有实施研究生教育资格的高等学校或其他高等教育机构录取，在基本修业年限或者学校规定的修业年限（一般应适当延长基本修业年限）内，在从事其他职业或者社会实践的同时，采取多种方式和灵活时间安排进行非脱产学习的研究生</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8" grpId="0" bldLvl="0" animBg="1"/>
      <p:bldP spid="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依法统计</a:t>
            </a:r>
            <a:endParaRPr lang="zh-CN" altLang="en-US" sz="3200" b="1" dirty="0">
              <a:solidFill>
                <a:schemeClr val="tx2"/>
              </a:solidFill>
              <a:latin typeface="+mj-lt"/>
              <a:ea typeface="+mj-ea"/>
            </a:endParaRPr>
          </a:p>
        </p:txBody>
      </p:sp>
      <p:sp>
        <p:nvSpPr>
          <p:cNvPr id="5" name="文本框 4"/>
          <p:cNvSpPr txBox="1"/>
          <p:nvPr>
            <p:custDataLst>
              <p:tags r:id="rId2"/>
            </p:custDataLst>
          </p:nvPr>
        </p:nvSpPr>
        <p:spPr>
          <a:xfrm>
            <a:off x="4399915" y="2171700"/>
            <a:ext cx="6941185" cy="469900"/>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algn="l">
              <a:lnSpc>
                <a:spcPct val="130000"/>
              </a:lnSpc>
            </a:pPr>
            <a:r>
              <a:rPr lang="zh-CN" altLang="en-US" sz="2000" b="1" dirty="0">
                <a:solidFill>
                  <a:srgbClr val="44546A"/>
                </a:solidFill>
                <a:latin typeface="+mj-ea"/>
                <a:ea typeface="+mj-ea"/>
                <a:cs typeface="微软雅黑" panose="020B0503020204020204" charset="-122"/>
              </a:rPr>
              <a:t>《中华人民共和国统计法实施条例》</a:t>
            </a:r>
            <a:endParaRPr lang="zh-CN" altLang="en-US" sz="2000" b="1" dirty="0">
              <a:solidFill>
                <a:srgbClr val="44546A"/>
              </a:solidFill>
              <a:latin typeface="+mj-ea"/>
              <a:ea typeface="+mj-ea"/>
              <a:cs typeface="微软雅黑" panose="020B0503020204020204" charset="-122"/>
            </a:endParaRPr>
          </a:p>
        </p:txBody>
      </p:sp>
      <p:sp>
        <p:nvSpPr>
          <p:cNvPr id="10" name="文本框 9"/>
          <p:cNvSpPr txBox="1"/>
          <p:nvPr>
            <p:custDataLst>
              <p:tags r:id="rId3"/>
            </p:custDataLst>
          </p:nvPr>
        </p:nvSpPr>
        <p:spPr>
          <a:xfrm>
            <a:off x="4399280" y="2863215"/>
            <a:ext cx="6942455" cy="206438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indent="457200" algn="l" fontAlgn="auto">
              <a:lnSpc>
                <a:spcPct val="130000"/>
              </a:lnSpc>
              <a:extLst>
                <a:ext uri="{35155182-B16C-46BC-9424-99874614C6A1}">
                  <wpsdc:indentchars xmlns:wpsdc="http://www.wps.cn/officeDocument/2017/drawingmlCustomData" val="200" checksum="59296752"/>
                </a:ext>
              </a:extLst>
            </a:pPr>
            <a:r>
              <a:rPr sz="1800" b="1" dirty="0">
                <a:solidFill>
                  <a:srgbClr val="044AFA"/>
                </a:solidFill>
                <a:latin typeface="+mj-ea"/>
                <a:ea typeface="+mj-ea"/>
                <a:cs typeface="+mj-ea"/>
              </a:rPr>
              <a:t>第</a:t>
            </a:r>
            <a:r>
              <a:rPr lang="zh-CN" altLang="en-US" sz="1800" b="1" dirty="0">
                <a:solidFill>
                  <a:srgbClr val="044AFA"/>
                </a:solidFill>
                <a:latin typeface="+mj-ea"/>
                <a:ea typeface="+mj-ea"/>
                <a:cs typeface="+mj-ea"/>
              </a:rPr>
              <a:t>十九</a:t>
            </a:r>
            <a:r>
              <a:rPr sz="1800" b="1" dirty="0">
                <a:solidFill>
                  <a:srgbClr val="044AFA"/>
                </a:solidFill>
                <a:latin typeface="+mj-ea"/>
                <a:ea typeface="+mj-ea"/>
                <a:cs typeface="+mj-ea"/>
              </a:rPr>
              <a:t>条　</a:t>
            </a:r>
            <a:endParaRPr sz="1800" b="1" dirty="0">
              <a:solidFill>
                <a:srgbClr val="044AFA"/>
              </a:solidFill>
              <a:latin typeface="+mj-ea"/>
              <a:ea typeface="+mj-ea"/>
              <a:cs typeface="+mj-ea"/>
            </a:endParaRPr>
          </a:p>
          <a:p>
            <a:pPr indent="457200" algn="l" fontAlgn="auto">
              <a:lnSpc>
                <a:spcPct val="130000"/>
              </a:lnSpc>
              <a:extLst>
                <a:ext uri="{35155182-B16C-46BC-9424-99874614C6A1}">
                  <wpsdc:indentchars xmlns:wpsdc="http://www.wps.cn/officeDocument/2017/drawingmlCustomData" val="200" checksum="59296752"/>
                </a:ext>
              </a:extLst>
            </a:pPr>
            <a:r>
              <a:rPr sz="1800" b="1" dirty="0">
                <a:solidFill>
                  <a:srgbClr val="44546A"/>
                </a:solidFill>
                <a:latin typeface="+mj-ea"/>
                <a:ea typeface="+mj-ea"/>
                <a:cs typeface="+mj-ea"/>
              </a:rPr>
              <a:t>县级以上人民政府统计机构、有关部门和乡、镇统计人员，应当对统计调查对象提供的统计资料进行审核。统计资料不完整或者存在明显错误的，应当由统计调查对象依法予以补充或者改正。</a:t>
            </a:r>
            <a:endParaRPr sz="1800" b="1" dirty="0">
              <a:solidFill>
                <a:srgbClr val="44546A"/>
              </a:solidFill>
              <a:latin typeface="+mj-ea"/>
              <a:ea typeface="+mj-ea"/>
              <a:cs typeface="+mj-ea"/>
            </a:endParaRPr>
          </a:p>
        </p:txBody>
      </p:sp>
      <p:cxnSp>
        <p:nvCxnSpPr>
          <p:cNvPr id="11" name="直接连接符 10"/>
          <p:cNvCxnSpPr/>
          <p:nvPr>
            <p:custDataLst>
              <p:tags r:id="rId4"/>
            </p:custDataLst>
          </p:nvPr>
        </p:nvCxnSpPr>
        <p:spPr>
          <a:xfrm flipV="1">
            <a:off x="3992245" y="2772233"/>
            <a:ext cx="7642225" cy="4445"/>
          </a:xfrm>
          <a:prstGeom prst="line">
            <a:avLst/>
          </a:prstGeom>
          <a:ln w="12700" cap="rnd">
            <a:solidFill>
              <a:srgbClr val="85A8FC"/>
            </a:solidFill>
            <a:round/>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5"/>
          <a:srcRect r="2550"/>
          <a:stretch>
            <a:fillRect/>
          </a:stretch>
        </p:blipFill>
        <p:spPr>
          <a:xfrm>
            <a:off x="811530" y="1588135"/>
            <a:ext cx="3009265" cy="439991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custDataLst>
              <p:tags r:id="rId3"/>
            </p:custDataLst>
          </p:nvPr>
        </p:nvPicPr>
        <p:blipFill>
          <a:blip r:embed="rId4"/>
          <a:srcRect t="21796"/>
          <a:stretch>
            <a:fillRect/>
          </a:stretch>
        </p:blipFill>
        <p:spPr>
          <a:xfrm>
            <a:off x="351155" y="1227455"/>
            <a:ext cx="5847715" cy="529145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t="21369"/>
          <a:stretch>
            <a:fillRect/>
          </a:stretch>
        </p:blipFill>
        <p:spPr>
          <a:xfrm>
            <a:off x="6198870" y="1227455"/>
            <a:ext cx="5692140" cy="5291455"/>
          </a:xfrm>
          <a:prstGeom prst="rect">
            <a:avLst/>
          </a:prstGeom>
          <a:ln>
            <a:solidFill>
              <a:srgbClr val="44546A"/>
            </a:solidFill>
          </a:ln>
          <a:effectLst>
            <a:outerShdw blurRad="50800" dist="38100" dir="2700000" algn="tl" rotWithShape="0">
              <a:prstClr val="black">
                <a:alpha val="40000"/>
              </a:prstClr>
            </a:outerShdw>
          </a:effectLst>
        </p:spPr>
      </p:pic>
      <p:sp>
        <p:nvSpPr>
          <p:cNvPr id="36" name="文本框 6"/>
          <p:cNvSpPr txBox="1"/>
          <p:nvPr>
            <p:custDataLst>
              <p:tags r:id="rId6"/>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3332 </a:t>
            </a:r>
            <a:r>
              <a:rPr lang="zh-CN" altLang="en-US" sz="2400" b="1" dirty="0">
                <a:solidFill>
                  <a:schemeClr val="tx2"/>
                </a:solidFill>
                <a:latin typeface="+mj-ea"/>
                <a:ea typeface="+mj-ea"/>
                <a:cs typeface="+mj-ea"/>
                <a:sym typeface="+mn-ea"/>
              </a:rPr>
              <a:t>硕士、博士研究生</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sp>
        <p:nvSpPr>
          <p:cNvPr id="10" name="线形标注 2(带边框和强调线) 9"/>
          <p:cNvSpPr/>
          <p:nvPr/>
        </p:nvSpPr>
        <p:spPr>
          <a:xfrm>
            <a:off x="4347845" y="2102485"/>
            <a:ext cx="7215505" cy="762000"/>
          </a:xfrm>
          <a:prstGeom prst="accentBorderCallout2">
            <a:avLst>
              <a:gd name="adj1" fmla="val 18750"/>
              <a:gd name="adj2" fmla="val -8333"/>
              <a:gd name="adj3" fmla="val 18760"/>
              <a:gd name="adj4" fmla="val -14463"/>
              <a:gd name="adj5" fmla="val 86750"/>
              <a:gd name="adj6" fmla="val -361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学术学位：</a:t>
            </a:r>
            <a:r>
              <a:rPr lang="zh-CN" altLang="en-US">
                <a:solidFill>
                  <a:srgbClr val="44546A"/>
                </a:solidFill>
                <a:latin typeface="+mj-ea"/>
                <a:ea typeface="+mj-ea"/>
                <a:sym typeface="+mn-ea"/>
              </a:rPr>
              <a:t>以培养具有扎实理论基础，并适应特定行业或职业实际工作需要的应用型高层次专门人才</a:t>
            </a:r>
            <a:endParaRPr lang="zh-CN" altLang="en-US">
              <a:solidFill>
                <a:srgbClr val="44546A"/>
              </a:solidFill>
              <a:latin typeface="+mj-ea"/>
              <a:ea typeface="+mj-ea"/>
              <a:sym typeface="+mn-ea"/>
            </a:endParaRPr>
          </a:p>
        </p:txBody>
      </p:sp>
      <p:sp>
        <p:nvSpPr>
          <p:cNvPr id="9" name="线形标注 2(带边框和强调线) 8"/>
          <p:cNvSpPr/>
          <p:nvPr/>
        </p:nvSpPr>
        <p:spPr>
          <a:xfrm>
            <a:off x="4347845" y="3112135"/>
            <a:ext cx="7215505" cy="762000"/>
          </a:xfrm>
          <a:prstGeom prst="accentBorderCallout2">
            <a:avLst>
              <a:gd name="adj1" fmla="val 18750"/>
              <a:gd name="adj2" fmla="val -8333"/>
              <a:gd name="adj3" fmla="val 18760"/>
              <a:gd name="adj4" fmla="val -14463"/>
              <a:gd name="adj5" fmla="val 199500"/>
              <a:gd name="adj6" fmla="val -3396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专业学位：</a:t>
            </a:r>
            <a:r>
              <a:rPr lang="zh-CN" altLang="en-US">
                <a:solidFill>
                  <a:srgbClr val="44546A"/>
                </a:solidFill>
                <a:latin typeface="+mj-ea"/>
                <a:ea typeface="+mj-ea"/>
                <a:sym typeface="+mn-ea"/>
              </a:rPr>
              <a:t>以学术研究为导向，偏重理论和研究，主要培养大学教师和科研人员</a:t>
            </a:r>
            <a:endParaRPr lang="zh-CN" altLang="en-US">
              <a:solidFill>
                <a:srgbClr val="44546A"/>
              </a:solidFill>
              <a:latin typeface="+mj-ea"/>
              <a:ea typeface="+mj-ea"/>
              <a:sym typeface="+mn-ea"/>
            </a:endParaRPr>
          </a:p>
        </p:txBody>
      </p:sp>
      <p:sp>
        <p:nvSpPr>
          <p:cNvPr id="6" name="圆角矩形 5"/>
          <p:cNvSpPr/>
          <p:nvPr/>
        </p:nvSpPr>
        <p:spPr>
          <a:xfrm>
            <a:off x="4349115" y="4173855"/>
            <a:ext cx="7132320" cy="517525"/>
          </a:xfrm>
          <a:prstGeom prst="roundRect">
            <a:avLst>
              <a:gd name="adj" fmla="val 102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表学生数包括港澳台侨学生。不包括出国和出国预备班的研究生。</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9" grpId="0" bldLvl="0" animBg="1"/>
      <p:bldP spid="9" grpId="1" animBg="1"/>
      <p:bldP spid="6" grpId="0" bldLvl="0" animBg="1"/>
      <p:bldP spid="6"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3332 </a:t>
            </a:r>
            <a:r>
              <a:rPr lang="zh-CN" altLang="en-US" sz="2400" b="1" dirty="0">
                <a:solidFill>
                  <a:schemeClr val="tx2"/>
                </a:solidFill>
                <a:latin typeface="+mj-ea"/>
                <a:ea typeface="+mj-ea"/>
                <a:cs typeface="+mj-ea"/>
                <a:sym typeface="+mn-ea"/>
              </a:rPr>
              <a:t>硕士、博士研究生</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t="21796"/>
          <a:stretch>
            <a:fillRect/>
          </a:stretch>
        </p:blipFill>
        <p:spPr>
          <a:xfrm>
            <a:off x="351155" y="1227455"/>
            <a:ext cx="5484495" cy="496252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t="21369"/>
          <a:stretch>
            <a:fillRect/>
          </a:stretch>
        </p:blipFill>
        <p:spPr>
          <a:xfrm>
            <a:off x="575310" y="1317625"/>
            <a:ext cx="5605145" cy="5210810"/>
          </a:xfrm>
          <a:prstGeom prst="rect">
            <a:avLst/>
          </a:prstGeom>
          <a:ln>
            <a:solidFill>
              <a:srgbClr val="44546A"/>
            </a:solidFill>
          </a:ln>
          <a:effectLst>
            <a:outerShdw blurRad="50800" dist="38100" dir="2700000" algn="tl" rotWithShape="0">
              <a:prstClr val="black">
                <a:alpha val="40000"/>
              </a:prstClr>
            </a:outerShdw>
          </a:effectLst>
        </p:spPr>
      </p:pic>
      <p:sp>
        <p:nvSpPr>
          <p:cNvPr id="6" name="圆角矩形 5"/>
          <p:cNvSpPr/>
          <p:nvPr/>
        </p:nvSpPr>
        <p:spPr>
          <a:xfrm>
            <a:off x="6712585" y="1226820"/>
            <a:ext cx="5083175" cy="5215890"/>
          </a:xfrm>
          <a:prstGeom prst="roundRect">
            <a:avLst>
              <a:gd name="adj" fmla="val 431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spcBef>
                <a:spcPts val="0"/>
              </a:spcBef>
              <a:spcAft>
                <a:spcPts val="1800"/>
              </a:spcAft>
            </a:pPr>
            <a:r>
              <a:rPr lang="zh-CN" altLang="en-US" u="sng" dirty="0">
                <a:solidFill>
                  <a:srgbClr val="FF0000"/>
                </a:solidFill>
                <a:latin typeface="+mj-ea"/>
                <a:ea typeface="+mj-ea"/>
                <a:sym typeface="+mn-ea"/>
              </a:rPr>
              <a:t>目录内二级学科</a:t>
            </a:r>
            <a:r>
              <a:rPr lang="zh-CN" altLang="en-US" dirty="0">
                <a:solidFill>
                  <a:srgbClr val="44546A"/>
                </a:solidFill>
                <a:latin typeface="+mj-ea"/>
                <a:ea typeface="+mj-ea"/>
                <a:sym typeface="+mn-ea"/>
              </a:rPr>
              <a:t>按</a:t>
            </a:r>
            <a:r>
              <a:rPr lang="zh-CN" altLang="en-US" dirty="0">
                <a:solidFill>
                  <a:srgbClr val="2A5CE3"/>
                </a:solidFill>
                <a:latin typeface="华文新魏" panose="02010800040101010101" charset="-122"/>
                <a:ea typeface="华文新魏" panose="02010800040101010101" charset="-122"/>
                <a:sym typeface="+mn-ea"/>
              </a:rPr>
              <a:t>《学位授予和人才培养学科目录（统计用）》</a:t>
            </a:r>
            <a:r>
              <a:rPr lang="zh-CN" altLang="en-US" dirty="0">
                <a:solidFill>
                  <a:srgbClr val="44546A"/>
                </a:solidFill>
                <a:latin typeface="+mj-ea"/>
                <a:ea typeface="+mj-ea"/>
                <a:sym typeface="+mn-ea"/>
              </a:rPr>
              <a:t>专业名称和专业代码填报；自主专业名称的专业，按其培养方案、培养方向、课程安排归类到专业目录中的专业代码，自主专业名称栏按实际专业名称填报。</a:t>
            </a:r>
            <a:endParaRPr lang="zh-CN" altLang="en-US" u="sng" dirty="0">
              <a:solidFill>
                <a:srgbClr val="44546A"/>
              </a:solidFill>
              <a:latin typeface="+mj-ea"/>
              <a:ea typeface="+mj-ea"/>
              <a:sym typeface="+mn-ea"/>
            </a:endParaRPr>
          </a:p>
          <a:p>
            <a:pPr indent="0" algn="l" fontAlgn="auto">
              <a:spcBef>
                <a:spcPts val="0"/>
              </a:spcBef>
              <a:spcAft>
                <a:spcPts val="1800"/>
              </a:spcAft>
            </a:pPr>
            <a:r>
              <a:rPr lang="zh-CN" altLang="en-US" u="sng" dirty="0">
                <a:solidFill>
                  <a:srgbClr val="FF0000"/>
                </a:solidFill>
                <a:latin typeface="+mj-ea"/>
                <a:ea typeface="+mj-ea"/>
                <a:sym typeface="+mn-ea"/>
              </a:rPr>
              <a:t>目录外二级学科</a:t>
            </a:r>
            <a:r>
              <a:rPr lang="zh-CN" altLang="en-US" dirty="0">
                <a:solidFill>
                  <a:srgbClr val="44546A"/>
                </a:solidFill>
                <a:latin typeface="+mj-ea"/>
                <a:ea typeface="+mj-ea"/>
                <a:sym typeface="+mn-ea"/>
              </a:rPr>
              <a:t>（含交叉学科），自主设置二级学科专业名称按照</a:t>
            </a:r>
            <a:r>
              <a:rPr lang="zh-CN" altLang="en-US" u="sng" dirty="0">
                <a:solidFill>
                  <a:srgbClr val="44546A"/>
                </a:solidFill>
                <a:latin typeface="+mj-ea"/>
                <a:ea typeface="+mj-ea"/>
                <a:sym typeface="+mn-ea"/>
              </a:rPr>
              <a:t>“自设一级学科名称”</a:t>
            </a:r>
            <a:r>
              <a:rPr lang="zh-CN" altLang="en-US" dirty="0">
                <a:solidFill>
                  <a:srgbClr val="44546A"/>
                </a:solidFill>
                <a:latin typeface="+mj-ea"/>
                <a:ea typeface="+mj-ea"/>
                <a:sym typeface="+mn-ea"/>
              </a:rPr>
              <a:t>填报，专业代码第5、6位填‘ZS’，自主专业名称以国务院学位办颁布的</a:t>
            </a:r>
            <a:r>
              <a:rPr lang="zh-CN" altLang="en-US" dirty="0">
                <a:solidFill>
                  <a:srgbClr val="44546A"/>
                </a:solidFill>
                <a:latin typeface="华文新魏" panose="02010800040101010101" charset="-122"/>
                <a:ea typeface="华文新魏" panose="02010800040101010101" charset="-122"/>
                <a:sym typeface="+mn-ea"/>
                <a:hlinkClick r:id="rId6"/>
              </a:rPr>
              <a:t>《学位授予单位自主设置二级学科和交叉学科名单》</a:t>
            </a:r>
            <a:r>
              <a:rPr lang="zh-CN" altLang="en-US" dirty="0">
                <a:solidFill>
                  <a:srgbClr val="44546A"/>
                </a:solidFill>
                <a:latin typeface="+mj-ea"/>
                <a:ea typeface="+mj-ea"/>
                <a:sym typeface="+mn-ea"/>
              </a:rPr>
              <a:t>为准。自主设置交叉学科（二级学科）按照所涉及的一级学科归类填报。</a:t>
            </a:r>
            <a:endParaRPr lang="zh-CN" altLang="en-US" dirty="0">
              <a:solidFill>
                <a:srgbClr val="44546A"/>
              </a:solidFill>
              <a:latin typeface="+mj-ea"/>
              <a:ea typeface="+mj-ea"/>
              <a:sym typeface="+mn-ea"/>
            </a:endParaRPr>
          </a:p>
          <a:p>
            <a:pPr indent="0" algn="l" fontAlgn="auto">
              <a:spcBef>
                <a:spcPts val="0"/>
              </a:spcBef>
              <a:spcAft>
                <a:spcPts val="1800"/>
              </a:spcAft>
            </a:pPr>
            <a:r>
              <a:rPr lang="zh-CN" altLang="en-US" u="sng" dirty="0">
                <a:solidFill>
                  <a:srgbClr val="FF0000"/>
                </a:solidFill>
                <a:latin typeface="+mj-ea"/>
                <a:ea typeface="+mj-ea"/>
                <a:sym typeface="+mn-ea"/>
              </a:rPr>
              <a:t>当按一级学科</a:t>
            </a:r>
            <a:r>
              <a:rPr lang="zh-CN" altLang="en-US" dirty="0">
                <a:solidFill>
                  <a:srgbClr val="44546A"/>
                </a:solidFill>
                <a:latin typeface="+mj-ea"/>
                <a:ea typeface="+mj-ea"/>
                <a:sym typeface="+mn-ea"/>
              </a:rPr>
              <a:t>招生时，专业代码第5、6位填‘TP’。如：当按哲学一级学科（0101）招生时，专业代码按0101TP填报。</a:t>
            </a:r>
            <a:endParaRPr lang="zh-CN" altLang="en-US" dirty="0">
              <a:solidFill>
                <a:srgbClr val="44546A"/>
              </a:solidFill>
              <a:latin typeface="+mj-ea"/>
              <a:ea typeface="+mj-ea"/>
              <a:sym typeface="+mn-ea"/>
            </a:endParaRPr>
          </a:p>
        </p:txBody>
      </p:sp>
      <p:pic>
        <p:nvPicPr>
          <p:cNvPr id="2" name="图片 1"/>
          <p:cNvPicPr>
            <a:picLocks noChangeAspect="1"/>
          </p:cNvPicPr>
          <p:nvPr/>
        </p:nvPicPr>
        <p:blipFill>
          <a:blip r:embed="rId7"/>
          <a:stretch>
            <a:fillRect/>
          </a:stretch>
        </p:blipFill>
        <p:spPr>
          <a:xfrm>
            <a:off x="695960" y="1038860"/>
            <a:ext cx="5484495" cy="5605780"/>
          </a:xfrm>
          <a:prstGeom prst="rect">
            <a:avLst/>
          </a:prstGeom>
          <a:ln>
            <a:solidFill>
              <a:srgbClr val="44546A"/>
            </a:solidFill>
          </a:ln>
        </p:spPr>
      </p:pic>
      <p:pic>
        <p:nvPicPr>
          <p:cNvPr id="7" name="图片 6"/>
          <p:cNvPicPr>
            <a:picLocks noChangeAspect="1"/>
          </p:cNvPicPr>
          <p:nvPr/>
        </p:nvPicPr>
        <p:blipFill>
          <a:blip r:embed="rId8"/>
          <a:stretch>
            <a:fillRect/>
          </a:stretch>
        </p:blipFill>
        <p:spPr>
          <a:xfrm>
            <a:off x="695960" y="1227455"/>
            <a:ext cx="5484495" cy="5354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2000" fill="hold">
                                          <p:stCondLst>
                                            <p:cond delay="0"/>
                                          </p:stCondLst>
                                        </p:cTn>
                                        <p:tgtEl>
                                          <p:spTgt spid="2"/>
                                        </p:tgtEl>
                                        <p:attrNameLst>
                                          <p:attrName>style.visibility</p:attrName>
                                        </p:attrNameLst>
                                      </p:cBhvr>
                                      <p:to>
                                        <p:strVal val="visible"/>
                                      </p:to>
                                    </p:set>
                                    <p:animEffect transition="in" filter="wipe(up)">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3334 </a:t>
            </a:r>
            <a:r>
              <a:rPr lang="zh-CN" altLang="zh-CN" sz="2400" b="1" dirty="0">
                <a:solidFill>
                  <a:schemeClr val="tx2"/>
                </a:solidFill>
                <a:latin typeface="+mj-ea"/>
                <a:ea typeface="+mj-ea"/>
                <a:cs typeface="+mj-ea"/>
                <a:sym typeface="+mn-ea"/>
              </a:rPr>
              <a:t>高等</a:t>
            </a:r>
            <a:r>
              <a:rPr lang="zh-CN" altLang="en-US" sz="2400" b="1" dirty="0">
                <a:solidFill>
                  <a:schemeClr val="tx2"/>
                </a:solidFill>
                <a:latin typeface="+mj-ea"/>
                <a:ea typeface="+mj-ea"/>
                <a:cs typeface="+mj-ea"/>
                <a:sym typeface="+mn-ea"/>
              </a:rPr>
              <a:t>教育阶段</a:t>
            </a:r>
            <a:r>
              <a:rPr lang="zh-CN" altLang="en-US" sz="2400" b="1" dirty="0">
                <a:solidFill>
                  <a:srgbClr val="2A5CE3"/>
                </a:solidFill>
                <a:latin typeface="+mj-ea"/>
                <a:ea typeface="+mj-ea"/>
                <a:cs typeface="+mj-ea"/>
                <a:sym typeface="+mn-ea"/>
              </a:rPr>
              <a:t>分年龄</a:t>
            </a:r>
            <a:r>
              <a:rPr lang="zh-CN" altLang="en-US" sz="2400" b="1" dirty="0">
                <a:solidFill>
                  <a:schemeClr val="tx2"/>
                </a:solidFill>
                <a:latin typeface="+mj-ea"/>
                <a:ea typeface="+mj-ea"/>
                <a:cs typeface="+mj-ea"/>
                <a:sym typeface="+mn-ea"/>
              </a:rPr>
              <a:t>学生</a:t>
            </a:r>
            <a:r>
              <a:rPr lang="zh-CN" altLang="en-US" sz="2400" b="1" dirty="0">
                <a:solidFill>
                  <a:schemeClr val="tx2"/>
                </a:solidFill>
                <a:latin typeface="+mj-ea"/>
                <a:ea typeface="+mj-ea"/>
                <a:cs typeface="+mj-ea"/>
              </a:rPr>
              <a:t>数</a:t>
            </a:r>
            <a:endParaRPr lang="zh-CN" altLang="en-US" sz="2400" b="1" dirty="0">
              <a:solidFill>
                <a:schemeClr val="tx2"/>
              </a:solidFill>
              <a:latin typeface="+mj-ea"/>
              <a:ea typeface="+mj-ea"/>
              <a:cs typeface="+mj-ea"/>
            </a:endParaRPr>
          </a:p>
        </p:txBody>
      </p:sp>
      <p:pic>
        <p:nvPicPr>
          <p:cNvPr id="13" name="图片 12"/>
          <p:cNvPicPr>
            <a:picLocks noChangeAspect="1"/>
          </p:cNvPicPr>
          <p:nvPr/>
        </p:nvPicPr>
        <p:blipFill>
          <a:blip r:embed="rId2"/>
          <a:srcRect b="32076"/>
          <a:stretch>
            <a:fillRect/>
          </a:stretch>
        </p:blipFill>
        <p:spPr>
          <a:xfrm>
            <a:off x="1174750" y="1490345"/>
            <a:ext cx="6026150" cy="469773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5694045" y="1881505"/>
            <a:ext cx="6292215" cy="50482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填报时结合上年度报表、变化情况表对数据进行校核</a:t>
            </a:r>
            <a:endParaRPr lang="zh-CN" altLang="en-US">
              <a:solidFill>
                <a:srgbClr val="44546A"/>
              </a:solidFill>
              <a:latin typeface="+mj-ea"/>
              <a:ea typeface="+mj-ea"/>
              <a:sym typeface="+mn-ea"/>
            </a:endParaRPr>
          </a:p>
        </p:txBody>
      </p:sp>
      <p:sp>
        <p:nvSpPr>
          <p:cNvPr id="7" name="圆角矩形 6"/>
          <p:cNvSpPr/>
          <p:nvPr/>
        </p:nvSpPr>
        <p:spPr>
          <a:xfrm>
            <a:off x="5676265" y="2758440"/>
            <a:ext cx="6292215" cy="208661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年龄以9月1日（不含9月1日）满周岁计算：</a:t>
            </a:r>
            <a:endParaRPr lang="zh-CN" altLang="en-US">
              <a:solidFill>
                <a:srgbClr val="44546A"/>
              </a:solidFill>
              <a:latin typeface="+mj-ea"/>
              <a:ea typeface="+mj-ea"/>
              <a:sym typeface="+mn-ea"/>
            </a:endParaRPr>
          </a:p>
          <a:p>
            <a:pPr algn="l"/>
            <a:r>
              <a:rPr lang="en-US" altLang="zh-CN">
                <a:solidFill>
                  <a:srgbClr val="44546A"/>
                </a:solidFill>
                <a:latin typeface="+mj-ea"/>
                <a:ea typeface="+mj-ea"/>
                <a:sym typeface="+mn-ea"/>
              </a:rPr>
              <a:t>9</a:t>
            </a:r>
            <a:r>
              <a:rPr lang="zh-CN" altLang="en-US">
                <a:solidFill>
                  <a:srgbClr val="44546A"/>
                </a:solidFill>
                <a:latin typeface="+mj-ea"/>
                <a:ea typeface="+mj-ea"/>
                <a:sym typeface="+mn-ea"/>
              </a:rPr>
              <a:t>月</a:t>
            </a:r>
            <a:r>
              <a:rPr lang="en-US" altLang="zh-CN">
                <a:solidFill>
                  <a:srgbClr val="44546A"/>
                </a:solidFill>
                <a:latin typeface="+mj-ea"/>
                <a:ea typeface="+mj-ea"/>
                <a:sym typeface="+mn-ea"/>
              </a:rPr>
              <a:t>1</a:t>
            </a:r>
            <a:r>
              <a:rPr lang="zh-CN" altLang="en-US">
                <a:solidFill>
                  <a:srgbClr val="44546A"/>
                </a:solidFill>
                <a:latin typeface="+mj-ea"/>
                <a:ea typeface="+mj-ea"/>
                <a:sym typeface="+mn-ea"/>
              </a:rPr>
              <a:t>日以前生日：年龄</a:t>
            </a:r>
            <a:r>
              <a:rPr lang="en-US" altLang="zh-CN">
                <a:solidFill>
                  <a:srgbClr val="44546A"/>
                </a:solidFill>
                <a:latin typeface="+mj-ea"/>
                <a:ea typeface="+mj-ea"/>
                <a:sym typeface="+mn-ea"/>
              </a:rPr>
              <a:t>=</a:t>
            </a:r>
            <a:r>
              <a:rPr lang="zh-CN" altLang="en-US">
                <a:solidFill>
                  <a:srgbClr val="44546A"/>
                </a:solidFill>
                <a:latin typeface="+mj-ea"/>
                <a:ea typeface="+mj-ea"/>
                <a:sym typeface="+mn-ea"/>
              </a:rPr>
              <a:t>统计年</a:t>
            </a:r>
            <a:r>
              <a:rPr lang="en-US" altLang="zh-CN">
                <a:solidFill>
                  <a:srgbClr val="44546A"/>
                </a:solidFill>
                <a:latin typeface="+mj-ea"/>
                <a:ea typeface="+mj-ea"/>
                <a:sym typeface="+mn-ea"/>
              </a:rPr>
              <a:t>-</a:t>
            </a:r>
            <a:r>
              <a:rPr lang="zh-CN" altLang="en-US">
                <a:solidFill>
                  <a:srgbClr val="44546A"/>
                </a:solidFill>
                <a:latin typeface="+mj-ea"/>
                <a:ea typeface="+mj-ea"/>
                <a:sym typeface="+mn-ea"/>
              </a:rPr>
              <a:t>出生年</a:t>
            </a:r>
            <a:endParaRPr lang="zh-CN" altLang="en-US">
              <a:solidFill>
                <a:srgbClr val="44546A"/>
              </a:solidFill>
              <a:latin typeface="+mj-ea"/>
              <a:ea typeface="+mj-ea"/>
              <a:sym typeface="+mn-ea"/>
            </a:endParaRPr>
          </a:p>
          <a:p>
            <a:pPr algn="l"/>
            <a:r>
              <a:rPr lang="en-US" altLang="zh-CN">
                <a:solidFill>
                  <a:srgbClr val="44546A"/>
                </a:solidFill>
                <a:latin typeface="+mj-ea"/>
                <a:ea typeface="+mj-ea"/>
                <a:sym typeface="+mn-ea"/>
              </a:rPr>
              <a:t>9</a:t>
            </a:r>
            <a:r>
              <a:rPr lang="zh-CN" altLang="en-US">
                <a:solidFill>
                  <a:srgbClr val="44546A"/>
                </a:solidFill>
                <a:latin typeface="+mj-ea"/>
                <a:ea typeface="+mj-ea"/>
                <a:sym typeface="+mn-ea"/>
              </a:rPr>
              <a:t>月</a:t>
            </a:r>
            <a:r>
              <a:rPr lang="en-US" altLang="zh-CN">
                <a:solidFill>
                  <a:srgbClr val="44546A"/>
                </a:solidFill>
                <a:latin typeface="+mj-ea"/>
                <a:ea typeface="+mj-ea"/>
                <a:sym typeface="+mn-ea"/>
              </a:rPr>
              <a:t>1</a:t>
            </a:r>
            <a:r>
              <a:rPr lang="zh-CN" altLang="en-US">
                <a:solidFill>
                  <a:srgbClr val="44546A"/>
                </a:solidFill>
                <a:latin typeface="+mj-ea"/>
                <a:ea typeface="+mj-ea"/>
                <a:sym typeface="+mn-ea"/>
              </a:rPr>
              <a:t>日及以后出生：年龄</a:t>
            </a:r>
            <a:r>
              <a:rPr lang="en-US" altLang="zh-CN">
                <a:solidFill>
                  <a:srgbClr val="44546A"/>
                </a:solidFill>
                <a:latin typeface="+mj-ea"/>
                <a:ea typeface="+mj-ea"/>
                <a:sym typeface="+mn-ea"/>
              </a:rPr>
              <a:t>=</a:t>
            </a:r>
            <a:r>
              <a:rPr lang="zh-CN" altLang="en-US">
                <a:solidFill>
                  <a:srgbClr val="44546A"/>
                </a:solidFill>
                <a:latin typeface="+mj-ea"/>
                <a:ea typeface="+mj-ea"/>
                <a:sym typeface="+mn-ea"/>
              </a:rPr>
              <a:t>统计年</a:t>
            </a:r>
            <a:r>
              <a:rPr lang="en-US" altLang="zh-CN">
                <a:solidFill>
                  <a:srgbClr val="44546A"/>
                </a:solidFill>
                <a:latin typeface="+mj-ea"/>
                <a:ea typeface="+mj-ea"/>
                <a:sym typeface="+mn-ea"/>
              </a:rPr>
              <a:t>-</a:t>
            </a:r>
            <a:r>
              <a:rPr lang="zh-CN" altLang="en-US">
                <a:solidFill>
                  <a:srgbClr val="44546A"/>
                </a:solidFill>
                <a:latin typeface="+mj-ea"/>
                <a:ea typeface="+mj-ea"/>
                <a:sym typeface="+mn-ea"/>
              </a:rPr>
              <a:t>出生年</a:t>
            </a:r>
            <a:r>
              <a:rPr lang="en-US" altLang="zh-CN">
                <a:solidFill>
                  <a:srgbClr val="44546A"/>
                </a:solidFill>
                <a:latin typeface="+mj-ea"/>
                <a:ea typeface="+mj-ea"/>
                <a:sym typeface="+mn-ea"/>
              </a:rPr>
              <a:t>-1</a:t>
            </a:r>
            <a:endParaRPr lang="zh-CN" altLang="en-US">
              <a:solidFill>
                <a:srgbClr val="44546A"/>
              </a:solidFill>
              <a:latin typeface="+mj-ea"/>
              <a:ea typeface="+mj-ea"/>
              <a:sym typeface="+mn-ea"/>
            </a:endParaRPr>
          </a:p>
          <a:p>
            <a:pPr algn="l"/>
            <a:r>
              <a:rPr lang="en-US" altLang="zh-CN">
                <a:solidFill>
                  <a:srgbClr val="44546A"/>
                </a:solidFill>
                <a:latin typeface="+mj-ea"/>
                <a:ea typeface="+mj-ea"/>
                <a:sym typeface="+mn-ea"/>
              </a:rPr>
              <a:t>17</a:t>
            </a:r>
            <a:r>
              <a:rPr lang="zh-CN" altLang="en-US">
                <a:solidFill>
                  <a:srgbClr val="44546A"/>
                </a:solidFill>
                <a:latin typeface="+mj-ea"/>
                <a:ea typeface="+mj-ea"/>
                <a:sym typeface="+mn-ea"/>
              </a:rPr>
              <a:t>岁及以下指截至</a:t>
            </a:r>
            <a:r>
              <a:rPr lang="en-US" altLang="zh-CN">
                <a:solidFill>
                  <a:srgbClr val="44546A"/>
                </a:solidFill>
                <a:latin typeface="+mj-ea"/>
                <a:ea typeface="+mj-ea"/>
                <a:sym typeface="+mn-ea"/>
              </a:rPr>
              <a:t>9</a:t>
            </a:r>
            <a:r>
              <a:rPr lang="zh-CN" altLang="en-US">
                <a:solidFill>
                  <a:srgbClr val="44546A"/>
                </a:solidFill>
                <a:latin typeface="+mj-ea"/>
                <a:ea typeface="+mj-ea"/>
                <a:sym typeface="+mn-ea"/>
              </a:rPr>
              <a:t>月</a:t>
            </a:r>
            <a:r>
              <a:rPr lang="en-US" altLang="zh-CN">
                <a:solidFill>
                  <a:srgbClr val="44546A"/>
                </a:solidFill>
                <a:latin typeface="+mj-ea"/>
                <a:ea typeface="+mj-ea"/>
                <a:sym typeface="+mn-ea"/>
              </a:rPr>
              <a:t>1</a:t>
            </a:r>
            <a:r>
              <a:rPr lang="zh-CN" altLang="en-US">
                <a:solidFill>
                  <a:srgbClr val="44546A"/>
                </a:solidFill>
                <a:latin typeface="+mj-ea"/>
                <a:ea typeface="+mj-ea"/>
                <a:sym typeface="+mn-ea"/>
              </a:rPr>
              <a:t>日不满</a:t>
            </a:r>
            <a:r>
              <a:rPr lang="en-US" altLang="zh-CN">
                <a:solidFill>
                  <a:srgbClr val="44546A"/>
                </a:solidFill>
                <a:latin typeface="+mj-ea"/>
                <a:ea typeface="+mj-ea"/>
                <a:sym typeface="+mn-ea"/>
              </a:rPr>
              <a:t>18</a:t>
            </a:r>
            <a:r>
              <a:rPr lang="zh-CN" altLang="en-US">
                <a:solidFill>
                  <a:srgbClr val="44546A"/>
                </a:solidFill>
                <a:latin typeface="+mj-ea"/>
                <a:ea typeface="+mj-ea"/>
                <a:sym typeface="+mn-ea"/>
              </a:rPr>
              <a:t>周岁的学生；</a:t>
            </a:r>
            <a:endParaRPr lang="zh-CN" altLang="en-US">
              <a:solidFill>
                <a:srgbClr val="44546A"/>
              </a:solidFill>
              <a:latin typeface="+mj-ea"/>
              <a:ea typeface="+mj-ea"/>
              <a:sym typeface="+mn-ea"/>
            </a:endParaRPr>
          </a:p>
          <a:p>
            <a:pPr algn="l"/>
            <a:r>
              <a:rPr lang="en-US" altLang="zh-CN">
                <a:solidFill>
                  <a:srgbClr val="44546A"/>
                </a:solidFill>
                <a:latin typeface="+mj-ea"/>
                <a:ea typeface="+mj-ea"/>
                <a:sym typeface="+mn-ea"/>
              </a:rPr>
              <a:t>18</a:t>
            </a:r>
            <a:r>
              <a:rPr lang="zh-CN" altLang="en-US">
                <a:solidFill>
                  <a:srgbClr val="44546A"/>
                </a:solidFill>
                <a:latin typeface="+mj-ea"/>
                <a:ea typeface="+mj-ea"/>
                <a:sym typeface="+mn-ea"/>
              </a:rPr>
              <a:t>岁指截至</a:t>
            </a:r>
            <a:r>
              <a:rPr lang="en-US" altLang="zh-CN">
                <a:solidFill>
                  <a:srgbClr val="44546A"/>
                </a:solidFill>
                <a:latin typeface="+mj-ea"/>
                <a:ea typeface="+mj-ea"/>
                <a:sym typeface="+mn-ea"/>
              </a:rPr>
              <a:t>9</a:t>
            </a:r>
            <a:r>
              <a:rPr lang="zh-CN" altLang="en-US">
                <a:solidFill>
                  <a:srgbClr val="44546A"/>
                </a:solidFill>
                <a:latin typeface="+mj-ea"/>
                <a:ea typeface="+mj-ea"/>
                <a:sym typeface="+mn-ea"/>
              </a:rPr>
              <a:t>月</a:t>
            </a:r>
            <a:r>
              <a:rPr lang="en-US" altLang="zh-CN">
                <a:solidFill>
                  <a:srgbClr val="44546A"/>
                </a:solidFill>
                <a:latin typeface="+mj-ea"/>
                <a:ea typeface="+mj-ea"/>
                <a:sym typeface="+mn-ea"/>
              </a:rPr>
              <a:t>1</a:t>
            </a:r>
            <a:r>
              <a:rPr lang="zh-CN" altLang="en-US">
                <a:solidFill>
                  <a:srgbClr val="44546A"/>
                </a:solidFill>
                <a:latin typeface="+mj-ea"/>
                <a:ea typeface="+mj-ea"/>
                <a:sym typeface="+mn-ea"/>
              </a:rPr>
              <a:t>日满</a:t>
            </a:r>
            <a:r>
              <a:rPr lang="en-US" altLang="zh-CN">
                <a:solidFill>
                  <a:srgbClr val="44546A"/>
                </a:solidFill>
                <a:latin typeface="+mj-ea"/>
                <a:ea typeface="+mj-ea"/>
                <a:sym typeface="+mn-ea"/>
              </a:rPr>
              <a:t>18</a:t>
            </a:r>
            <a:r>
              <a:rPr lang="zh-CN" altLang="en-US">
                <a:solidFill>
                  <a:srgbClr val="44546A"/>
                </a:solidFill>
                <a:latin typeface="+mj-ea"/>
                <a:ea typeface="+mj-ea"/>
                <a:sym typeface="+mn-ea"/>
              </a:rPr>
              <a:t>周岁不满</a:t>
            </a:r>
            <a:r>
              <a:rPr lang="en-US" altLang="zh-CN">
                <a:solidFill>
                  <a:srgbClr val="44546A"/>
                </a:solidFill>
                <a:latin typeface="+mj-ea"/>
                <a:ea typeface="+mj-ea"/>
                <a:sym typeface="+mn-ea"/>
              </a:rPr>
              <a:t>19</a:t>
            </a:r>
            <a:r>
              <a:rPr lang="zh-CN" altLang="en-US">
                <a:solidFill>
                  <a:srgbClr val="44546A"/>
                </a:solidFill>
                <a:latin typeface="+mj-ea"/>
                <a:ea typeface="+mj-ea"/>
                <a:sym typeface="+mn-ea"/>
              </a:rPr>
              <a:t>周岁的学生；</a:t>
            </a:r>
            <a:endParaRPr lang="zh-CN" altLang="en-US">
              <a:solidFill>
                <a:srgbClr val="44546A"/>
              </a:solidFill>
              <a:latin typeface="+mj-ea"/>
              <a:ea typeface="+mj-ea"/>
              <a:sym typeface="+mn-ea"/>
            </a:endParaRPr>
          </a:p>
          <a:p>
            <a:pPr algn="l"/>
            <a:r>
              <a:rPr lang="en-US" altLang="zh-CN">
                <a:solidFill>
                  <a:srgbClr val="44546A"/>
                </a:solidFill>
                <a:latin typeface="+mj-ea"/>
                <a:ea typeface="+mj-ea"/>
                <a:sym typeface="+mn-ea"/>
              </a:rPr>
              <a:t>31</a:t>
            </a:r>
            <a:r>
              <a:rPr lang="zh-CN" altLang="en-US">
                <a:solidFill>
                  <a:srgbClr val="44546A"/>
                </a:solidFill>
                <a:latin typeface="+mj-ea"/>
                <a:ea typeface="+mj-ea"/>
                <a:sym typeface="+mn-ea"/>
              </a:rPr>
              <a:t>岁及以上指截至</a:t>
            </a:r>
            <a:r>
              <a:rPr lang="en-US" altLang="zh-CN">
                <a:solidFill>
                  <a:srgbClr val="44546A"/>
                </a:solidFill>
                <a:latin typeface="+mj-ea"/>
                <a:ea typeface="+mj-ea"/>
                <a:sym typeface="+mn-ea"/>
              </a:rPr>
              <a:t>9</a:t>
            </a:r>
            <a:r>
              <a:rPr lang="zh-CN" altLang="en-US">
                <a:solidFill>
                  <a:srgbClr val="44546A"/>
                </a:solidFill>
                <a:latin typeface="+mj-ea"/>
                <a:ea typeface="+mj-ea"/>
                <a:sym typeface="+mn-ea"/>
              </a:rPr>
              <a:t>月</a:t>
            </a:r>
            <a:r>
              <a:rPr lang="en-US" altLang="zh-CN">
                <a:solidFill>
                  <a:srgbClr val="44546A"/>
                </a:solidFill>
                <a:latin typeface="+mj-ea"/>
                <a:ea typeface="+mj-ea"/>
                <a:sym typeface="+mn-ea"/>
              </a:rPr>
              <a:t>1</a:t>
            </a:r>
            <a:r>
              <a:rPr lang="zh-CN" altLang="en-US">
                <a:solidFill>
                  <a:srgbClr val="44546A"/>
                </a:solidFill>
                <a:latin typeface="+mj-ea"/>
                <a:ea typeface="+mj-ea"/>
                <a:sym typeface="+mn-ea"/>
              </a:rPr>
              <a:t>日已满</a:t>
            </a:r>
            <a:r>
              <a:rPr lang="en-US" altLang="zh-CN">
                <a:solidFill>
                  <a:srgbClr val="44546A"/>
                </a:solidFill>
                <a:latin typeface="+mj-ea"/>
                <a:ea typeface="+mj-ea"/>
                <a:sym typeface="+mn-ea"/>
              </a:rPr>
              <a:t>31</a:t>
            </a:r>
            <a:r>
              <a:rPr lang="zh-CN" altLang="en-US">
                <a:solidFill>
                  <a:srgbClr val="44546A"/>
                </a:solidFill>
                <a:latin typeface="+mj-ea"/>
                <a:ea typeface="+mj-ea"/>
                <a:sym typeface="+mn-ea"/>
              </a:rPr>
              <a:t>周岁的学生。</a:t>
            </a:r>
            <a:endParaRPr lang="zh-CN" altLang="en-US">
              <a:solidFill>
                <a:srgbClr val="44546A"/>
              </a:solidFill>
              <a:latin typeface="+mj-ea"/>
              <a:ea typeface="+mj-ea"/>
              <a:sym typeface="+mn-ea"/>
            </a:endParaRPr>
          </a:p>
        </p:txBody>
      </p:sp>
      <p:sp>
        <p:nvSpPr>
          <p:cNvPr id="14" name="圆角矩形 13"/>
          <p:cNvSpPr/>
          <p:nvPr/>
        </p:nvSpPr>
        <p:spPr>
          <a:xfrm>
            <a:off x="5552440" y="5256530"/>
            <a:ext cx="6292215" cy="50482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本表不包含国际学生</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7" grpId="0" bldLvl="0" animBg="1"/>
      <p:bldP spid="7" grpId="1" animBg="1"/>
      <p:bldP spid="14" grpId="0" bldLvl="0" animBg="1"/>
      <p:bldP spid="14"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endParaRPr lang="zh-CN" altLang="en-US" sz="2400"/>
          </a:p>
        </p:txBody>
      </p:sp>
      <p:sp>
        <p:nvSpPr>
          <p:cNvPr id="4" name="文本框 3"/>
          <p:cNvSpPr txBox="1"/>
          <p:nvPr/>
        </p:nvSpPr>
        <p:spPr>
          <a:xfrm>
            <a:off x="1069340" y="1353820"/>
            <a:ext cx="9702165" cy="3145790"/>
          </a:xfrm>
          <a:prstGeom prst="rect">
            <a:avLst/>
          </a:prstGeom>
        </p:spPr>
        <p:txBody>
          <a:bodyPr>
            <a:noAutofit/>
            <a:extLst>
              <a:ext uri="{4A0BC546-FE56-4ADE-93B0-CB8AF2F6F144}">
                <wpsdc:textFrameExt xmlns:wpsdc="http://www.wps.cn/officeDocument/2022/drawingmlCustomData" type="text"/>
              </a:ext>
            </a:extLst>
          </a:bodyPr>
          <a:p>
            <a:pPr algn="l">
              <a:lnSpc>
                <a:spcPct val="180000"/>
              </a:lnSpc>
            </a:pPr>
            <a:r>
              <a:rPr lang="zh-CN" altLang="en-US" sz="1800">
                <a:latin typeface="Arial" panose="020B0604020202020204" pitchFamily="34" charset="0"/>
                <a:ea typeface="微软雅黑" panose="020B0503020204020204" charset="-122"/>
              </a:rPr>
              <a:t>李同学出生于</a:t>
            </a:r>
            <a:r>
              <a:rPr lang="en-US" altLang="zh-CN" sz="1800">
                <a:latin typeface="Arial" panose="020B0604020202020204" pitchFamily="34" charset="0"/>
                <a:ea typeface="微软雅黑" panose="020B0503020204020204" charset="-122"/>
              </a:rPr>
              <a:t>2002</a:t>
            </a:r>
            <a:r>
              <a:rPr lang="zh-CN" altLang="en-US" sz="1800">
                <a:latin typeface="Arial" panose="020B0604020202020204" pitchFamily="34" charset="0"/>
                <a:ea typeface="微软雅黑" panose="020B0503020204020204" charset="-122"/>
              </a:rPr>
              <a:t>年</a:t>
            </a:r>
            <a:r>
              <a:rPr lang="en-US" altLang="zh-CN" sz="1800">
                <a:latin typeface="Arial" panose="020B0604020202020204" pitchFamily="34" charset="0"/>
                <a:ea typeface="微软雅黑" panose="020B0503020204020204" charset="-122"/>
              </a:rPr>
              <a:t>8</a:t>
            </a:r>
            <a:r>
              <a:rPr lang="zh-CN" altLang="en-US" sz="1800">
                <a:latin typeface="Arial" panose="020B0604020202020204" pitchFamily="34" charset="0"/>
                <a:ea typeface="微软雅黑" panose="020B0503020204020204" charset="-122"/>
              </a:rPr>
              <a:t>月</a:t>
            </a:r>
            <a:r>
              <a:rPr lang="en-US" altLang="zh-CN" sz="1800">
                <a:latin typeface="Arial" panose="020B0604020202020204" pitchFamily="34" charset="0"/>
                <a:ea typeface="微软雅黑" panose="020B0503020204020204" charset="-122"/>
              </a:rPr>
              <a:t>15</a:t>
            </a:r>
            <a:r>
              <a:rPr lang="zh-CN" altLang="en-US" sz="1800">
                <a:latin typeface="Arial" panose="020B0604020202020204" pitchFamily="34" charset="0"/>
                <a:ea typeface="微软雅黑" panose="020B0503020204020204" charset="-122"/>
              </a:rPr>
              <a:t>日，王同学出生于</a:t>
            </a:r>
            <a:r>
              <a:rPr lang="en-US" altLang="zh-CN" sz="1800">
                <a:latin typeface="Arial" panose="020B0604020202020204" pitchFamily="34" charset="0"/>
                <a:ea typeface="微软雅黑" panose="020B0503020204020204" charset="-122"/>
              </a:rPr>
              <a:t>2002</a:t>
            </a:r>
            <a:r>
              <a:rPr lang="zh-CN" altLang="en-US" sz="1800">
                <a:latin typeface="Arial" panose="020B0604020202020204" pitchFamily="34" charset="0"/>
                <a:ea typeface="微软雅黑" panose="020B0503020204020204" charset="-122"/>
              </a:rPr>
              <a:t>年</a:t>
            </a:r>
            <a:r>
              <a:rPr lang="en-US" altLang="zh-CN" sz="1800">
                <a:latin typeface="Arial" panose="020B0604020202020204" pitchFamily="34" charset="0"/>
                <a:ea typeface="微软雅黑" panose="020B0503020204020204" charset="-122"/>
              </a:rPr>
              <a:t>9</a:t>
            </a:r>
            <a:r>
              <a:rPr lang="zh-CN" altLang="en-US" sz="1800">
                <a:latin typeface="Arial" panose="020B0604020202020204" pitchFamily="34" charset="0"/>
                <a:ea typeface="微软雅黑" panose="020B0503020204020204" charset="-122"/>
              </a:rPr>
              <a:t>月</a:t>
            </a:r>
            <a:r>
              <a:rPr lang="en-US" altLang="zh-CN" sz="1800">
                <a:latin typeface="Arial" panose="020B0604020202020204" pitchFamily="34" charset="0"/>
                <a:ea typeface="微软雅黑" panose="020B0503020204020204" charset="-122"/>
              </a:rPr>
              <a:t>20</a:t>
            </a:r>
            <a:r>
              <a:rPr lang="zh-CN" altLang="en-US" sz="1800">
                <a:latin typeface="Arial" panose="020B0604020202020204" pitchFamily="34" charset="0"/>
                <a:ea typeface="微软雅黑" panose="020B0503020204020204" charset="-122"/>
              </a:rPr>
              <a:t>日，</a:t>
            </a:r>
            <a:r>
              <a:rPr lang="en-US" altLang="zh-CN" sz="1800">
                <a:latin typeface="Arial" panose="020B0604020202020204" pitchFamily="34" charset="0"/>
                <a:ea typeface="微软雅黑" panose="020B0503020204020204" charset="-122"/>
              </a:rPr>
              <a:t>2025-2026</a:t>
            </a:r>
            <a:r>
              <a:rPr lang="zh-CN" altLang="en-US" sz="1800">
                <a:latin typeface="Arial" panose="020B0604020202020204" pitchFamily="34" charset="0"/>
                <a:ea typeface="微软雅黑" panose="020B0503020204020204" charset="-122"/>
              </a:rPr>
              <a:t>学年初，我们填报本表时，李同学和王同学的年龄填写正确的是（）</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A.23</a:t>
            </a:r>
            <a:r>
              <a:rPr lang="zh-CN" altLang="en-US" sz="1800">
                <a:latin typeface="Arial" panose="020B0604020202020204" pitchFamily="34" charset="0"/>
                <a:ea typeface="微软雅黑" panose="020B0503020204020204" charset="-122"/>
              </a:rPr>
              <a:t>岁</a:t>
            </a:r>
            <a:r>
              <a:rPr lang="en-US" altLang="zh-CN" sz="1800">
                <a:latin typeface="Arial" panose="020B0604020202020204" pitchFamily="34" charset="0"/>
                <a:ea typeface="微软雅黑" panose="020B0503020204020204" charset="-122"/>
              </a:rPr>
              <a:t>  22</a:t>
            </a:r>
            <a:r>
              <a:rPr lang="zh-CN" altLang="en-US" sz="1800">
                <a:latin typeface="Arial" panose="020B0604020202020204" pitchFamily="34" charset="0"/>
                <a:ea typeface="微软雅黑" panose="020B0503020204020204" charset="-122"/>
              </a:rPr>
              <a:t>岁</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B.22</a:t>
            </a:r>
            <a:r>
              <a:rPr lang="zh-CN" altLang="en-US" sz="1800">
                <a:latin typeface="Arial" panose="020B0604020202020204" pitchFamily="34" charset="0"/>
                <a:ea typeface="微软雅黑" panose="020B0503020204020204" charset="-122"/>
              </a:rPr>
              <a:t>岁</a:t>
            </a:r>
            <a:r>
              <a:rPr lang="en-US" altLang="zh-CN" sz="1800">
                <a:latin typeface="Arial" panose="020B0604020202020204" pitchFamily="34" charset="0"/>
                <a:ea typeface="微软雅黑" panose="020B0503020204020204" charset="-122"/>
              </a:rPr>
              <a:t>  23</a:t>
            </a:r>
            <a:r>
              <a:rPr lang="zh-CN" altLang="en-US" sz="1800">
                <a:latin typeface="Arial" panose="020B0604020202020204" pitchFamily="34" charset="0"/>
                <a:ea typeface="微软雅黑" panose="020B0503020204020204" charset="-122"/>
              </a:rPr>
              <a:t>岁</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C.23</a:t>
            </a:r>
            <a:r>
              <a:rPr lang="zh-CN" altLang="en-US" sz="1800">
                <a:latin typeface="Arial" panose="020B0604020202020204" pitchFamily="34" charset="0"/>
                <a:ea typeface="微软雅黑" panose="020B0503020204020204" charset="-122"/>
              </a:rPr>
              <a:t>岁</a:t>
            </a:r>
            <a:r>
              <a:rPr lang="en-US" altLang="zh-CN" sz="1800">
                <a:latin typeface="Arial" panose="020B0604020202020204" pitchFamily="34" charset="0"/>
                <a:ea typeface="微软雅黑" panose="020B0503020204020204" charset="-122"/>
              </a:rPr>
              <a:t>  23</a:t>
            </a:r>
            <a:r>
              <a:rPr lang="zh-CN" altLang="en-US" sz="1800">
                <a:latin typeface="Arial" panose="020B0604020202020204" pitchFamily="34" charset="0"/>
                <a:ea typeface="微软雅黑" panose="020B0503020204020204" charset="-122"/>
              </a:rPr>
              <a:t>岁</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D.22</a:t>
            </a:r>
            <a:r>
              <a:rPr lang="zh-CN" altLang="en-US" sz="1800">
                <a:latin typeface="Arial" panose="020B0604020202020204" pitchFamily="34" charset="0"/>
                <a:ea typeface="微软雅黑" panose="020B0503020204020204" charset="-122"/>
              </a:rPr>
              <a:t>岁</a:t>
            </a:r>
            <a:r>
              <a:rPr lang="en-US" altLang="zh-CN" sz="1800">
                <a:latin typeface="Arial" panose="020B0604020202020204" pitchFamily="34" charset="0"/>
                <a:ea typeface="微软雅黑" panose="020B0503020204020204" charset="-122"/>
              </a:rPr>
              <a:t>  22</a:t>
            </a:r>
            <a:r>
              <a:rPr lang="zh-CN" altLang="en-US" sz="1800">
                <a:latin typeface="Arial" panose="020B0604020202020204" pitchFamily="34" charset="0"/>
                <a:ea typeface="微软雅黑" panose="020B0503020204020204" charset="-122"/>
              </a:rPr>
              <a:t>岁</a:t>
            </a:r>
            <a:r>
              <a:rPr lang="en-US" altLang="zh-CN" sz="1800">
                <a:latin typeface="Arial" panose="020B0604020202020204" pitchFamily="34" charset="0"/>
                <a:ea typeface="微软雅黑" panose="020B0503020204020204" charset="-122"/>
              </a:rPr>
              <a:t> </a:t>
            </a:r>
            <a:endParaRPr lang="zh-CN" altLang="en-US" sz="1800">
              <a:latin typeface="Arial" panose="020B0604020202020204" pitchFamily="34" charset="0"/>
              <a:ea typeface="微软雅黑" panose="020B0503020204020204" charset="-122"/>
            </a:endParaRPr>
          </a:p>
          <a:p>
            <a:pPr algn="l">
              <a:lnSpc>
                <a:spcPct val="180000"/>
              </a:lnSpc>
            </a:pPr>
            <a:endParaRPr lang="zh-CN" altLang="en-US" sz="1800">
              <a:latin typeface="Arial" panose="020B0604020202020204" pitchFamily="34" charset="0"/>
              <a:ea typeface="微软雅黑" panose="020B0503020204020204" charset="-122"/>
            </a:endParaRPr>
          </a:p>
          <a:p>
            <a:pPr algn="l"/>
            <a:endParaRPr lang="zh-CN" altLang="en-US" sz="1800">
              <a:latin typeface="Arial" panose="020B0604020202020204" pitchFamily="34" charset="0"/>
              <a:ea typeface="微软雅黑" panose="020B0503020204020204" charset="-122"/>
            </a:endParaRPr>
          </a:p>
        </p:txBody>
      </p:sp>
      <p:sp>
        <p:nvSpPr>
          <p:cNvPr id="6" name="文本框 5"/>
          <p:cNvSpPr txBox="1"/>
          <p:nvPr/>
        </p:nvSpPr>
        <p:spPr>
          <a:xfrm>
            <a:off x="1454785" y="4761780"/>
            <a:ext cx="4064000" cy="368300"/>
          </a:xfrm>
          <a:prstGeom prst="rect">
            <a:avLst/>
          </a:prstGeom>
          <a:gradFill>
            <a:gsLst>
              <a:gs pos="50000">
                <a:schemeClr val="accent2"/>
              </a:gs>
              <a:gs pos="0">
                <a:schemeClr val="accent2">
                  <a:lumMod val="25000"/>
                  <a:lumOff val="75000"/>
                </a:schemeClr>
              </a:gs>
              <a:gs pos="100000">
                <a:schemeClr val="accent2">
                  <a:lumMod val="85000"/>
                </a:schemeClr>
              </a:gs>
            </a:gsLst>
            <a:lin ang="5400000" scaled="1"/>
          </a:gradFill>
        </p:spPr>
        <p:txBody>
          <a:bodyPr>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正确答案：</a:t>
            </a:r>
            <a:r>
              <a:rPr lang="en-US" altLang="zh-CN" sz="1800">
                <a:latin typeface="Arial" panose="020B0604020202020204" pitchFamily="34" charset="0"/>
                <a:ea typeface="微软雅黑" panose="020B0503020204020204" charset="-122"/>
              </a:rPr>
              <a:t>A</a:t>
            </a:r>
            <a:endParaRPr lang="en-US" altLang="zh-CN" sz="18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3335 </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高等教育</a:t>
            </a:r>
            <a:r>
              <a:rPr lang="zh-CN" altLang="en-US" sz="2400" b="1" dirty="0">
                <a:solidFill>
                  <a:srgbClr val="044AFA"/>
                </a:solidFill>
                <a:latin typeface="+mj-ea"/>
                <a:ea typeface="+mj-ea"/>
                <a:cs typeface="+mj-ea"/>
                <a:sym typeface="+mn-ea"/>
              </a:rPr>
              <a:t>招生、在校生来源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5" name="图片 4"/>
          <p:cNvPicPr>
            <a:picLocks noChangeAspect="1"/>
          </p:cNvPicPr>
          <p:nvPr/>
        </p:nvPicPr>
        <p:blipFill>
          <a:blip r:embed="rId4"/>
          <a:srcRect b="17138"/>
          <a:stretch>
            <a:fillRect/>
          </a:stretch>
        </p:blipFill>
        <p:spPr>
          <a:xfrm>
            <a:off x="1764030" y="1151255"/>
            <a:ext cx="6321425" cy="4988560"/>
          </a:xfrm>
          <a:prstGeom prst="rect">
            <a:avLst/>
          </a:prstGeom>
          <a:ln>
            <a:solidFill>
              <a:srgbClr val="44546A"/>
            </a:solidFill>
          </a:ln>
          <a:effectLst>
            <a:outerShdw blurRad="50800" dist="38100" dir="2700000" algn="tl" rotWithShape="0">
              <a:prstClr val="black">
                <a:alpha val="40000"/>
              </a:prstClr>
            </a:outerShdw>
          </a:effectLst>
        </p:spPr>
      </p:pic>
      <p:sp>
        <p:nvSpPr>
          <p:cNvPr id="3" name="圆角矩形 2"/>
          <p:cNvSpPr/>
          <p:nvPr/>
        </p:nvSpPr>
        <p:spPr>
          <a:xfrm>
            <a:off x="6208395" y="5287645"/>
            <a:ext cx="5401310" cy="60007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高等教育学生来源</a:t>
            </a:r>
            <a:r>
              <a:rPr lang="zh-CN" altLang="en-US">
                <a:solidFill>
                  <a:srgbClr val="44546A"/>
                </a:solidFill>
                <a:latin typeface="+mj-ea"/>
                <a:ea typeface="+mj-ea"/>
                <a:sym typeface="+mn-ea"/>
              </a:rPr>
              <a:t>按入学前考籍所在地确定</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endParaRPr lang="zh-CN" altLang="en-US" sz="2400"/>
          </a:p>
        </p:txBody>
      </p:sp>
      <p:sp>
        <p:nvSpPr>
          <p:cNvPr id="4" name="文本框 3"/>
          <p:cNvSpPr txBox="1"/>
          <p:nvPr/>
        </p:nvSpPr>
        <p:spPr>
          <a:xfrm>
            <a:off x="1069340" y="1353820"/>
            <a:ext cx="9702165" cy="3145790"/>
          </a:xfrm>
          <a:prstGeom prst="rect">
            <a:avLst/>
          </a:prstGeom>
        </p:spPr>
        <p:txBody>
          <a:bodyPr>
            <a:noAutofit/>
            <a:extLst>
              <a:ext uri="{4A0BC546-FE56-4ADE-93B0-CB8AF2F6F144}">
                <wpsdc:textFrameExt xmlns:wpsdc="http://www.wps.cn/officeDocument/2022/drawingmlCustomData" type="text"/>
              </a:ext>
            </a:extLst>
          </a:bodyPr>
          <a:p>
            <a:pPr algn="l">
              <a:lnSpc>
                <a:spcPct val="180000"/>
              </a:lnSpc>
            </a:pPr>
            <a:r>
              <a:rPr lang="zh-CN" altLang="en-US" sz="1800">
                <a:latin typeface="Arial" panose="020B0604020202020204" pitchFamily="34" charset="0"/>
                <a:ea typeface="微软雅黑" panose="020B0503020204020204" charset="-122"/>
              </a:rPr>
              <a:t>李同学在湖南省生活，</a:t>
            </a:r>
            <a:r>
              <a:rPr lang="en-US" altLang="zh-CN" sz="1800">
                <a:latin typeface="Arial" panose="020B0604020202020204" pitchFamily="34" charset="0"/>
                <a:ea typeface="微软雅黑" panose="020B0503020204020204" charset="-122"/>
              </a:rPr>
              <a:t>2022</a:t>
            </a:r>
            <a:r>
              <a:rPr lang="zh-CN" altLang="en-US" sz="1800">
                <a:latin typeface="Arial" panose="020B0604020202020204" pitchFamily="34" charset="0"/>
                <a:ea typeface="微软雅黑" panose="020B0503020204020204" charset="-122"/>
              </a:rPr>
              <a:t>年从河北参加高考进入学校学习，在</a:t>
            </a:r>
            <a:r>
              <a:rPr lang="en-US" altLang="zh-CN" sz="1800">
                <a:latin typeface="Arial" panose="020B0604020202020204" pitchFamily="34" charset="0"/>
                <a:ea typeface="微软雅黑" panose="020B0503020204020204" charset="-122"/>
              </a:rPr>
              <a:t>2022</a:t>
            </a:r>
            <a:r>
              <a:rPr lang="zh-CN" altLang="en-US" sz="1800">
                <a:latin typeface="Arial" panose="020B0604020202020204" pitchFamily="34" charset="0"/>
                <a:ea typeface="微软雅黑" panose="020B0503020204020204" charset="-122"/>
              </a:rPr>
              <a:t>年</a:t>
            </a:r>
            <a:r>
              <a:rPr lang="en-US" altLang="zh-CN" sz="1800">
                <a:latin typeface="Arial" panose="020B0604020202020204" pitchFamily="34" charset="0"/>
                <a:ea typeface="微软雅黑" panose="020B0503020204020204" charset="-122"/>
              </a:rPr>
              <a:t>9</a:t>
            </a:r>
            <a:r>
              <a:rPr lang="zh-CN" altLang="en-US" sz="1800">
                <a:latin typeface="Arial" panose="020B0604020202020204" pitchFamily="34" charset="0"/>
                <a:ea typeface="微软雅黑" panose="020B0503020204020204" charset="-122"/>
              </a:rPr>
              <a:t>月其家庭户口迁入北京，在填写教基</a:t>
            </a:r>
            <a:r>
              <a:rPr lang="en-US" altLang="zh-CN" sz="1800">
                <a:latin typeface="Arial" panose="020B0604020202020204" pitchFamily="34" charset="0"/>
                <a:ea typeface="微软雅黑" panose="020B0503020204020204" charset="-122"/>
              </a:rPr>
              <a:t>3335</a:t>
            </a:r>
            <a:r>
              <a:rPr lang="zh-CN" altLang="en-US" sz="1800">
                <a:latin typeface="Arial" panose="020B0604020202020204" pitchFamily="34" charset="0"/>
                <a:ea typeface="微软雅黑" panose="020B0503020204020204" charset="-122"/>
              </a:rPr>
              <a:t>《高等教育招生、在校生来源情况》时，在校生来源填写正确的是（）</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A.</a:t>
            </a:r>
            <a:r>
              <a:rPr lang="zh-CN" sz="1800">
                <a:latin typeface="Arial" panose="020B0604020202020204" pitchFamily="34" charset="0"/>
                <a:ea typeface="微软雅黑" panose="020B0503020204020204" charset="-122"/>
              </a:rPr>
              <a:t>湖南</a:t>
            </a:r>
            <a:endParaRPr lang="zh-CN"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B.</a:t>
            </a:r>
            <a:r>
              <a:rPr lang="zh-CN" sz="1800">
                <a:latin typeface="Arial" panose="020B0604020202020204" pitchFamily="34" charset="0"/>
                <a:ea typeface="微软雅黑" panose="020B0503020204020204" charset="-122"/>
              </a:rPr>
              <a:t>北京</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C.</a:t>
            </a:r>
            <a:r>
              <a:rPr lang="zh-CN" sz="1800">
                <a:latin typeface="Arial" panose="020B0604020202020204" pitchFamily="34" charset="0"/>
                <a:ea typeface="微软雅黑" panose="020B0503020204020204" charset="-122"/>
              </a:rPr>
              <a:t>河北</a:t>
            </a:r>
            <a:r>
              <a:rPr lang="en-US" altLang="zh-CN" sz="1800">
                <a:latin typeface="Arial" panose="020B0604020202020204" pitchFamily="34" charset="0"/>
                <a:ea typeface="微软雅黑" panose="020B0503020204020204" charset="-122"/>
              </a:rPr>
              <a:t> </a:t>
            </a:r>
            <a:endParaRPr lang="zh-CN" altLang="en-US" sz="1800">
              <a:latin typeface="Arial" panose="020B0604020202020204" pitchFamily="34" charset="0"/>
              <a:ea typeface="微软雅黑" panose="020B0503020204020204" charset="-122"/>
            </a:endParaRPr>
          </a:p>
          <a:p>
            <a:pPr algn="l">
              <a:lnSpc>
                <a:spcPct val="180000"/>
              </a:lnSpc>
            </a:pPr>
            <a:endParaRPr lang="zh-CN" altLang="en-US" sz="1800">
              <a:latin typeface="Arial" panose="020B0604020202020204" pitchFamily="34" charset="0"/>
              <a:ea typeface="微软雅黑" panose="020B0503020204020204" charset="-122"/>
            </a:endParaRPr>
          </a:p>
          <a:p>
            <a:pPr algn="l"/>
            <a:endParaRPr lang="zh-CN" altLang="en-US" sz="1800">
              <a:latin typeface="Arial" panose="020B0604020202020204" pitchFamily="34" charset="0"/>
              <a:ea typeface="微软雅黑" panose="020B0503020204020204" charset="-122"/>
            </a:endParaRPr>
          </a:p>
        </p:txBody>
      </p:sp>
      <p:sp>
        <p:nvSpPr>
          <p:cNvPr id="6" name="文本框 5"/>
          <p:cNvSpPr txBox="1"/>
          <p:nvPr/>
        </p:nvSpPr>
        <p:spPr>
          <a:xfrm>
            <a:off x="1454785" y="4761780"/>
            <a:ext cx="4064000" cy="368300"/>
          </a:xfrm>
          <a:prstGeom prst="rect">
            <a:avLst/>
          </a:prstGeom>
          <a:gradFill>
            <a:gsLst>
              <a:gs pos="50000">
                <a:schemeClr val="accent2"/>
              </a:gs>
              <a:gs pos="0">
                <a:schemeClr val="accent2">
                  <a:lumMod val="25000"/>
                  <a:lumOff val="75000"/>
                </a:schemeClr>
              </a:gs>
              <a:gs pos="100000">
                <a:schemeClr val="accent2">
                  <a:lumMod val="85000"/>
                </a:schemeClr>
              </a:gs>
            </a:gsLst>
            <a:lin ang="5400000" scaled="1"/>
          </a:gradFill>
        </p:spPr>
        <p:txBody>
          <a:bodyPr>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正确答案：</a:t>
            </a:r>
            <a:r>
              <a:rPr lang="en-US" altLang="zh-CN" sz="1800">
                <a:latin typeface="Arial" panose="020B0604020202020204" pitchFamily="34" charset="0"/>
                <a:ea typeface="微软雅黑" panose="020B0503020204020204" charset="-122"/>
              </a:rPr>
              <a:t>C</a:t>
            </a:r>
            <a:endParaRPr lang="en-US" altLang="zh-CN" sz="18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endParaRPr lang="zh-CN" altLang="en-US" sz="2400"/>
          </a:p>
        </p:txBody>
      </p:sp>
      <p:sp>
        <p:nvSpPr>
          <p:cNvPr id="4" name="文本框 3"/>
          <p:cNvSpPr txBox="1"/>
          <p:nvPr/>
        </p:nvSpPr>
        <p:spPr>
          <a:xfrm>
            <a:off x="1069340" y="1353820"/>
            <a:ext cx="9702165" cy="3145790"/>
          </a:xfrm>
          <a:prstGeom prst="rect">
            <a:avLst/>
          </a:prstGeom>
        </p:spPr>
        <p:txBody>
          <a:bodyPr>
            <a:noAutofit/>
            <a:extLst>
              <a:ext uri="{4A0BC546-FE56-4ADE-93B0-CB8AF2F6F144}">
                <wpsdc:textFrameExt xmlns:wpsdc="http://www.wps.cn/officeDocument/2022/drawingmlCustomData" type="text"/>
              </a:ext>
            </a:extLst>
          </a:bodyPr>
          <a:p>
            <a:pPr algn="l">
              <a:lnSpc>
                <a:spcPct val="180000"/>
              </a:lnSpc>
            </a:pPr>
            <a:r>
              <a:rPr lang="zh-CN" altLang="en-US" sz="1800">
                <a:latin typeface="Arial" panose="020B0604020202020204" pitchFamily="34" charset="0"/>
                <a:ea typeface="微软雅黑" panose="020B0503020204020204" charset="-122"/>
              </a:rPr>
              <a:t>李同学具有香港居民身份证，但是在上海就读高中参加内地统一高考招生进高校，在填写教基</a:t>
            </a:r>
            <a:r>
              <a:rPr lang="en-US" altLang="zh-CN" sz="1800">
                <a:latin typeface="Arial" panose="020B0604020202020204" pitchFamily="34" charset="0"/>
                <a:ea typeface="微软雅黑" panose="020B0503020204020204" charset="-122"/>
              </a:rPr>
              <a:t>3335</a:t>
            </a:r>
            <a:r>
              <a:rPr lang="zh-CN" altLang="en-US" sz="1800">
                <a:latin typeface="Arial" panose="020B0604020202020204" pitchFamily="34" charset="0"/>
                <a:ea typeface="微软雅黑" panose="020B0503020204020204" charset="-122"/>
              </a:rPr>
              <a:t>《高等教育招生、在校生来源情况》时，在校生来源填写正确的是（）</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A.</a:t>
            </a:r>
            <a:r>
              <a:rPr lang="zh-CN" sz="1800">
                <a:latin typeface="Arial" panose="020B0604020202020204" pitchFamily="34" charset="0"/>
                <a:ea typeface="微软雅黑" panose="020B0503020204020204" charset="-122"/>
              </a:rPr>
              <a:t>香港</a:t>
            </a:r>
            <a:endParaRPr lang="zh-CN"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B.</a:t>
            </a:r>
            <a:r>
              <a:rPr lang="zh-CN" sz="1800">
                <a:latin typeface="Arial" panose="020B0604020202020204" pitchFamily="34" charset="0"/>
                <a:ea typeface="微软雅黑" panose="020B0503020204020204" charset="-122"/>
              </a:rPr>
              <a:t>上海</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C.</a:t>
            </a:r>
            <a:r>
              <a:rPr lang="zh-CN" sz="1800">
                <a:latin typeface="Arial" panose="020B0604020202020204" pitchFamily="34" charset="0"/>
                <a:ea typeface="微软雅黑" panose="020B0503020204020204" charset="-122"/>
              </a:rPr>
              <a:t>河北</a:t>
            </a:r>
            <a:r>
              <a:rPr lang="en-US" altLang="zh-CN" sz="1800">
                <a:latin typeface="Arial" panose="020B0604020202020204" pitchFamily="34" charset="0"/>
                <a:ea typeface="微软雅黑" panose="020B0503020204020204" charset="-122"/>
              </a:rPr>
              <a:t> </a:t>
            </a:r>
            <a:endParaRPr lang="zh-CN" altLang="en-US" sz="1800">
              <a:latin typeface="Arial" panose="020B0604020202020204" pitchFamily="34" charset="0"/>
              <a:ea typeface="微软雅黑" panose="020B0503020204020204" charset="-122"/>
            </a:endParaRPr>
          </a:p>
          <a:p>
            <a:pPr algn="l">
              <a:lnSpc>
                <a:spcPct val="180000"/>
              </a:lnSpc>
            </a:pPr>
            <a:endParaRPr lang="zh-CN" altLang="en-US" sz="1800">
              <a:latin typeface="Arial" panose="020B0604020202020204" pitchFamily="34" charset="0"/>
              <a:ea typeface="微软雅黑" panose="020B0503020204020204" charset="-122"/>
            </a:endParaRPr>
          </a:p>
          <a:p>
            <a:pPr algn="l"/>
            <a:endParaRPr lang="zh-CN" altLang="en-US" sz="1800">
              <a:latin typeface="Arial" panose="020B0604020202020204" pitchFamily="34" charset="0"/>
              <a:ea typeface="微软雅黑" panose="020B0503020204020204" charset="-122"/>
            </a:endParaRPr>
          </a:p>
        </p:txBody>
      </p:sp>
      <p:sp>
        <p:nvSpPr>
          <p:cNvPr id="6" name="文本框 5"/>
          <p:cNvSpPr txBox="1"/>
          <p:nvPr/>
        </p:nvSpPr>
        <p:spPr>
          <a:xfrm>
            <a:off x="1454785" y="4761780"/>
            <a:ext cx="4064000" cy="368300"/>
          </a:xfrm>
          <a:prstGeom prst="rect">
            <a:avLst/>
          </a:prstGeom>
          <a:gradFill>
            <a:gsLst>
              <a:gs pos="50000">
                <a:schemeClr val="accent2"/>
              </a:gs>
              <a:gs pos="0">
                <a:schemeClr val="accent2">
                  <a:lumMod val="25000"/>
                  <a:lumOff val="75000"/>
                </a:schemeClr>
              </a:gs>
              <a:gs pos="100000">
                <a:schemeClr val="accent2">
                  <a:lumMod val="85000"/>
                </a:schemeClr>
              </a:gs>
            </a:gsLst>
            <a:lin ang="5400000" scaled="1"/>
          </a:gradFill>
        </p:spPr>
        <p:txBody>
          <a:bodyPr>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正确答案：</a:t>
            </a:r>
            <a:r>
              <a:rPr lang="en-US" altLang="zh-CN" sz="1800">
                <a:latin typeface="Arial" panose="020B0604020202020204" pitchFamily="34" charset="0"/>
                <a:ea typeface="微软雅黑" panose="020B0503020204020204" charset="-122"/>
              </a:rPr>
              <a:t>B</a:t>
            </a:r>
            <a:endParaRPr lang="en-US" altLang="zh-CN" sz="18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5" name="图片 14"/>
          <p:cNvPicPr>
            <a:picLocks noChangeAspect="1"/>
          </p:cNvPicPr>
          <p:nvPr/>
        </p:nvPicPr>
        <p:blipFill>
          <a:blip r:embed="rId3"/>
          <a:stretch>
            <a:fillRect/>
          </a:stretch>
        </p:blipFill>
        <p:spPr>
          <a:xfrm>
            <a:off x="5726109" y="1606364"/>
            <a:ext cx="4893009" cy="510069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4" name="图片 13"/>
          <p:cNvPicPr>
            <a:picLocks noChangeAspect="1"/>
          </p:cNvPicPr>
          <p:nvPr/>
        </p:nvPicPr>
        <p:blipFill>
          <a:blip r:embed="rId4"/>
          <a:stretch>
            <a:fillRect/>
          </a:stretch>
        </p:blipFill>
        <p:spPr>
          <a:xfrm>
            <a:off x="361081" y="1557879"/>
            <a:ext cx="4941496" cy="5197661"/>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5"/>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3337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8" name="线形标注 2(带边框和强调线) 7"/>
          <p:cNvSpPr/>
          <p:nvPr/>
        </p:nvSpPr>
        <p:spPr>
          <a:xfrm>
            <a:off x="4345940" y="3804920"/>
            <a:ext cx="7534910" cy="703580"/>
          </a:xfrm>
          <a:prstGeom prst="accentBorderCallout2">
            <a:avLst>
              <a:gd name="adj1" fmla="val 18750"/>
              <a:gd name="adj2" fmla="val -8333"/>
              <a:gd name="adj3" fmla="val 18760"/>
              <a:gd name="adj4" fmla="val -14463"/>
              <a:gd name="adj5" fmla="val -46028"/>
              <a:gd name="adj6" fmla="val -3118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分类考试：</a:t>
            </a:r>
            <a:r>
              <a:rPr lang="zh-CN" altLang="en-US">
                <a:solidFill>
                  <a:srgbClr val="44546A"/>
                </a:solidFill>
                <a:latin typeface="+mj-ea"/>
                <a:ea typeface="+mj-ea"/>
                <a:sym typeface="+mn-ea"/>
              </a:rPr>
              <a:t>按照</a:t>
            </a:r>
            <a:r>
              <a:rPr lang="zh-CN" altLang="en-US">
                <a:solidFill>
                  <a:srgbClr val="2A5CE3"/>
                </a:solidFill>
                <a:latin typeface="华文新魏" panose="02010800040101010101" charset="-122"/>
                <a:ea typeface="华文新魏" panose="02010800040101010101" charset="-122"/>
                <a:sym typeface="+mn-ea"/>
                <a:hlinkClick r:id="rId6" action="ppaction://hlinkfile"/>
              </a:rPr>
              <a:t>《国务院关于深化考试招生制度改革的实施意见》</a:t>
            </a:r>
            <a:r>
              <a:rPr lang="zh-CN" altLang="en-US">
                <a:solidFill>
                  <a:srgbClr val="44546A"/>
                </a:solidFill>
                <a:latin typeface="+mj-ea"/>
                <a:ea typeface="+mj-ea"/>
                <a:sym typeface="+mn-ea"/>
              </a:rPr>
              <a:t>，以“文化素质+职业技能”评价方式招收的高级中等教育毕业生</a:t>
            </a:r>
            <a:endParaRPr lang="zh-CN" altLang="en-US">
              <a:solidFill>
                <a:srgbClr val="44546A"/>
              </a:solidFill>
              <a:latin typeface="+mj-ea"/>
              <a:ea typeface="+mj-ea"/>
              <a:sym typeface="+mn-ea"/>
            </a:endParaRPr>
          </a:p>
        </p:txBody>
      </p:sp>
      <p:sp>
        <p:nvSpPr>
          <p:cNvPr id="10" name="线形标注 2(带边框和强调线) 9"/>
          <p:cNvSpPr/>
          <p:nvPr/>
        </p:nvSpPr>
        <p:spPr>
          <a:xfrm>
            <a:off x="4345940" y="4726305"/>
            <a:ext cx="7534910" cy="1024890"/>
          </a:xfrm>
          <a:prstGeom prst="accentBorderCallout2">
            <a:avLst>
              <a:gd name="adj1" fmla="val 18750"/>
              <a:gd name="adj2" fmla="val -8333"/>
              <a:gd name="adj3" fmla="val 18760"/>
              <a:gd name="adj4" fmla="val -14463"/>
              <a:gd name="adj5" fmla="val -101177"/>
              <a:gd name="adj6" fmla="val -2655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chemeClr val="accent1"/>
                </a:solidFill>
                <a:latin typeface="+mj-ea"/>
                <a:ea typeface="+mj-ea"/>
                <a:sym typeface="+mn-ea"/>
              </a:rPr>
              <a:t>保留入学资格：</a:t>
            </a:r>
            <a:r>
              <a:rPr lang="zh-CN" altLang="en-US" dirty="0">
                <a:solidFill>
                  <a:srgbClr val="44546A"/>
                </a:solidFill>
                <a:latin typeface="+mj-ea"/>
                <a:ea typeface="+mj-ea"/>
                <a:sym typeface="+mn-ea"/>
              </a:rPr>
              <a:t>根据</a:t>
            </a:r>
            <a:r>
              <a:rPr lang="zh-CN" altLang="en-US" dirty="0">
                <a:solidFill>
                  <a:srgbClr val="2A5CE3"/>
                </a:solidFill>
                <a:latin typeface="华文新魏" panose="02010800040101010101" charset="-122"/>
                <a:ea typeface="华文新魏" panose="02010800040101010101" charset="-122"/>
                <a:sym typeface="+mn-ea"/>
                <a:hlinkClick r:id="rId7"/>
              </a:rPr>
              <a:t>《普通高等学校学生管理规定》</a:t>
            </a:r>
            <a:r>
              <a:rPr lang="zh-CN" altLang="en-US" dirty="0">
                <a:solidFill>
                  <a:srgbClr val="44546A"/>
                </a:solidFill>
                <a:latin typeface="+mj-ea"/>
                <a:ea typeface="+mj-ea"/>
                <a:sym typeface="+mn-ea"/>
              </a:rPr>
              <a:t>，新生向学校申请保留入学资格。获批同意保留入学资格期间不具有学籍。保留入学资格的条件、期限等由学校规定。含大学生新征入伍学生</a:t>
            </a:r>
            <a:endParaRPr lang="zh-CN" altLang="en-US" dirty="0">
              <a:solidFill>
                <a:srgbClr val="44546A"/>
              </a:solidFill>
              <a:latin typeface="+mj-ea"/>
              <a:ea typeface="+mj-ea"/>
              <a:sym typeface="+mn-ea"/>
            </a:endParaRPr>
          </a:p>
        </p:txBody>
      </p:sp>
      <p:sp>
        <p:nvSpPr>
          <p:cNvPr id="11" name="线形标注 2(带边框和强调线) 10"/>
          <p:cNvSpPr/>
          <p:nvPr/>
        </p:nvSpPr>
        <p:spPr>
          <a:xfrm>
            <a:off x="4345932" y="5945181"/>
            <a:ext cx="7534910" cy="762000"/>
          </a:xfrm>
          <a:prstGeom prst="accentBorderCallout2">
            <a:avLst>
              <a:gd name="adj1" fmla="val 18750"/>
              <a:gd name="adj2" fmla="val -8333"/>
              <a:gd name="adj3" fmla="val -180040"/>
              <a:gd name="adj4" fmla="val -28981"/>
              <a:gd name="adj5" fmla="val -329374"/>
              <a:gd name="adj6" fmla="val 4230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chemeClr val="accent1"/>
                </a:solidFill>
                <a:latin typeface="+mj-ea"/>
                <a:ea typeface="+mj-ea"/>
                <a:sym typeface="+mn-ea"/>
              </a:rPr>
              <a:t>恢复入学资格：</a:t>
            </a:r>
            <a:r>
              <a:rPr lang="zh-CN" altLang="en-US" dirty="0">
                <a:solidFill>
                  <a:srgbClr val="44546A"/>
                </a:solidFill>
                <a:latin typeface="+mj-ea"/>
                <a:ea typeface="+mj-ea"/>
                <a:sym typeface="+mn-ea"/>
              </a:rPr>
              <a:t>根据</a:t>
            </a:r>
            <a:r>
              <a:rPr lang="zh-CN" altLang="en-US" dirty="0">
                <a:solidFill>
                  <a:srgbClr val="2A5CE3"/>
                </a:solidFill>
                <a:latin typeface="华文新魏" panose="02010800040101010101" charset="-122"/>
                <a:ea typeface="华文新魏" panose="02010800040101010101" charset="-122"/>
                <a:sym typeface="+mn-ea"/>
                <a:hlinkClick r:id="rId7"/>
              </a:rPr>
              <a:t>《普通高等学校学生管理规定》</a:t>
            </a:r>
            <a:r>
              <a:rPr lang="zh-CN" altLang="en-US" dirty="0">
                <a:solidFill>
                  <a:srgbClr val="44546A"/>
                </a:solidFill>
                <a:latin typeface="+mj-ea"/>
                <a:ea typeface="+mj-ea"/>
                <a:sym typeface="+mn-ea"/>
              </a:rPr>
              <a:t>，保留入学资格期满前向学校申请入学，经学校审查合格后，办理入学手续的新生</a:t>
            </a:r>
            <a:endParaRPr lang="zh-CN" altLang="en-US"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10" grpId="0" bldLvl="0" animBg="1"/>
      <p:bldP spid="10" grpId="1" animBg="1"/>
      <p:bldP spid="11" grpId="0" bldLvl="0" animBg="1"/>
      <p:bldP spid="11"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5" name="图片 14"/>
          <p:cNvPicPr>
            <a:picLocks noChangeAspect="1"/>
          </p:cNvPicPr>
          <p:nvPr/>
        </p:nvPicPr>
        <p:blipFill>
          <a:blip r:embed="rId3"/>
          <a:stretch>
            <a:fillRect/>
          </a:stretch>
        </p:blipFill>
        <p:spPr>
          <a:xfrm>
            <a:off x="5726109" y="1606364"/>
            <a:ext cx="4893009" cy="510069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4" name="图片 13"/>
          <p:cNvPicPr>
            <a:picLocks noChangeAspect="1"/>
          </p:cNvPicPr>
          <p:nvPr/>
        </p:nvPicPr>
        <p:blipFill>
          <a:blip r:embed="rId4"/>
          <a:stretch>
            <a:fillRect/>
          </a:stretch>
        </p:blipFill>
        <p:spPr>
          <a:xfrm>
            <a:off x="361081" y="1557879"/>
            <a:ext cx="4941496" cy="5197661"/>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5"/>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3337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2" name="线形标注 2(带边框和强调线) 11"/>
          <p:cNvSpPr/>
          <p:nvPr/>
        </p:nvSpPr>
        <p:spPr>
          <a:xfrm>
            <a:off x="3911600" y="4888865"/>
            <a:ext cx="7534910" cy="731520"/>
          </a:xfrm>
          <a:prstGeom prst="accentBorderCallout2">
            <a:avLst>
              <a:gd name="adj1" fmla="val 18750"/>
              <a:gd name="adj2" fmla="val -8333"/>
              <a:gd name="adj3" fmla="val -29947"/>
              <a:gd name="adj4" fmla="val -11419"/>
              <a:gd name="adj5" fmla="val -194357"/>
              <a:gd name="adj6" fmla="val -3147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录取数：</a:t>
            </a:r>
            <a:r>
              <a:rPr lang="zh-CN" altLang="en-US">
                <a:solidFill>
                  <a:srgbClr val="44546A"/>
                </a:solidFill>
                <a:latin typeface="+mj-ea"/>
                <a:ea typeface="+mj-ea"/>
                <a:sym typeface="+mn-ea"/>
              </a:rPr>
              <a:t>经各省（自治区、直辖市）招生委员会审核批准录取，招生单位发放录取通知书的学生数</a:t>
            </a:r>
            <a:endParaRPr lang="zh-CN" altLang="en-US">
              <a:solidFill>
                <a:srgbClr val="44546A"/>
              </a:solidFill>
              <a:latin typeface="+mj-ea"/>
              <a:ea typeface="+mj-ea"/>
              <a:sym typeface="+mn-ea"/>
            </a:endParaRPr>
          </a:p>
        </p:txBody>
      </p:sp>
      <p:sp>
        <p:nvSpPr>
          <p:cNvPr id="13" name="线形标注 2(带边框和强调线) 12"/>
          <p:cNvSpPr/>
          <p:nvPr/>
        </p:nvSpPr>
        <p:spPr>
          <a:xfrm>
            <a:off x="3911600" y="4120515"/>
            <a:ext cx="7534910" cy="540385"/>
          </a:xfrm>
          <a:prstGeom prst="accentBorderCallout2">
            <a:avLst>
              <a:gd name="adj1" fmla="val 18750"/>
              <a:gd name="adj2" fmla="val -8333"/>
              <a:gd name="adj3" fmla="val -104700"/>
              <a:gd name="adj4" fmla="val 5932"/>
              <a:gd name="adj5" fmla="val -124089"/>
              <a:gd name="adj6" fmla="val 3971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招生数：</a:t>
            </a:r>
            <a:r>
              <a:rPr lang="zh-CN" altLang="en-US">
                <a:solidFill>
                  <a:srgbClr val="44546A"/>
                </a:solidFill>
                <a:latin typeface="+mj-ea"/>
                <a:ea typeface="+mj-ea"/>
                <a:sym typeface="+mn-ea"/>
              </a:rPr>
              <a:t>实际招收入学并完成学籍注册的新生数</a:t>
            </a:r>
            <a:endParaRPr lang="zh-CN" altLang="en-US">
              <a:solidFill>
                <a:srgbClr val="44546A"/>
              </a:solidFill>
              <a:latin typeface="+mj-ea"/>
              <a:ea typeface="+mj-ea"/>
              <a:sym typeface="+mn-ea"/>
            </a:endParaRPr>
          </a:p>
        </p:txBody>
      </p:sp>
      <p:sp>
        <p:nvSpPr>
          <p:cNvPr id="2" name="线形标注 2(带边框和强调线) 1"/>
          <p:cNvSpPr/>
          <p:nvPr/>
        </p:nvSpPr>
        <p:spPr>
          <a:xfrm>
            <a:off x="3911592" y="1309681"/>
            <a:ext cx="7534910" cy="762000"/>
          </a:xfrm>
          <a:prstGeom prst="accentBorderCallout2">
            <a:avLst>
              <a:gd name="adj1" fmla="val 18750"/>
              <a:gd name="adj2" fmla="val -8333"/>
              <a:gd name="adj3" fmla="val 104000"/>
              <a:gd name="adj4" fmla="val -17655"/>
              <a:gd name="adj5" fmla="val 277459"/>
              <a:gd name="adj6" fmla="val -272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chemeClr val="accent1"/>
                </a:solidFill>
                <a:latin typeface="+mj-ea"/>
                <a:ea typeface="+mj-ea"/>
                <a:sym typeface="+mn-ea"/>
              </a:rPr>
              <a:t>五年制高职转入：</a:t>
            </a:r>
            <a:r>
              <a:rPr lang="zh-CN" altLang="en-US" dirty="0">
                <a:solidFill>
                  <a:srgbClr val="44546A"/>
                </a:solidFill>
                <a:latin typeface="+mj-ea"/>
                <a:ea typeface="+mj-ea"/>
                <a:sym typeface="+mn-ea"/>
              </a:rPr>
              <a:t>五年制高等职业教育学生，完成前三年中等职业教育阶段学习后，转入高等职业教育阶段学习的学生，接受专科学历教育。</a:t>
            </a:r>
            <a:endParaRPr lang="zh-CN" altLang="en-US"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3" grpId="0" bldLvl="0" animBg="1"/>
      <p:bldP spid="13" grpId="1" animBg="1"/>
      <p:bldP spid="2" grpId="0" bldLvl="0" animBg="1"/>
      <p:bldP spid="2"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5" name="图片 14"/>
          <p:cNvPicPr>
            <a:picLocks noChangeAspect="1"/>
          </p:cNvPicPr>
          <p:nvPr/>
        </p:nvPicPr>
        <p:blipFill>
          <a:blip r:embed="rId3"/>
          <a:stretch>
            <a:fillRect/>
          </a:stretch>
        </p:blipFill>
        <p:spPr>
          <a:xfrm>
            <a:off x="5726109" y="1606364"/>
            <a:ext cx="4893009" cy="510069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4" name="图片 13"/>
          <p:cNvPicPr>
            <a:picLocks noChangeAspect="1"/>
          </p:cNvPicPr>
          <p:nvPr/>
        </p:nvPicPr>
        <p:blipFill>
          <a:blip r:embed="rId4"/>
          <a:stretch>
            <a:fillRect/>
          </a:stretch>
        </p:blipFill>
        <p:spPr>
          <a:xfrm>
            <a:off x="361081" y="1557879"/>
            <a:ext cx="4941496" cy="5197661"/>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5"/>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3337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6" name="线形标注 2(带边框和强调线) 3"/>
          <p:cNvSpPr/>
          <p:nvPr/>
        </p:nvSpPr>
        <p:spPr>
          <a:xfrm>
            <a:off x="3738234" y="4481704"/>
            <a:ext cx="7626361" cy="1644519"/>
          </a:xfrm>
          <a:prstGeom prst="accentBorderCallout2">
            <a:avLst>
              <a:gd name="adj1" fmla="val 18750"/>
              <a:gd name="adj2" fmla="val -8333"/>
              <a:gd name="adj3" fmla="val 18760"/>
              <a:gd name="adj4" fmla="val -14463"/>
              <a:gd name="adj5" fmla="val -12348"/>
              <a:gd name="adj6" fmla="val -3894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dirty="0">
                <a:solidFill>
                  <a:srgbClr val="FF0000"/>
                </a:solidFill>
                <a:latin typeface="微软雅黑" panose="020B0503020204020204" charset="-122"/>
                <a:ea typeface="微软雅黑" panose="020B0503020204020204" charset="-122"/>
                <a:sym typeface="+mn-ea"/>
              </a:rPr>
              <a:t>教基</a:t>
            </a:r>
            <a:r>
              <a:rPr lang="en-US" altLang="zh-CN" dirty="0">
                <a:solidFill>
                  <a:srgbClr val="FF0000"/>
                </a:solidFill>
                <a:latin typeface="微软雅黑" panose="020B0503020204020204" charset="-122"/>
                <a:ea typeface="微软雅黑" panose="020B0503020204020204" charset="-122"/>
                <a:sym typeface="+mn-ea"/>
              </a:rPr>
              <a:t>3336</a:t>
            </a:r>
            <a:r>
              <a:rPr lang="zh-CN" altLang="en-US" dirty="0">
                <a:solidFill>
                  <a:srgbClr val="FF0000"/>
                </a:solidFill>
                <a:latin typeface="微软雅黑" panose="020B0503020204020204" charset="-122"/>
                <a:ea typeface="微软雅黑" panose="020B0503020204020204" charset="-122"/>
                <a:sym typeface="+mn-ea"/>
              </a:rPr>
              <a:t>、</a:t>
            </a:r>
            <a:r>
              <a:rPr lang="en-US" altLang="zh-CN" dirty="0">
                <a:solidFill>
                  <a:srgbClr val="FF0000"/>
                </a:solidFill>
                <a:latin typeface="微软雅黑" panose="020B0503020204020204" charset="-122"/>
                <a:ea typeface="微软雅黑" panose="020B0503020204020204" charset="-122"/>
                <a:sym typeface="+mn-ea"/>
              </a:rPr>
              <a:t>3337</a:t>
            </a:r>
            <a:r>
              <a:rPr lang="zh-CN" altLang="en-US" dirty="0">
                <a:solidFill>
                  <a:srgbClr val="FF0000"/>
                </a:solidFill>
                <a:latin typeface="微软雅黑" panose="020B0503020204020204" charset="-122"/>
                <a:ea typeface="微软雅黑" panose="020B0503020204020204" charset="-122"/>
                <a:sym typeface="+mn-ea"/>
              </a:rPr>
              <a:t>、</a:t>
            </a:r>
            <a:r>
              <a:rPr lang="en-US" altLang="zh-CN" dirty="0">
                <a:solidFill>
                  <a:srgbClr val="FF0000"/>
                </a:solidFill>
                <a:latin typeface="微软雅黑" panose="020B0503020204020204" charset="-122"/>
                <a:ea typeface="微软雅黑" panose="020B0503020204020204" charset="-122"/>
                <a:sym typeface="+mn-ea"/>
              </a:rPr>
              <a:t>3338</a:t>
            </a:r>
            <a:r>
              <a:rPr lang="zh-CN" altLang="en-US" dirty="0">
                <a:solidFill>
                  <a:srgbClr val="FF0000"/>
                </a:solidFill>
                <a:latin typeface="微软雅黑" panose="020B0503020204020204" charset="-122"/>
                <a:ea typeface="微软雅黑" panose="020B0503020204020204" charset="-122"/>
                <a:sym typeface="+mn-ea"/>
              </a:rPr>
              <a:t>、</a:t>
            </a:r>
            <a:r>
              <a:rPr lang="en-US" altLang="zh-CN" dirty="0">
                <a:solidFill>
                  <a:srgbClr val="FF0000"/>
                </a:solidFill>
                <a:latin typeface="微软雅黑" panose="020B0503020204020204" charset="-122"/>
                <a:ea typeface="微软雅黑" panose="020B0503020204020204" charset="-122"/>
                <a:sym typeface="+mn-ea"/>
              </a:rPr>
              <a:t>3339</a:t>
            </a:r>
            <a:r>
              <a:rPr lang="zh-CN" altLang="en-US" dirty="0">
                <a:solidFill>
                  <a:srgbClr val="FF0000"/>
                </a:solidFill>
                <a:latin typeface="微软雅黑" panose="020B0503020204020204" charset="-122"/>
                <a:ea typeface="微软雅黑" panose="020B0503020204020204" charset="-122"/>
                <a:sym typeface="+mn-ea"/>
              </a:rPr>
              <a:t>新增“其中女“行指标。</a:t>
            </a:r>
            <a:endParaRPr lang="en-US" altLang="zh-CN" dirty="0">
              <a:solidFill>
                <a:srgbClr val="FF0000"/>
              </a:solidFill>
              <a:latin typeface="微软雅黑" panose="020B0503020204020204" charset="-122"/>
              <a:ea typeface="微软雅黑" panose="020B0503020204020204" charset="-122"/>
              <a:sym typeface="+mn-ea"/>
            </a:endParaRPr>
          </a:p>
          <a:p>
            <a:r>
              <a:rPr lang="zh-CN" altLang="en-US" dirty="0">
                <a:solidFill>
                  <a:srgbClr val="FF0000"/>
                </a:solidFill>
                <a:latin typeface="微软雅黑" panose="020B0503020204020204" charset="-122"/>
                <a:ea typeface="微软雅黑" panose="020B0503020204020204" charset="-122"/>
                <a:sym typeface="+mn-ea"/>
              </a:rPr>
              <a:t>其中</a:t>
            </a:r>
            <a:r>
              <a:rPr lang="en-US" altLang="zh-CN" dirty="0">
                <a:solidFill>
                  <a:srgbClr val="FF0000"/>
                </a:solidFill>
                <a:latin typeface="微软雅黑" panose="020B0503020204020204" charset="-122"/>
                <a:ea typeface="微软雅黑" panose="020B0503020204020204" charset="-122"/>
                <a:sym typeface="+mn-ea"/>
              </a:rPr>
              <a:t>3336</a:t>
            </a:r>
            <a:r>
              <a:rPr lang="zh-CN" altLang="en-US" dirty="0">
                <a:solidFill>
                  <a:srgbClr val="FF0000"/>
                </a:solidFill>
                <a:latin typeface="微软雅黑" panose="020B0503020204020204" charset="-122"/>
                <a:ea typeface="微软雅黑" panose="020B0503020204020204" charset="-122"/>
                <a:sym typeface="+mn-ea"/>
              </a:rPr>
              <a:t>与</a:t>
            </a:r>
            <a:r>
              <a:rPr lang="en-US" altLang="zh-CN" dirty="0">
                <a:solidFill>
                  <a:srgbClr val="FF0000"/>
                </a:solidFill>
                <a:latin typeface="微软雅黑" panose="020B0503020204020204" charset="-122"/>
                <a:ea typeface="微软雅黑" panose="020B0503020204020204" charset="-122"/>
                <a:sym typeface="+mn-ea"/>
              </a:rPr>
              <a:t>3337</a:t>
            </a:r>
            <a:r>
              <a:rPr lang="zh-CN" altLang="en-US" dirty="0">
                <a:solidFill>
                  <a:srgbClr val="FF0000"/>
                </a:solidFill>
                <a:latin typeface="微软雅黑" panose="020B0503020204020204" charset="-122"/>
                <a:ea typeface="微软雅黑" panose="020B0503020204020204" charset="-122"/>
                <a:sym typeface="+mn-ea"/>
              </a:rPr>
              <a:t>表中的列</a:t>
            </a:r>
            <a:r>
              <a:rPr lang="en-US" altLang="zh-CN" dirty="0">
                <a:solidFill>
                  <a:srgbClr val="FF0000"/>
                </a:solidFill>
                <a:latin typeface="微软雅黑" panose="020B0503020204020204" charset="-122"/>
                <a:ea typeface="微软雅黑" panose="020B0503020204020204" charset="-122"/>
                <a:sym typeface="+mn-ea"/>
              </a:rPr>
              <a:t>1</a:t>
            </a:r>
            <a:r>
              <a:rPr lang="zh-CN" altLang="en-US" dirty="0">
                <a:solidFill>
                  <a:srgbClr val="FF0000"/>
                </a:solidFill>
                <a:latin typeface="微软雅黑" panose="020B0503020204020204" charset="-122"/>
                <a:ea typeface="微软雅黑" panose="020B0503020204020204" charset="-122"/>
                <a:sym typeface="+mn-ea"/>
              </a:rPr>
              <a:t>、列</a:t>
            </a:r>
            <a:r>
              <a:rPr lang="en-US" altLang="zh-CN" dirty="0">
                <a:solidFill>
                  <a:srgbClr val="FF0000"/>
                </a:solidFill>
                <a:latin typeface="微软雅黑" panose="020B0503020204020204" charset="-122"/>
                <a:ea typeface="微软雅黑" panose="020B0503020204020204" charset="-122"/>
                <a:sym typeface="+mn-ea"/>
              </a:rPr>
              <a:t>4-10</a:t>
            </a:r>
            <a:r>
              <a:rPr lang="zh-CN" altLang="en-US" dirty="0">
                <a:solidFill>
                  <a:srgbClr val="FF0000"/>
                </a:solidFill>
                <a:latin typeface="微软雅黑" panose="020B0503020204020204" charset="-122"/>
                <a:ea typeface="微软雅黑" panose="020B0503020204020204" charset="-122"/>
                <a:sym typeface="+mn-ea"/>
              </a:rPr>
              <a:t>，以及</a:t>
            </a:r>
            <a:r>
              <a:rPr lang="en-US" altLang="zh-CN" dirty="0">
                <a:solidFill>
                  <a:srgbClr val="FF0000"/>
                </a:solidFill>
                <a:latin typeface="微软雅黑" panose="020B0503020204020204" charset="-122"/>
                <a:ea typeface="微软雅黑" panose="020B0503020204020204" charset="-122"/>
                <a:sym typeface="+mn-ea"/>
              </a:rPr>
              <a:t>3338</a:t>
            </a:r>
            <a:r>
              <a:rPr lang="zh-CN" altLang="en-US" dirty="0">
                <a:solidFill>
                  <a:srgbClr val="FF0000"/>
                </a:solidFill>
                <a:latin typeface="微软雅黑" panose="020B0503020204020204" charset="-122"/>
                <a:ea typeface="微软雅黑" panose="020B0503020204020204" charset="-122"/>
                <a:sym typeface="+mn-ea"/>
              </a:rPr>
              <a:t>与</a:t>
            </a:r>
            <a:r>
              <a:rPr lang="en-US" altLang="zh-CN" dirty="0">
                <a:solidFill>
                  <a:srgbClr val="FF0000"/>
                </a:solidFill>
                <a:latin typeface="微软雅黑" panose="020B0503020204020204" charset="-122"/>
                <a:ea typeface="微软雅黑" panose="020B0503020204020204" charset="-122"/>
                <a:sym typeface="+mn-ea"/>
              </a:rPr>
              <a:t>3339</a:t>
            </a:r>
            <a:r>
              <a:rPr lang="zh-CN" altLang="en-US" dirty="0">
                <a:solidFill>
                  <a:srgbClr val="FF0000"/>
                </a:solidFill>
                <a:latin typeface="微软雅黑" panose="020B0503020204020204" charset="-122"/>
                <a:ea typeface="微软雅黑" panose="020B0503020204020204" charset="-122"/>
                <a:sym typeface="+mn-ea"/>
              </a:rPr>
              <a:t>表中的列</a:t>
            </a:r>
            <a:r>
              <a:rPr lang="en-US" altLang="zh-CN" dirty="0">
                <a:solidFill>
                  <a:srgbClr val="FF0000"/>
                </a:solidFill>
                <a:latin typeface="微软雅黑" panose="020B0503020204020204" charset="-122"/>
                <a:ea typeface="微软雅黑" panose="020B0503020204020204" charset="-122"/>
                <a:sym typeface="+mn-ea"/>
              </a:rPr>
              <a:t>1</a:t>
            </a:r>
            <a:r>
              <a:rPr lang="zh-CN" altLang="en-US" dirty="0">
                <a:solidFill>
                  <a:srgbClr val="FF0000"/>
                </a:solidFill>
                <a:latin typeface="微软雅黑" panose="020B0503020204020204" charset="-122"/>
                <a:ea typeface="微软雅黑" panose="020B0503020204020204" charset="-122"/>
                <a:sym typeface="+mn-ea"/>
              </a:rPr>
              <a:t>、列</a:t>
            </a:r>
            <a:r>
              <a:rPr lang="en-US" altLang="zh-CN" dirty="0">
                <a:solidFill>
                  <a:srgbClr val="FF0000"/>
                </a:solidFill>
                <a:latin typeface="微软雅黑" panose="020B0503020204020204" charset="-122"/>
                <a:ea typeface="微软雅黑" panose="020B0503020204020204" charset="-122"/>
                <a:sym typeface="+mn-ea"/>
              </a:rPr>
              <a:t>6-13</a:t>
            </a:r>
            <a:r>
              <a:rPr lang="zh-CN" altLang="en-US" dirty="0">
                <a:solidFill>
                  <a:srgbClr val="FF0000"/>
                </a:solidFill>
                <a:latin typeface="微软雅黑" panose="020B0503020204020204" charset="-122"/>
                <a:ea typeface="微软雅黑" panose="020B0503020204020204" charset="-122"/>
                <a:sym typeface="+mn-ea"/>
              </a:rPr>
              <a:t>，均须填报“</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女”指标，其他列封闭。</a:t>
            </a:r>
            <a:endParaRPr lang="zh-CN" altLang="en-US" dirty="0">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基本概况</a:t>
            </a:r>
            <a:endParaRPr lang="zh-CN" altLang="en-US" sz="3200" b="1" dirty="0">
              <a:solidFill>
                <a:schemeClr val="tx2"/>
              </a:solidFill>
              <a:latin typeface="+mj-lt"/>
              <a:ea typeface="+mj-ea"/>
            </a:endParaRPr>
          </a:p>
        </p:txBody>
      </p:sp>
      <p:sp>
        <p:nvSpPr>
          <p:cNvPr id="5" name="文本框 4"/>
          <p:cNvSpPr txBox="1"/>
          <p:nvPr/>
        </p:nvSpPr>
        <p:spPr>
          <a:xfrm>
            <a:off x="811520" y="1353020"/>
            <a:ext cx="9428245" cy="598407"/>
          </a:xfrm>
          <a:prstGeom prst="rect">
            <a:avLst/>
          </a:prstGeom>
          <a:noFill/>
        </p:spPr>
        <p:txBody>
          <a:bodyPr wrap="square">
            <a:no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l">
              <a:lnSpc>
                <a:spcPct val="150000"/>
              </a:lnSpc>
              <a:spcAft>
                <a:spcPts val="900"/>
              </a:spcAft>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我部共有</a:t>
            </a:r>
            <a:r>
              <a:rPr lang="en-US" altLang="zh-CN" sz="2800" b="1" dirty="0">
                <a:solidFill>
                  <a:srgbClr val="044AFA"/>
                </a:solidFill>
                <a:latin typeface="微软雅黑" panose="020B0503020204020204" charset="-122"/>
                <a:ea typeface="微软雅黑" panose="020B0503020204020204" charset="-122"/>
                <a:cs typeface="微软雅黑" panose="020B0503020204020204" charset="-122"/>
              </a:rPr>
              <a:t>7</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项法定教育统计项目，分散在</a:t>
            </a:r>
            <a:r>
              <a:rPr lang="en-US" altLang="zh-CN" sz="2800" b="1" dirty="0">
                <a:solidFill>
                  <a:srgbClr val="044AFA"/>
                </a:solidFill>
                <a:latin typeface="微软雅黑" panose="020B0503020204020204" charset="-122"/>
                <a:ea typeface="微软雅黑" panose="020B0503020204020204" charset="-122"/>
                <a:cs typeface="微软雅黑" panose="020B0503020204020204" charset="-122"/>
              </a:rPr>
              <a:t>6</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个业务司局</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811520" y="2151693"/>
            <a:ext cx="7902634" cy="3992351"/>
          </a:xfrm>
          <a:prstGeom prst="rect">
            <a:avLst/>
          </a:prstGeom>
          <a:noFill/>
          <a:ln>
            <a:solidFill>
              <a:srgbClr val="44546A"/>
            </a:solidFill>
          </a:ln>
        </p:spPr>
        <p:txBody>
          <a:bodyPr wrap="square">
            <a:no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ctr">
              <a:lnSpc>
                <a:spcPct val="150000"/>
              </a:lnSpc>
              <a:spcAft>
                <a:spcPts val="900"/>
              </a:spcAft>
            </a:pP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教育事业综合统计</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120000"/>
              </a:lnSpc>
              <a:spcAft>
                <a:spcPts val="900"/>
              </a:spcAft>
              <a:buChar char="•"/>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覆盖全国</a:t>
            </a:r>
            <a:r>
              <a:rPr lang="en-US" altLang="zh-CN" sz="2400" dirty="0">
                <a:solidFill>
                  <a:srgbClr val="044AFA"/>
                </a:solidFill>
                <a:latin typeface="微软雅黑" panose="020B0503020204020204" charset="-122"/>
                <a:ea typeface="微软雅黑" panose="020B0503020204020204" charset="-122"/>
                <a:cs typeface="微软雅黑" panose="020B0503020204020204" charset="-122"/>
              </a:rPr>
              <a:t>47.00</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万余各级各类学校（机构）</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marL="342900" indent="-342900" algn="l">
              <a:lnSpc>
                <a:spcPct val="100000"/>
              </a:lnSpc>
              <a:spcAft>
                <a:spcPts val="900"/>
              </a:spcAft>
              <a:buChar char="•"/>
            </a:pP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2.9</a:t>
            </a:r>
            <a:r>
              <a:rPr lang="en-US" altLang="zh-CN" sz="2400" dirty="0">
                <a:solidFill>
                  <a:srgbClr val="044AFA"/>
                </a:solidFill>
                <a:latin typeface="微软雅黑" panose="020B0503020204020204" charset="-122"/>
                <a:ea typeface="微软雅黑" panose="020B0503020204020204" charset="-122"/>
                <a:cs typeface="微软雅黑" panose="020B0503020204020204" charset="-122"/>
              </a:rPr>
              <a:t>6</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亿</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学生和</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18</a:t>
            </a:r>
            <a:r>
              <a:rPr lang="en-US" altLang="zh-CN" sz="2400" dirty="0">
                <a:solidFill>
                  <a:srgbClr val="044AFA"/>
                </a:solidFill>
                <a:latin typeface="微软雅黑" panose="020B0503020204020204" charset="-122"/>
                <a:ea typeface="微软雅黑" panose="020B0503020204020204" charset="-122"/>
                <a:cs typeface="微软雅黑" panose="020B0503020204020204" charset="-122"/>
              </a:rPr>
              <a:t>85.11</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万</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专任教师</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marL="342900" indent="-342900" algn="l">
              <a:lnSpc>
                <a:spcPct val="100000"/>
              </a:lnSpc>
              <a:spcAft>
                <a:spcPts val="900"/>
              </a:spcAft>
              <a:buChar char="•"/>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每年统计调查指标</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1.6万</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项、数据量达</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55亿</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条</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indent="0" algn="l">
              <a:lnSpc>
                <a:spcPct val="150000"/>
              </a:lnSpc>
              <a:spcAft>
                <a:spcPts val="900"/>
              </a:spcAft>
              <a:buNone/>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形成了一支涵盖学校、县、地市、省和国家不同层级的教育统计队伍，专兼职统计人员近百万人，是我国覆盖面最广、战线最长、类型最多的部门统计，也是全世界最为庞大的教育统计系统。</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lnSpc>
                <a:spcPct val="150000"/>
              </a:lnSpc>
              <a:spcAft>
                <a:spcPts val="90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b="1" dirty="0">
                <a:solidFill>
                  <a:srgbClr val="FF0000"/>
                </a:solidFill>
                <a:latin typeface="微软雅黑" panose="020B0503020204020204" charset="-122"/>
                <a:ea typeface="微软雅黑" panose="020B0503020204020204" charset="-122"/>
                <a:cs typeface="微软雅黑" panose="020B0503020204020204" charset="-122"/>
                <a:sym typeface="+mn-ea"/>
              </a:rPr>
              <a:t>体量超</a:t>
            </a:r>
            <a:r>
              <a:rPr lang="en-US" altLang="zh-CN" b="1" dirty="0">
                <a:solidFill>
                  <a:srgbClr val="FF0000"/>
                </a:solidFill>
                <a:latin typeface="微软雅黑" panose="020B0503020204020204" charset="-122"/>
                <a:ea typeface="微软雅黑" panose="020B0503020204020204" charset="-122"/>
                <a:cs typeface="微软雅黑" panose="020B0503020204020204" charset="-122"/>
                <a:sym typeface="+mn-ea"/>
              </a:rPr>
              <a:t>90%</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8790887" y="2151693"/>
            <a:ext cx="2195418" cy="3992351"/>
          </a:xfrm>
          <a:prstGeom prst="rect">
            <a:avLst/>
          </a:prstGeom>
          <a:noFill/>
          <a:ln>
            <a:solidFill>
              <a:srgbClr val="44546A"/>
            </a:solidFill>
          </a:ln>
        </p:spPr>
        <p:txBody>
          <a:bodyPr wrap="square" anchor="ctr">
            <a:no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教育经费</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校办企业</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高校科技</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高校人文社科</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高校实验室</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语言文字</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5" name="图片 14"/>
          <p:cNvPicPr>
            <a:picLocks noChangeAspect="1"/>
          </p:cNvPicPr>
          <p:nvPr/>
        </p:nvPicPr>
        <p:blipFill>
          <a:blip r:embed="rId3"/>
          <a:stretch>
            <a:fillRect/>
          </a:stretch>
        </p:blipFill>
        <p:spPr>
          <a:xfrm>
            <a:off x="5726109" y="1606364"/>
            <a:ext cx="4893009" cy="510069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4" name="图片 13"/>
          <p:cNvPicPr>
            <a:picLocks noChangeAspect="1"/>
          </p:cNvPicPr>
          <p:nvPr/>
        </p:nvPicPr>
        <p:blipFill>
          <a:blip r:embed="rId4"/>
          <a:stretch>
            <a:fillRect/>
          </a:stretch>
        </p:blipFill>
        <p:spPr>
          <a:xfrm>
            <a:off x="361081" y="1557879"/>
            <a:ext cx="4941496" cy="5197661"/>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5"/>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3337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9" name="圆角矩形 8"/>
          <p:cNvSpPr/>
          <p:nvPr/>
        </p:nvSpPr>
        <p:spPr>
          <a:xfrm>
            <a:off x="4043045" y="2249805"/>
            <a:ext cx="7637145" cy="695960"/>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普通高中</a:t>
            </a:r>
            <a:r>
              <a:rPr lang="zh-CN" altLang="en-US">
                <a:solidFill>
                  <a:srgbClr val="44546A"/>
                </a:solidFill>
                <a:latin typeface="+mj-ea"/>
                <a:ea typeface="+mj-ea"/>
                <a:sym typeface="+mn-ea"/>
              </a:rPr>
              <a:t>填报普通高中学校毕业的学生。</a:t>
            </a:r>
            <a:endParaRPr lang="zh-CN" altLang="en-US">
              <a:solidFill>
                <a:srgbClr val="44546A"/>
              </a:solidFill>
              <a:latin typeface="+mj-ea"/>
              <a:ea typeface="+mj-ea"/>
              <a:sym typeface="+mn-ea"/>
            </a:endParaRPr>
          </a:p>
        </p:txBody>
      </p:sp>
      <p:sp>
        <p:nvSpPr>
          <p:cNvPr id="3" name="圆角矩形 2"/>
          <p:cNvSpPr/>
          <p:nvPr/>
        </p:nvSpPr>
        <p:spPr>
          <a:xfrm>
            <a:off x="3982085" y="5070475"/>
            <a:ext cx="7637145" cy="695960"/>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中等职业教育</a:t>
            </a:r>
            <a:r>
              <a:rPr lang="zh-CN" altLang="en-US">
                <a:solidFill>
                  <a:srgbClr val="44546A"/>
                </a:solidFill>
                <a:latin typeface="+mj-ea"/>
                <a:ea typeface="+mj-ea"/>
                <a:sym typeface="+mn-ea"/>
              </a:rPr>
              <a:t>填报中等师范毕业、其他中等专业学校毕业、职业高中毕业和技工学校毕业的学生。</a:t>
            </a:r>
            <a:endParaRPr lang="zh-CN" altLang="en-US">
              <a:solidFill>
                <a:srgbClr val="44546A"/>
              </a:solidFill>
              <a:latin typeface="+mj-ea"/>
              <a:ea typeface="+mj-ea"/>
              <a:sym typeface="+mn-ea"/>
            </a:endParaRPr>
          </a:p>
        </p:txBody>
      </p:sp>
      <p:sp>
        <p:nvSpPr>
          <p:cNvPr id="5" name="圆角矩形 4"/>
          <p:cNvSpPr/>
          <p:nvPr/>
        </p:nvSpPr>
        <p:spPr>
          <a:xfrm>
            <a:off x="3982085" y="5810885"/>
            <a:ext cx="7637145" cy="695960"/>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其他</a:t>
            </a:r>
            <a:r>
              <a:rPr lang="zh-CN" altLang="en-US">
                <a:solidFill>
                  <a:srgbClr val="44546A"/>
                </a:solidFill>
                <a:latin typeface="+mj-ea"/>
                <a:ea typeface="+mj-ea"/>
                <a:sym typeface="+mn-ea"/>
              </a:rPr>
              <a:t>填报具有高级中等教育以上同等学力进入专科层次学习的学生。</a:t>
            </a:r>
            <a:endParaRPr lang="zh-CN" altLang="en-US">
              <a:solidFill>
                <a:srgbClr val="44546A"/>
              </a:solidFill>
              <a:latin typeface="+mj-ea"/>
              <a:ea typeface="+mj-ea"/>
              <a:sym typeface="+mn-ea"/>
            </a:endParaRPr>
          </a:p>
        </p:txBody>
      </p:sp>
      <p:sp>
        <p:nvSpPr>
          <p:cNvPr id="6" name="圆角矩形 5"/>
          <p:cNvSpPr/>
          <p:nvPr/>
        </p:nvSpPr>
        <p:spPr>
          <a:xfrm>
            <a:off x="513715" y="4293235"/>
            <a:ext cx="2522220" cy="221297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本表数据来源于经各省（自治区、直辖市）招生委员会审核批准录取，持招生单位发放的录取通知书，到校注册并实际入学的学生数据。</a:t>
            </a:r>
            <a:endParaRPr lang="zh-CN" altLang="en-US">
              <a:solidFill>
                <a:srgbClr val="44546A"/>
              </a:solidFill>
              <a:latin typeface="+mj-ea"/>
              <a:ea typeface="+mj-ea"/>
              <a:sym typeface="+mn-ea"/>
            </a:endParaRPr>
          </a:p>
        </p:txBody>
      </p:sp>
      <p:sp>
        <p:nvSpPr>
          <p:cNvPr id="7" name="线形标注 2(带边框和强调线) 6"/>
          <p:cNvSpPr/>
          <p:nvPr/>
        </p:nvSpPr>
        <p:spPr>
          <a:xfrm>
            <a:off x="3982085" y="3997960"/>
            <a:ext cx="7637780" cy="960120"/>
          </a:xfrm>
          <a:prstGeom prst="accentBorderCallout2">
            <a:avLst>
              <a:gd name="adj1" fmla="val 18750"/>
              <a:gd name="adj2" fmla="val -8333"/>
              <a:gd name="adj3" fmla="val -66666"/>
              <a:gd name="adj4" fmla="val -4514"/>
              <a:gd name="adj5" fmla="val -61507"/>
              <a:gd name="adj6" fmla="val 705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预科生转入：</a:t>
            </a:r>
            <a:r>
              <a:rPr lang="zh-CN" altLang="en-US">
                <a:solidFill>
                  <a:srgbClr val="44546A"/>
                </a:solidFill>
                <a:latin typeface="+mj-ea"/>
                <a:ea typeface="+mj-ea"/>
                <a:sym typeface="+mn-ea"/>
              </a:rPr>
              <a:t>教育部下达预科招生计划，招收的少数民族等类型学生。经过1-2年的文化补习，合格者转入本专科阶段学习。占用招生单位当年招生计划。</a:t>
            </a:r>
            <a:endParaRPr lang="zh-CN" altLang="en-US">
              <a:solidFill>
                <a:srgbClr val="44546A"/>
              </a:solidFill>
              <a:latin typeface="+mj-ea"/>
              <a:ea typeface="+mj-ea"/>
              <a:sym typeface="+mn-ea"/>
            </a:endParaRPr>
          </a:p>
        </p:txBody>
      </p:sp>
      <p:sp>
        <p:nvSpPr>
          <p:cNvPr id="17" name="线形标注 2(带边框和强调线) 16"/>
          <p:cNvSpPr/>
          <p:nvPr/>
        </p:nvSpPr>
        <p:spPr>
          <a:xfrm>
            <a:off x="4042410" y="1393190"/>
            <a:ext cx="7637780" cy="762000"/>
          </a:xfrm>
          <a:prstGeom prst="accentBorderCallout2">
            <a:avLst>
              <a:gd name="adj1" fmla="val 18750"/>
              <a:gd name="adj2" fmla="val -8333"/>
              <a:gd name="adj3" fmla="val 213833"/>
              <a:gd name="adj4" fmla="val -10749"/>
              <a:gd name="adj5" fmla="val 242916"/>
              <a:gd name="adj6" fmla="val 1275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chemeClr val="accent1"/>
                </a:solidFill>
                <a:latin typeface="+mj-ea"/>
                <a:ea typeface="+mj-ea"/>
                <a:sym typeface="+mn-ea"/>
              </a:rPr>
              <a:t>预科生：</a:t>
            </a:r>
            <a:r>
              <a:rPr lang="zh-CN" altLang="en-US" dirty="0">
                <a:solidFill>
                  <a:srgbClr val="44546A"/>
                </a:solidFill>
                <a:latin typeface="+mj-ea"/>
                <a:ea typeface="+mj-ea"/>
                <a:sym typeface="+mn-ea"/>
              </a:rPr>
              <a:t>教育部下达预科招生计划，经过</a:t>
            </a:r>
            <a:r>
              <a:rPr lang="en-US" altLang="zh-CN" dirty="0">
                <a:solidFill>
                  <a:srgbClr val="44546A"/>
                </a:solidFill>
                <a:latin typeface="+mj-ea"/>
                <a:ea typeface="+mj-ea"/>
                <a:sym typeface="+mn-ea"/>
              </a:rPr>
              <a:t>1-2</a:t>
            </a:r>
            <a:r>
              <a:rPr lang="zh-CN" altLang="en-US" dirty="0">
                <a:solidFill>
                  <a:srgbClr val="44546A"/>
                </a:solidFill>
                <a:latin typeface="+mj-ea"/>
                <a:ea typeface="+mj-ea"/>
                <a:sym typeface="+mn-ea"/>
              </a:rPr>
              <a:t>年的文化补习，合格者转入专科阶段学习。</a:t>
            </a:r>
            <a:endParaRPr lang="zh-CN" altLang="en-US"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3" grpId="0" bldLvl="0" animBg="1"/>
      <p:bldP spid="3" grpId="1" animBg="1"/>
      <p:bldP spid="5" grpId="0" bldLvl="0" animBg="1"/>
      <p:bldP spid="5" grpId="1" animBg="1"/>
      <p:bldP spid="6" grpId="0" bldLvl="0" animBg="1"/>
      <p:bldP spid="6" grpId="1" animBg="1"/>
      <p:bldP spid="7" grpId="0" bldLvl="0" animBg="1"/>
      <p:bldP spid="7" grpId="1" animBg="1"/>
      <p:bldP spid="17" grpId="0" bldLvl="0" animBg="1"/>
      <p:bldP spid="17"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5" name="文本框 4"/>
          <p:cNvSpPr txBox="1"/>
          <p:nvPr/>
        </p:nvSpPr>
        <p:spPr>
          <a:xfrm>
            <a:off x="1360170" y="596900"/>
            <a:ext cx="9060180" cy="494665"/>
          </a:xfrm>
          <a:prstGeom prst="rect">
            <a:avLst/>
          </a:prstGeom>
          <a:noFill/>
        </p:spPr>
        <p:txBody>
          <a:bodyPr wrap="square" rtlCol="0">
            <a:noAutofit/>
          </a:bodyPr>
          <a:p>
            <a:endParaRPr lang="zh-CN" altLang="en-US" sz="2400"/>
          </a:p>
        </p:txBody>
      </p:sp>
      <p:sp>
        <p:nvSpPr>
          <p:cNvPr id="4" name="文本框 3"/>
          <p:cNvSpPr txBox="1"/>
          <p:nvPr/>
        </p:nvSpPr>
        <p:spPr>
          <a:xfrm>
            <a:off x="1069340" y="1353820"/>
            <a:ext cx="9702165" cy="3611245"/>
          </a:xfrm>
          <a:prstGeom prst="rect">
            <a:avLst/>
          </a:prstGeom>
        </p:spPr>
        <p:txBody>
          <a:bodyPr>
            <a:noAutofit/>
            <a:extLst>
              <a:ext uri="{4A0BC546-FE56-4ADE-93B0-CB8AF2F6F144}">
                <wpsdc:textFrameExt xmlns:wpsdc="http://www.wps.cn/officeDocument/2022/drawingmlCustomData" type="text"/>
              </a:ext>
            </a:extLst>
          </a:bodyPr>
          <a:p>
            <a:pPr algn="l">
              <a:lnSpc>
                <a:spcPct val="180000"/>
              </a:lnSpc>
            </a:pPr>
            <a:r>
              <a:rPr lang="zh-CN" altLang="en-US" sz="1800">
                <a:latin typeface="Arial" panose="020B0604020202020204" pitchFamily="34" charset="0"/>
                <a:ea typeface="微软雅黑" panose="020B0503020204020204" charset="-122"/>
              </a:rPr>
              <a:t>【多选题】王同学</a:t>
            </a:r>
            <a:r>
              <a:rPr lang="en-US" altLang="zh-CN" sz="1800">
                <a:latin typeface="Arial" panose="020B0604020202020204" pitchFamily="34" charset="0"/>
                <a:ea typeface="微软雅黑" panose="020B0503020204020204" charset="-122"/>
              </a:rPr>
              <a:t>2020</a:t>
            </a:r>
            <a:r>
              <a:rPr lang="zh-CN" altLang="en-US" sz="1800">
                <a:latin typeface="Arial" panose="020B0604020202020204" pitchFamily="34" charset="0"/>
                <a:ea typeface="微软雅黑" panose="020B0503020204020204" charset="-122"/>
              </a:rPr>
              <a:t>年普通高中毕业考入某高校，</a:t>
            </a:r>
            <a:r>
              <a:rPr lang="en-US" altLang="zh-CN" sz="1800">
                <a:latin typeface="Arial" panose="020B0604020202020204" pitchFamily="34" charset="0"/>
                <a:ea typeface="微软雅黑" panose="020B0503020204020204" charset="-122"/>
              </a:rPr>
              <a:t>9</a:t>
            </a:r>
            <a:r>
              <a:rPr lang="zh-CN" altLang="en-US" sz="1800">
                <a:latin typeface="Arial" panose="020B0604020202020204" pitchFamily="34" charset="0"/>
                <a:ea typeface="微软雅黑" panose="020B0503020204020204" charset="-122"/>
              </a:rPr>
              <a:t>月新征入伍，并向学校申请保留入学资格。</a:t>
            </a:r>
            <a:r>
              <a:rPr lang="en-US" altLang="zh-CN" sz="1800">
                <a:latin typeface="Arial" panose="020B0604020202020204" pitchFamily="34" charset="0"/>
                <a:ea typeface="微软雅黑" panose="020B0503020204020204" charset="-122"/>
              </a:rPr>
              <a:t>2022</a:t>
            </a:r>
            <a:r>
              <a:rPr lang="zh-CN" altLang="en-US" sz="1800">
                <a:latin typeface="Arial" panose="020B0604020202020204" pitchFamily="34" charset="0"/>
                <a:ea typeface="微软雅黑" panose="020B0503020204020204" charset="-122"/>
              </a:rPr>
              <a:t>年</a:t>
            </a:r>
            <a:r>
              <a:rPr lang="en-US" altLang="zh-CN" sz="1800">
                <a:latin typeface="Arial" panose="020B0604020202020204" pitchFamily="34" charset="0"/>
                <a:ea typeface="微软雅黑" panose="020B0503020204020204" charset="-122"/>
              </a:rPr>
              <a:t>8</a:t>
            </a:r>
            <a:r>
              <a:rPr lang="zh-CN" altLang="en-US" sz="1800">
                <a:latin typeface="Arial" panose="020B0604020202020204" pitchFamily="34" charset="0"/>
                <a:ea typeface="微软雅黑" panose="020B0503020204020204" charset="-122"/>
              </a:rPr>
              <a:t>月</a:t>
            </a:r>
            <a:r>
              <a:rPr lang="en-US" altLang="zh-CN" sz="1800">
                <a:latin typeface="Arial" panose="020B0604020202020204" pitchFamily="34" charset="0"/>
                <a:ea typeface="微软雅黑" panose="020B0503020204020204" charset="-122"/>
              </a:rPr>
              <a:t>30</a:t>
            </a:r>
            <a:r>
              <a:rPr lang="zh-CN" altLang="en-US" sz="1800">
                <a:latin typeface="Arial" panose="020B0604020202020204" pitchFamily="34" charset="0"/>
                <a:ea typeface="微软雅黑" panose="020B0503020204020204" charset="-122"/>
              </a:rPr>
              <a:t>日，王同学退伍后申请恢复入学资格，进入大学学习，填报正确的是（）</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A.</a:t>
            </a:r>
            <a:r>
              <a:rPr lang="zh-CN" sz="1800">
                <a:latin typeface="Arial" panose="020B0604020202020204" pitchFamily="34" charset="0"/>
                <a:ea typeface="微软雅黑" panose="020B0503020204020204" charset="-122"/>
              </a:rPr>
              <a:t>招生数</a:t>
            </a:r>
            <a:endParaRPr lang="zh-CN"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B.</a:t>
            </a:r>
            <a:r>
              <a:rPr lang="zh-CN" sz="1800">
                <a:latin typeface="Arial" panose="020B0604020202020204" pitchFamily="34" charset="0"/>
                <a:ea typeface="微软雅黑" panose="020B0503020204020204" charset="-122"/>
              </a:rPr>
              <a:t>恢复入学资格</a:t>
            </a:r>
            <a:endParaRPr lang="zh-CN"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C.</a:t>
            </a:r>
            <a:r>
              <a:rPr lang="zh-CN" altLang="en-US" sz="1800">
                <a:latin typeface="Arial" panose="020B0604020202020204" pitchFamily="34" charset="0"/>
                <a:ea typeface="微软雅黑" panose="020B0503020204020204" charset="-122"/>
              </a:rPr>
              <a:t>生源类别中普通高中应届</a:t>
            </a:r>
            <a:endParaRPr lang="zh-CN" altLang="en-US" sz="1800">
              <a:latin typeface="Arial" panose="020B0604020202020204" pitchFamily="34" charset="0"/>
              <a:ea typeface="微软雅黑" panose="020B0503020204020204" charset="-122"/>
            </a:endParaRPr>
          </a:p>
          <a:p>
            <a:pPr algn="l">
              <a:lnSpc>
                <a:spcPct val="180000"/>
              </a:lnSpc>
            </a:pPr>
            <a:r>
              <a:rPr lang="en-US" altLang="zh-CN" sz="1800">
                <a:latin typeface="Arial" panose="020B0604020202020204" pitchFamily="34" charset="0"/>
                <a:ea typeface="微软雅黑" panose="020B0503020204020204" charset="-122"/>
              </a:rPr>
              <a:t>D.</a:t>
            </a:r>
            <a:r>
              <a:rPr lang="zh-CN" altLang="en-US">
                <a:latin typeface="Arial" panose="020B0604020202020204" pitchFamily="34" charset="0"/>
                <a:ea typeface="微软雅黑" panose="020B0503020204020204" charset="-122"/>
                <a:sym typeface="+mn-ea"/>
              </a:rPr>
              <a:t>生源类别中普通高中往届</a:t>
            </a:r>
            <a:endParaRPr lang="zh-CN" altLang="en-US">
              <a:latin typeface="Arial" panose="020B0604020202020204" pitchFamily="34" charset="0"/>
              <a:ea typeface="微软雅黑" panose="020B0503020204020204" charset="-122"/>
              <a:sym typeface="+mn-ea"/>
            </a:endParaRPr>
          </a:p>
          <a:p>
            <a:pPr algn="l">
              <a:lnSpc>
                <a:spcPct val="180000"/>
              </a:lnSpc>
            </a:pPr>
            <a:r>
              <a:rPr lang="en-US" altLang="zh-CN">
                <a:latin typeface="Arial" panose="020B0604020202020204" pitchFamily="34" charset="0"/>
                <a:ea typeface="微软雅黑" panose="020B0503020204020204" charset="-122"/>
                <a:sym typeface="+mn-ea"/>
              </a:rPr>
              <a:t>E.</a:t>
            </a:r>
            <a:r>
              <a:rPr lang="zh-CN" altLang="en-US">
                <a:latin typeface="Arial" panose="020B0604020202020204" pitchFamily="34" charset="0"/>
                <a:ea typeface="微软雅黑" panose="020B0503020204020204" charset="-122"/>
                <a:sym typeface="+mn-ea"/>
              </a:rPr>
              <a:t>生源类别中其他</a:t>
            </a:r>
            <a:endParaRPr lang="zh-CN" altLang="en-US">
              <a:latin typeface="Arial" panose="020B0604020202020204" pitchFamily="34" charset="0"/>
              <a:ea typeface="微软雅黑" panose="020B0503020204020204" charset="-122"/>
            </a:endParaRPr>
          </a:p>
          <a:p>
            <a:pPr algn="l">
              <a:lnSpc>
                <a:spcPct val="180000"/>
              </a:lnSpc>
            </a:pPr>
            <a:endParaRPr lang="zh-CN" altLang="en-US" sz="1800">
              <a:latin typeface="Arial" panose="020B0604020202020204" pitchFamily="34" charset="0"/>
              <a:ea typeface="微软雅黑" panose="020B0503020204020204" charset="-122"/>
            </a:endParaRPr>
          </a:p>
          <a:p>
            <a:pPr algn="l">
              <a:lnSpc>
                <a:spcPct val="180000"/>
              </a:lnSpc>
            </a:pPr>
            <a:endParaRPr lang="zh-CN" altLang="en-US" sz="1800">
              <a:latin typeface="Arial" panose="020B0604020202020204" pitchFamily="34" charset="0"/>
              <a:ea typeface="微软雅黑" panose="020B0503020204020204" charset="-122"/>
            </a:endParaRPr>
          </a:p>
          <a:p>
            <a:pPr algn="l"/>
            <a:endParaRPr lang="zh-CN" altLang="en-US" sz="1800">
              <a:latin typeface="Arial" panose="020B0604020202020204" pitchFamily="34" charset="0"/>
              <a:ea typeface="微软雅黑" panose="020B0503020204020204" charset="-122"/>
            </a:endParaRPr>
          </a:p>
        </p:txBody>
      </p:sp>
      <p:sp>
        <p:nvSpPr>
          <p:cNvPr id="6" name="文本框 5"/>
          <p:cNvSpPr txBox="1"/>
          <p:nvPr/>
        </p:nvSpPr>
        <p:spPr>
          <a:xfrm>
            <a:off x="1580515" y="5392335"/>
            <a:ext cx="4064000" cy="368300"/>
          </a:xfrm>
          <a:prstGeom prst="rect">
            <a:avLst/>
          </a:prstGeom>
          <a:gradFill>
            <a:gsLst>
              <a:gs pos="50000">
                <a:schemeClr val="accent2"/>
              </a:gs>
              <a:gs pos="0">
                <a:schemeClr val="accent2">
                  <a:lumMod val="25000"/>
                  <a:lumOff val="75000"/>
                </a:schemeClr>
              </a:gs>
              <a:gs pos="100000">
                <a:schemeClr val="accent2">
                  <a:lumMod val="85000"/>
                </a:schemeClr>
              </a:gs>
            </a:gsLst>
            <a:lin ang="5400000" scaled="1"/>
          </a:gradFill>
        </p:spPr>
        <p:txBody>
          <a:bodyPr>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正确答案：</a:t>
            </a:r>
            <a:r>
              <a:rPr lang="en-US" altLang="zh-CN" sz="1800">
                <a:latin typeface="Arial" panose="020B0604020202020204" pitchFamily="34" charset="0"/>
                <a:ea typeface="微软雅黑" panose="020B0503020204020204" charset="-122"/>
              </a:rPr>
              <a:t>ABD</a:t>
            </a:r>
            <a:endParaRPr lang="en-US" altLang="zh-CN" sz="18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1" name="图片 10"/>
          <p:cNvPicPr>
            <a:picLocks noChangeAspect="1"/>
          </p:cNvPicPr>
          <p:nvPr/>
        </p:nvPicPr>
        <p:blipFill>
          <a:blip r:embed="rId3"/>
          <a:stretch>
            <a:fillRect/>
          </a:stretch>
        </p:blipFill>
        <p:spPr>
          <a:xfrm>
            <a:off x="6186776" y="1280962"/>
            <a:ext cx="5106699" cy="5219029"/>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0" name="图片 9"/>
          <p:cNvPicPr>
            <a:picLocks noChangeAspect="1"/>
          </p:cNvPicPr>
          <p:nvPr/>
        </p:nvPicPr>
        <p:blipFill>
          <a:blip r:embed="rId4"/>
          <a:stretch>
            <a:fillRect/>
          </a:stretch>
        </p:blipFill>
        <p:spPr>
          <a:xfrm>
            <a:off x="635961" y="1399298"/>
            <a:ext cx="5251759" cy="5100693"/>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5"/>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2" name="线形标注 2(带边框和强调线) 11"/>
          <p:cNvSpPr/>
          <p:nvPr/>
        </p:nvSpPr>
        <p:spPr>
          <a:xfrm>
            <a:off x="4102100" y="1602740"/>
            <a:ext cx="7637780" cy="519430"/>
          </a:xfrm>
          <a:prstGeom prst="accentBorderCallout2">
            <a:avLst>
              <a:gd name="adj1" fmla="val 18750"/>
              <a:gd name="adj2" fmla="val -8333"/>
              <a:gd name="adj3" fmla="val 188630"/>
              <a:gd name="adj4" fmla="val -4930"/>
              <a:gd name="adj5" fmla="val 288753"/>
              <a:gd name="adj6" fmla="val 67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专科起点本科：</a:t>
            </a:r>
            <a:r>
              <a:rPr lang="zh-CN" altLang="en-US">
                <a:solidFill>
                  <a:srgbClr val="44546A"/>
                </a:solidFill>
                <a:latin typeface="+mj-ea"/>
                <a:ea typeface="+mj-ea"/>
                <a:sym typeface="+mn-ea"/>
              </a:rPr>
              <a:t>高职专科毕业接受本科学历教育的学生</a:t>
            </a:r>
            <a:endParaRPr lang="zh-CN" altLang="en-US">
              <a:solidFill>
                <a:srgbClr val="44546A"/>
              </a:solidFill>
              <a:latin typeface="+mj-ea"/>
              <a:ea typeface="+mj-ea"/>
              <a:sym typeface="+mn-ea"/>
            </a:endParaRPr>
          </a:p>
        </p:txBody>
      </p:sp>
      <p:sp>
        <p:nvSpPr>
          <p:cNvPr id="13" name="线形标注 2(带边框和强调线) 12"/>
          <p:cNvSpPr/>
          <p:nvPr/>
        </p:nvSpPr>
        <p:spPr>
          <a:xfrm>
            <a:off x="4102100" y="4131945"/>
            <a:ext cx="7637780" cy="960120"/>
          </a:xfrm>
          <a:prstGeom prst="accentBorderCallout2">
            <a:avLst>
              <a:gd name="adj1" fmla="val 18750"/>
              <a:gd name="adj2" fmla="val -8333"/>
              <a:gd name="adj3" fmla="val -52447"/>
              <a:gd name="adj4" fmla="val -4447"/>
              <a:gd name="adj5" fmla="val -93187"/>
              <a:gd name="adj6" fmla="val 999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第二学士学位：</a:t>
            </a:r>
            <a:r>
              <a:rPr lang="zh-CN" altLang="en-US">
                <a:solidFill>
                  <a:srgbClr val="44546A"/>
                </a:solidFill>
                <a:latin typeface="+mj-ea"/>
                <a:ea typeface="+mj-ea"/>
                <a:sym typeface="+mn-ea"/>
              </a:rPr>
              <a:t>已修完一个本科专业并获得学士学位后，按照招生计划，经考试合格，进入经教育部批准设立第二学士学位专业的高等学校，攻读第二个学士学位（不同学科）的学生</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3" grpId="0" bldLvl="0" animBg="1"/>
      <p:bldP spid="13"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0" name="图片 9"/>
          <p:cNvPicPr>
            <a:picLocks noChangeAspect="1"/>
          </p:cNvPicPr>
          <p:nvPr/>
        </p:nvPicPr>
        <p:blipFill>
          <a:blip r:embed="rId3"/>
          <a:stretch>
            <a:fillRect/>
          </a:stretch>
        </p:blipFill>
        <p:spPr>
          <a:xfrm>
            <a:off x="6186776" y="1280962"/>
            <a:ext cx="5106699" cy="5219029"/>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1" name="图片 10"/>
          <p:cNvPicPr>
            <a:picLocks noChangeAspect="1"/>
          </p:cNvPicPr>
          <p:nvPr/>
        </p:nvPicPr>
        <p:blipFill>
          <a:blip r:embed="rId4"/>
          <a:stretch>
            <a:fillRect/>
          </a:stretch>
        </p:blipFill>
        <p:spPr>
          <a:xfrm>
            <a:off x="635961" y="1399298"/>
            <a:ext cx="5251759" cy="5100693"/>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5"/>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7" name="圆角矩形 6"/>
          <p:cNvSpPr/>
          <p:nvPr/>
        </p:nvSpPr>
        <p:spPr>
          <a:xfrm>
            <a:off x="3256280" y="3805555"/>
            <a:ext cx="8705215" cy="2245360"/>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国家专项</a:t>
            </a:r>
            <a:r>
              <a:rPr lang="zh-CN" altLang="en-US">
                <a:solidFill>
                  <a:srgbClr val="44546A"/>
                </a:solidFill>
                <a:latin typeface="+mj-ea"/>
                <a:ea typeface="+mj-ea"/>
                <a:sym typeface="+mn-ea"/>
              </a:rPr>
              <a:t>是指国家专项计划定向招收贫困地区学生，招生学校为中央部门所属高校和各省（区、市）所属重点高校，实施区域为集中连片特殊困难县、国家级扶贫开发重点县以及新疆南疆四地州。报考学生须同时具备下列三项条件：</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(1)符合当年统一高考报名条件；</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(2)本人具有实施区域当地连续3年以上户籍，其父亲或母亲或法定监护人具有当地户籍；</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(3)本人具有户籍所在县高中连续3年学籍并实际就读。</a:t>
            </a:r>
            <a:endParaRPr lang="zh-CN" altLang="en-US">
              <a:solidFill>
                <a:srgbClr val="44546A"/>
              </a:solidFill>
              <a:latin typeface="+mj-ea"/>
              <a:ea typeface="+mj-ea"/>
              <a:sym typeface="+mn-ea"/>
            </a:endParaRPr>
          </a:p>
        </p:txBody>
      </p:sp>
      <p:sp>
        <p:nvSpPr>
          <p:cNvPr id="8" name="圆角矩形 7"/>
          <p:cNvSpPr/>
          <p:nvPr/>
        </p:nvSpPr>
        <p:spPr>
          <a:xfrm>
            <a:off x="3256280" y="3805555"/>
            <a:ext cx="8705215" cy="100266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地方专项</a:t>
            </a:r>
            <a:r>
              <a:rPr lang="zh-CN" altLang="en-US">
                <a:solidFill>
                  <a:srgbClr val="44546A"/>
                </a:solidFill>
                <a:latin typeface="+mj-ea"/>
                <a:ea typeface="+mj-ea"/>
                <a:sym typeface="+mn-ea"/>
              </a:rPr>
              <a:t>是指地方专项计划定向招收各省（区、市）实施区域的农村学生，招生学校为各省（区、市）所属重点高校，具体实施区域、报考条件由各省（区、市）根据本地实际情况确定，实施区域要对本省（区、市）民族自治县实现全覆盖。</a:t>
            </a:r>
            <a:endParaRPr lang="zh-CN" altLang="en-US">
              <a:solidFill>
                <a:srgbClr val="44546A"/>
              </a:solidFill>
              <a:latin typeface="+mj-ea"/>
              <a:ea typeface="+mj-ea"/>
              <a:sym typeface="+mn-ea"/>
            </a:endParaRPr>
          </a:p>
        </p:txBody>
      </p:sp>
      <p:sp>
        <p:nvSpPr>
          <p:cNvPr id="9" name="圆角矩形 8"/>
          <p:cNvSpPr/>
          <p:nvPr/>
        </p:nvSpPr>
        <p:spPr>
          <a:xfrm>
            <a:off x="3256280" y="3805555"/>
            <a:ext cx="8705215" cy="280098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高校专项</a:t>
            </a:r>
            <a:r>
              <a:rPr lang="zh-CN" altLang="en-US">
                <a:solidFill>
                  <a:srgbClr val="44546A"/>
                </a:solidFill>
                <a:latin typeface="+mj-ea"/>
                <a:ea typeface="+mj-ea"/>
                <a:sym typeface="+mn-ea"/>
              </a:rPr>
              <a:t>是指高校专项计划定向招收边远、贫困、民族等地区县（含县级市）以下高中勤奋好学、成绩优良的农村学生：招生学校为教育部直属高校和其他自主招生试点高校，具体实施区域由有关省（区、市）确定。报考学生须同时具备下列三项基本条件：</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（1）符合当年统一高考报名条件；</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（2）本人及父亲或母亲或法定监护人户籍地在实施区域的农村，本人具有当地连续3年以上户籍；</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（3）本人具有户籍所在县高中连续3年学籍并实际就读。有关高校可在此基础上提出其他报考要求并在招生简章中明确，确保优惠政策惠及农村学生。</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ldLvl="0" animBg="1"/>
      <p:bldP spid="8" grpId="1" animBg="1"/>
      <p:bldP spid="9" grpId="0" bldLvl="0" animBg="1"/>
      <p:bldP spid="9" grpId="1"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3040 </a:t>
            </a:r>
            <a:r>
              <a:rPr lang="zh-CN" altLang="en-US" sz="2400" b="1" dirty="0">
                <a:solidFill>
                  <a:srgbClr val="44546A"/>
                </a:solidFill>
                <a:latin typeface="+mj-ea"/>
                <a:ea typeface="+mj-ea"/>
                <a:cs typeface="+mj-ea"/>
                <a:sym typeface="+mn-ea"/>
              </a:rPr>
              <a:t>学生变动情况</a:t>
            </a:r>
            <a:endParaRPr lang="zh-CN" altLang="en-US" sz="2400" b="1" dirty="0">
              <a:solidFill>
                <a:srgbClr val="44546A"/>
              </a:solidFill>
              <a:latin typeface="+mj-ea"/>
              <a:ea typeface="+mj-ea"/>
              <a:cs typeface="+mj-ea"/>
              <a:sym typeface="+mn-ea"/>
            </a:endParaRPr>
          </a:p>
        </p:txBody>
      </p:sp>
      <p:pic>
        <p:nvPicPr>
          <p:cNvPr id="14" name="图片 13"/>
          <p:cNvPicPr>
            <a:picLocks noChangeAspect="1"/>
          </p:cNvPicPr>
          <p:nvPr/>
        </p:nvPicPr>
        <p:blipFill>
          <a:blip r:embed="rId2"/>
          <a:srcRect b="62837"/>
          <a:stretch>
            <a:fillRect/>
          </a:stretch>
        </p:blipFill>
        <p:spPr>
          <a:xfrm>
            <a:off x="690245" y="1317625"/>
            <a:ext cx="6109970" cy="3682365"/>
          </a:xfrm>
          <a:prstGeom prst="rect">
            <a:avLst/>
          </a:prstGeom>
          <a:ln>
            <a:solidFill>
              <a:srgbClr val="44546A"/>
            </a:solidFill>
          </a:ln>
          <a:effectLst>
            <a:outerShdw blurRad="50800" dist="38100" dir="2700000" algn="tl" rotWithShape="0">
              <a:prstClr val="black">
                <a:alpha val="40000"/>
              </a:prstClr>
            </a:outerShdw>
          </a:effectLst>
        </p:spPr>
      </p:pic>
      <p:pic>
        <p:nvPicPr>
          <p:cNvPr id="15" name="图片 14"/>
          <p:cNvPicPr>
            <a:picLocks noChangeAspect="1"/>
          </p:cNvPicPr>
          <p:nvPr/>
        </p:nvPicPr>
        <p:blipFill>
          <a:blip r:embed="rId2"/>
          <a:srcRect t="81982"/>
          <a:stretch>
            <a:fillRect/>
          </a:stretch>
        </p:blipFill>
        <p:spPr>
          <a:xfrm>
            <a:off x="690245" y="4752975"/>
            <a:ext cx="6121400" cy="1788795"/>
          </a:xfrm>
          <a:prstGeom prst="rect">
            <a:avLst/>
          </a:prstGeom>
          <a:ln>
            <a:solidFill>
              <a:srgbClr val="44546A"/>
            </a:solidFill>
          </a:ln>
          <a:effectLst>
            <a:outerShdw blurRad="50800" dist="38100" dir="2700000" algn="tl" rotWithShape="0">
              <a:prstClr val="black">
                <a:alpha val="40000"/>
              </a:prstClr>
            </a:outerShdw>
          </a:effectLst>
        </p:spPr>
      </p:pic>
      <p:sp>
        <p:nvSpPr>
          <p:cNvPr id="13" name="线形标注 2(带边框和强调线) 12"/>
          <p:cNvSpPr/>
          <p:nvPr/>
        </p:nvSpPr>
        <p:spPr>
          <a:xfrm>
            <a:off x="4583430" y="1287145"/>
            <a:ext cx="7122795" cy="468630"/>
          </a:xfrm>
          <a:prstGeom prst="accentBorderCallout2">
            <a:avLst>
              <a:gd name="adj1" fmla="val 23441"/>
              <a:gd name="adj2" fmla="val -1977"/>
              <a:gd name="adj3" fmla="val 110569"/>
              <a:gd name="adj4" fmla="val -2719"/>
              <a:gd name="adj5" fmla="val 395257"/>
              <a:gd name="adj6" fmla="val -400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复学：</a:t>
            </a:r>
            <a:r>
              <a:rPr lang="zh-CN" altLang="en-US">
                <a:solidFill>
                  <a:srgbClr val="44546A"/>
                </a:solidFill>
                <a:latin typeface="+mj-ea"/>
                <a:ea typeface="+mj-ea"/>
                <a:sym typeface="+mn-ea"/>
              </a:rPr>
              <a:t>指因故休学的学生，休学期满后回到学校继续学习的学生</a:t>
            </a:r>
            <a:endParaRPr lang="zh-CN" altLang="en-US">
              <a:solidFill>
                <a:srgbClr val="44546A"/>
              </a:solidFill>
              <a:latin typeface="+mj-ea"/>
              <a:ea typeface="+mj-ea"/>
              <a:sym typeface="+mn-ea"/>
            </a:endParaRPr>
          </a:p>
        </p:txBody>
      </p:sp>
      <p:sp>
        <p:nvSpPr>
          <p:cNvPr id="7" name="线形标注 2(带边框和强调线) 6"/>
          <p:cNvSpPr/>
          <p:nvPr/>
        </p:nvSpPr>
        <p:spPr>
          <a:xfrm>
            <a:off x="4583430" y="2996565"/>
            <a:ext cx="7124065" cy="515620"/>
          </a:xfrm>
          <a:prstGeom prst="accentBorderCallout2">
            <a:avLst>
              <a:gd name="adj1" fmla="val 18750"/>
              <a:gd name="adj2" fmla="val -8333"/>
              <a:gd name="adj3" fmla="val 18760"/>
              <a:gd name="adj4" fmla="val -14463"/>
              <a:gd name="adj5" fmla="val 568349"/>
              <a:gd name="adj6" fmla="val -2605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休学：</a:t>
            </a:r>
            <a:r>
              <a:rPr lang="zh-CN" altLang="en-US">
                <a:solidFill>
                  <a:srgbClr val="44546A"/>
                </a:solidFill>
                <a:latin typeface="+mj-ea"/>
                <a:ea typeface="+mj-ea"/>
                <a:sym typeface="+mn-ea"/>
              </a:rPr>
              <a:t>由学校批准，</a:t>
            </a:r>
            <a:r>
              <a:rPr lang="zh-CN" altLang="en-US" u="sng">
                <a:solidFill>
                  <a:srgbClr val="44546A"/>
                </a:solidFill>
                <a:latin typeface="+mj-ea"/>
                <a:ea typeface="+mj-ea"/>
                <a:sym typeface="+mn-ea"/>
              </a:rPr>
              <a:t>正式办理休学手续</a:t>
            </a:r>
            <a:r>
              <a:rPr lang="zh-CN" altLang="en-US">
                <a:solidFill>
                  <a:srgbClr val="44546A"/>
                </a:solidFill>
                <a:latin typeface="+mj-ea"/>
                <a:ea typeface="+mj-ea"/>
                <a:sym typeface="+mn-ea"/>
              </a:rPr>
              <a:t>，经学校同意暂时离开学校</a:t>
            </a:r>
            <a:endParaRPr lang="zh-CN" altLang="en-US">
              <a:solidFill>
                <a:srgbClr val="44546A"/>
              </a:solidFill>
              <a:latin typeface="+mj-ea"/>
              <a:ea typeface="+mj-ea"/>
              <a:sym typeface="+mn-ea"/>
            </a:endParaRPr>
          </a:p>
        </p:txBody>
      </p:sp>
      <p:sp>
        <p:nvSpPr>
          <p:cNvPr id="9" name="线形标注 2(带边框和强调线) 8"/>
          <p:cNvSpPr/>
          <p:nvPr/>
        </p:nvSpPr>
        <p:spPr>
          <a:xfrm>
            <a:off x="4583430" y="3663950"/>
            <a:ext cx="7124065" cy="746125"/>
          </a:xfrm>
          <a:prstGeom prst="accentBorderCallout2">
            <a:avLst>
              <a:gd name="adj1" fmla="val 18750"/>
              <a:gd name="adj2" fmla="val -8333"/>
              <a:gd name="adj3" fmla="val 18760"/>
              <a:gd name="adj4" fmla="val -14463"/>
              <a:gd name="adj5" fmla="val 299659"/>
              <a:gd name="adj6" fmla="val -1755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退学：</a:t>
            </a:r>
            <a:r>
              <a:rPr lang="zh-CN" altLang="en-US">
                <a:solidFill>
                  <a:srgbClr val="44546A"/>
                </a:solidFill>
                <a:latin typeface="+mj-ea"/>
                <a:ea typeface="+mj-ea"/>
                <a:sym typeface="+mn-ea"/>
              </a:rPr>
              <a:t>因故中断学业、放弃学籍的学生（</a:t>
            </a:r>
            <a:r>
              <a:rPr lang="zh-CN" altLang="en-US" u="sng">
                <a:solidFill>
                  <a:srgbClr val="44546A"/>
                </a:solidFill>
                <a:latin typeface="+mj-ea"/>
                <a:ea typeface="+mj-ea"/>
                <a:sym typeface="+mn-ea"/>
              </a:rPr>
              <a:t>包括办理退学手续和不办理退学手续的学生</a:t>
            </a:r>
            <a:r>
              <a:rPr lang="zh-CN" altLang="en-US">
                <a:solidFill>
                  <a:srgbClr val="44546A"/>
                </a:solidFill>
                <a:latin typeface="+mj-ea"/>
                <a:ea typeface="+mj-ea"/>
                <a:sym typeface="+mn-ea"/>
              </a:rPr>
              <a:t>）</a:t>
            </a:r>
            <a:endParaRPr lang="zh-CN" altLang="en-US">
              <a:solidFill>
                <a:srgbClr val="44546A"/>
              </a:solidFill>
              <a:latin typeface="+mj-ea"/>
              <a:ea typeface="+mj-ea"/>
              <a:sym typeface="+mn-ea"/>
            </a:endParaRPr>
          </a:p>
        </p:txBody>
      </p:sp>
      <p:sp>
        <p:nvSpPr>
          <p:cNvPr id="2" name="线形标注 2(带边框和强调线) 1"/>
          <p:cNvSpPr/>
          <p:nvPr/>
        </p:nvSpPr>
        <p:spPr>
          <a:xfrm>
            <a:off x="4581525" y="1830070"/>
            <a:ext cx="7124065" cy="1089660"/>
          </a:xfrm>
          <a:prstGeom prst="accentBorderCallout2">
            <a:avLst>
              <a:gd name="adj1" fmla="val 18750"/>
              <a:gd name="adj2" fmla="val -8333"/>
              <a:gd name="adj3" fmla="val 18760"/>
              <a:gd name="adj4" fmla="val -14463"/>
              <a:gd name="adj5" fmla="val 381002"/>
              <a:gd name="adj6" fmla="val -3409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结业：</a:t>
            </a:r>
            <a:r>
              <a:rPr lang="zh-CN" altLang="en-US">
                <a:solidFill>
                  <a:srgbClr val="44546A"/>
                </a:solidFill>
                <a:latin typeface="+mj-ea"/>
                <a:ea typeface="+mj-ea"/>
                <a:sym typeface="+mn-ea"/>
              </a:rPr>
              <a:t>在规定的学习年限内，修完教学计划规定课程和实践环节，但因个别课程或者实践环节考核不合格而未达到毕业要求，未取得毕业证书，取得结业证书的学生。</a:t>
            </a:r>
            <a:endParaRPr lang="zh-CN" altLang="en-US">
              <a:solidFill>
                <a:srgbClr val="44546A"/>
              </a:solidFill>
              <a:latin typeface="+mj-ea"/>
              <a:ea typeface="+mj-ea"/>
              <a:sym typeface="+mn-ea"/>
            </a:endParaRPr>
          </a:p>
        </p:txBody>
      </p:sp>
      <p:sp>
        <p:nvSpPr>
          <p:cNvPr id="3" name="线形标注 2(带边框和强调线) 2"/>
          <p:cNvSpPr/>
          <p:nvPr/>
        </p:nvSpPr>
        <p:spPr>
          <a:xfrm>
            <a:off x="4583430" y="4561840"/>
            <a:ext cx="7124065" cy="855980"/>
          </a:xfrm>
          <a:prstGeom prst="accentBorderCallout2">
            <a:avLst>
              <a:gd name="adj1" fmla="val 18750"/>
              <a:gd name="adj2" fmla="val -8333"/>
              <a:gd name="adj3" fmla="val 18760"/>
              <a:gd name="adj4" fmla="val -14463"/>
              <a:gd name="adj5" fmla="val 163353"/>
              <a:gd name="adj6" fmla="val -432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转学：</a:t>
            </a:r>
            <a:r>
              <a:rPr lang="zh-CN" altLang="en-US">
                <a:solidFill>
                  <a:srgbClr val="44546A"/>
                </a:solidFill>
                <a:latin typeface="+mj-ea"/>
                <a:ea typeface="+mj-ea"/>
                <a:sym typeface="+mn-ea"/>
              </a:rPr>
              <a:t>经学校同意，因故由一所学校转到另一所学校继续学习的学生，包括转入和转出。</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7" grpId="0" bldLvl="0" animBg="1"/>
      <p:bldP spid="7" grpId="1" animBg="1"/>
      <p:bldP spid="9" grpId="0" bldLvl="0" animBg="1"/>
      <p:bldP spid="9" grpId="1" animBg="1"/>
      <p:bldP spid="2" grpId="0" bldLvl="0" animBg="1"/>
      <p:bldP spid="2" grpId="1" animBg="1"/>
      <p:bldP spid="3" grpId="0" bldLvl="0" animBg="1"/>
      <p:bldP spid="3"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3040 </a:t>
            </a:r>
            <a:r>
              <a:rPr lang="zh-CN" altLang="en-US" sz="2400" b="1" dirty="0">
                <a:solidFill>
                  <a:srgbClr val="44546A"/>
                </a:solidFill>
                <a:latin typeface="+mj-ea"/>
                <a:ea typeface="+mj-ea"/>
                <a:cs typeface="+mj-ea"/>
                <a:sym typeface="+mn-ea"/>
              </a:rPr>
              <a:t>学生变动情况</a:t>
            </a:r>
            <a:endParaRPr lang="zh-CN" altLang="en-US" sz="2400" b="1" dirty="0">
              <a:solidFill>
                <a:srgbClr val="44546A"/>
              </a:solidFill>
              <a:latin typeface="+mj-ea"/>
              <a:ea typeface="+mj-ea"/>
              <a:cs typeface="+mj-ea"/>
              <a:sym typeface="+mn-ea"/>
            </a:endParaRPr>
          </a:p>
        </p:txBody>
      </p:sp>
      <p:pic>
        <p:nvPicPr>
          <p:cNvPr id="14" name="图片 13"/>
          <p:cNvPicPr>
            <a:picLocks noChangeAspect="1"/>
          </p:cNvPicPr>
          <p:nvPr/>
        </p:nvPicPr>
        <p:blipFill>
          <a:blip r:embed="rId2"/>
          <a:srcRect b="62837"/>
          <a:stretch>
            <a:fillRect/>
          </a:stretch>
        </p:blipFill>
        <p:spPr>
          <a:xfrm>
            <a:off x="690245" y="1317625"/>
            <a:ext cx="6109970" cy="3682365"/>
          </a:xfrm>
          <a:prstGeom prst="rect">
            <a:avLst/>
          </a:prstGeom>
          <a:ln>
            <a:solidFill>
              <a:srgbClr val="44546A"/>
            </a:solidFill>
          </a:ln>
          <a:effectLst>
            <a:outerShdw blurRad="50800" dist="38100" dir="2700000" algn="tl" rotWithShape="0">
              <a:prstClr val="black">
                <a:alpha val="40000"/>
              </a:prstClr>
            </a:outerShdw>
          </a:effectLst>
        </p:spPr>
      </p:pic>
      <p:pic>
        <p:nvPicPr>
          <p:cNvPr id="15" name="图片 14"/>
          <p:cNvPicPr>
            <a:picLocks noChangeAspect="1"/>
          </p:cNvPicPr>
          <p:nvPr/>
        </p:nvPicPr>
        <p:blipFill>
          <a:blip r:embed="rId2"/>
          <a:srcRect t="81982"/>
          <a:stretch>
            <a:fillRect/>
          </a:stretch>
        </p:blipFill>
        <p:spPr>
          <a:xfrm>
            <a:off x="690245" y="4752975"/>
            <a:ext cx="6121400" cy="1788795"/>
          </a:xfrm>
          <a:prstGeom prst="rect">
            <a:avLst/>
          </a:prstGeom>
          <a:ln>
            <a:solidFill>
              <a:srgbClr val="44546A"/>
            </a:solidFill>
          </a:ln>
          <a:effectLst>
            <a:outerShdw blurRad="50800" dist="38100" dir="2700000" algn="tl" rotWithShape="0">
              <a:prstClr val="black">
                <a:alpha val="40000"/>
              </a:prstClr>
            </a:outerShdw>
          </a:effectLst>
        </p:spPr>
      </p:pic>
      <p:sp>
        <p:nvSpPr>
          <p:cNvPr id="20" name="圆角矩形 19"/>
          <p:cNvSpPr/>
          <p:nvPr/>
        </p:nvSpPr>
        <p:spPr>
          <a:xfrm>
            <a:off x="5070475" y="4898390"/>
            <a:ext cx="6734175" cy="869950"/>
          </a:xfrm>
          <a:prstGeom prst="roundRect">
            <a:avLst>
              <a:gd name="adj" fmla="val 8680"/>
            </a:avLst>
          </a:prstGeom>
          <a:solidFill>
            <a:srgbClr val="C9E7FF"/>
          </a:solidFill>
          <a:ln w="38100">
            <a:solidFill>
              <a:srgbClr val="44546A"/>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a:solidFill>
                  <a:srgbClr val="44546A"/>
                </a:solidFill>
                <a:latin typeface="+mj-ea"/>
                <a:ea typeface="+mj-ea"/>
                <a:sym typeface="+mn-ea"/>
              </a:rPr>
              <a:t>增加学生数和减少学生数中“其他”有数据的，建议核实</a:t>
            </a:r>
            <a:endParaRPr lang="zh-CN" altLang="en-US">
              <a:solidFill>
                <a:srgbClr val="44546A"/>
              </a:solidFill>
              <a:latin typeface="+mj-ea"/>
              <a:ea typeface="+mj-ea"/>
              <a:sym typeface="+mn-ea"/>
            </a:endParaRPr>
          </a:p>
          <a:p>
            <a:pPr marL="285750" indent="-285750" algn="l">
              <a:buFont typeface="Arial" panose="020B0604020202020204" pitchFamily="34" charset="0"/>
              <a:buChar char="•"/>
            </a:pPr>
            <a:r>
              <a:rPr lang="zh-CN" altLang="en-US">
                <a:solidFill>
                  <a:srgbClr val="44546A"/>
                </a:solidFill>
                <a:latin typeface="+mj-ea"/>
                <a:ea typeface="+mj-ea"/>
                <a:sym typeface="+mn-ea"/>
              </a:rPr>
              <a:t>本表各类别学生的“招生”应与分专业的招生数核对。</a:t>
            </a:r>
            <a:endParaRPr lang="zh-CN" altLang="en-US">
              <a:solidFill>
                <a:srgbClr val="44546A"/>
              </a:solidFill>
              <a:latin typeface="+mj-ea"/>
              <a:ea typeface="+mj-ea"/>
              <a:sym typeface="+mn-ea"/>
            </a:endParaRPr>
          </a:p>
        </p:txBody>
      </p:sp>
      <p:sp>
        <p:nvSpPr>
          <p:cNvPr id="6" name="圆角矩形 5"/>
          <p:cNvSpPr/>
          <p:nvPr/>
        </p:nvSpPr>
        <p:spPr>
          <a:xfrm>
            <a:off x="5071110" y="1542415"/>
            <a:ext cx="6733540" cy="880110"/>
          </a:xfrm>
          <a:prstGeom prst="roundRect">
            <a:avLst>
              <a:gd name="adj" fmla="val 102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在校大学生应征入伍学生按照退役复学和应征入伍填报。不包含大学生新征入伍保留入学资格学生。</a:t>
            </a:r>
            <a:endParaRPr lang="zh-CN" altLang="en-US">
              <a:solidFill>
                <a:srgbClr val="44546A"/>
              </a:solidFill>
              <a:latin typeface="+mj-ea"/>
              <a:ea typeface="+mj-ea"/>
              <a:sym typeface="+mn-ea"/>
            </a:endParaRPr>
          </a:p>
        </p:txBody>
      </p:sp>
      <p:sp>
        <p:nvSpPr>
          <p:cNvPr id="8" name="圆角矩形 7"/>
          <p:cNvSpPr/>
          <p:nvPr/>
        </p:nvSpPr>
        <p:spPr>
          <a:xfrm>
            <a:off x="5071110" y="2549525"/>
            <a:ext cx="6733540" cy="880110"/>
          </a:xfrm>
          <a:prstGeom prst="roundRect">
            <a:avLst>
              <a:gd name="adj" fmla="val 102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退役复学和应征入伍由录取高等教育学校填报。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6" grpId="0" bldLvl="0" animBg="1"/>
      <p:bldP spid="6" grpId="1" animBg="1"/>
      <p:bldP spid="8" grpId="0" bldLvl="0" animBg="1"/>
      <p:bldP spid="8"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3041 </a:t>
            </a:r>
            <a:r>
              <a:rPr lang="zh-CN" altLang="en-US" sz="2400" b="1" dirty="0">
                <a:solidFill>
                  <a:schemeClr val="tx2"/>
                </a:solidFill>
                <a:latin typeface="+mj-ea"/>
                <a:ea typeface="+mj-ea"/>
                <a:cs typeface="+mj-ea"/>
                <a:sym typeface="+mn-ea"/>
              </a:rPr>
              <a:t>在校生中死亡的主要原因</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2"/>
          <a:srcRect b="51952"/>
          <a:stretch>
            <a:fillRect/>
          </a:stretch>
        </p:blipFill>
        <p:spPr>
          <a:xfrm>
            <a:off x="476250" y="1452880"/>
            <a:ext cx="6322695" cy="329882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3"/>
          <a:srcRect t="60726"/>
          <a:stretch>
            <a:fillRect/>
          </a:stretch>
        </p:blipFill>
        <p:spPr>
          <a:xfrm>
            <a:off x="476250" y="4649470"/>
            <a:ext cx="6337935" cy="1548765"/>
          </a:xfrm>
          <a:prstGeom prst="rect">
            <a:avLst/>
          </a:prstGeom>
          <a:ln>
            <a:solidFill>
              <a:srgbClr val="44546A"/>
            </a:solidFill>
          </a:ln>
          <a:effectLst>
            <a:outerShdw blurRad="50800" dist="38100" dir="2700000" algn="tl" rotWithShape="0">
              <a:prstClr val="black">
                <a:alpha val="40000"/>
              </a:prstClr>
            </a:outerShdw>
          </a:effectLst>
        </p:spPr>
      </p:pic>
      <p:sp>
        <p:nvSpPr>
          <p:cNvPr id="13" name="线形标注 2(带边框和强调线) 12"/>
          <p:cNvSpPr/>
          <p:nvPr/>
        </p:nvSpPr>
        <p:spPr>
          <a:xfrm>
            <a:off x="5501640" y="1811020"/>
            <a:ext cx="5791835" cy="504190"/>
          </a:xfrm>
          <a:prstGeom prst="accentBorderCallout2">
            <a:avLst>
              <a:gd name="adj1" fmla="val 18750"/>
              <a:gd name="adj2" fmla="val -8333"/>
              <a:gd name="adj3" fmla="val 182997"/>
              <a:gd name="adj4" fmla="val -15151"/>
              <a:gd name="adj5" fmla="val 229471"/>
              <a:gd name="adj6" fmla="val 2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打架斗殴：</a:t>
            </a:r>
            <a:r>
              <a:rPr lang="zh-CN" altLang="en-US" u="sng">
                <a:solidFill>
                  <a:srgbClr val="44546A"/>
                </a:solidFill>
                <a:latin typeface="+mj-ea"/>
                <a:ea typeface="+mj-ea"/>
                <a:sym typeface="+mn-ea"/>
              </a:rPr>
              <a:t>学生之间</a:t>
            </a:r>
            <a:r>
              <a:rPr lang="zh-CN" altLang="en-US">
                <a:solidFill>
                  <a:srgbClr val="44546A"/>
                </a:solidFill>
                <a:latin typeface="+mj-ea"/>
                <a:ea typeface="+mj-ea"/>
                <a:sym typeface="+mn-ea"/>
              </a:rPr>
              <a:t>发生矛盾造成的死亡</a:t>
            </a:r>
            <a:endParaRPr lang="zh-CN" altLang="en-US">
              <a:solidFill>
                <a:srgbClr val="44546A"/>
              </a:solidFill>
              <a:latin typeface="+mj-ea"/>
              <a:ea typeface="+mj-ea"/>
              <a:sym typeface="+mn-ea"/>
            </a:endParaRPr>
          </a:p>
        </p:txBody>
      </p:sp>
      <p:sp>
        <p:nvSpPr>
          <p:cNvPr id="7" name="线形标注 2(带边框和强调线) 6"/>
          <p:cNvSpPr/>
          <p:nvPr/>
        </p:nvSpPr>
        <p:spPr>
          <a:xfrm>
            <a:off x="5501640" y="3644265"/>
            <a:ext cx="5791835" cy="495935"/>
          </a:xfrm>
          <a:prstGeom prst="accentBorderCallout2">
            <a:avLst>
              <a:gd name="adj1" fmla="val 18750"/>
              <a:gd name="adj2" fmla="val -8333"/>
              <a:gd name="adj3" fmla="val -87067"/>
              <a:gd name="adj4" fmla="val -15151"/>
              <a:gd name="adj5" fmla="val -75288"/>
              <a:gd name="adj6" fmla="val 764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校园伤害：</a:t>
            </a:r>
            <a:r>
              <a:rPr lang="zh-CN" altLang="en-US" u="sng">
                <a:solidFill>
                  <a:srgbClr val="44546A"/>
                </a:solidFill>
                <a:latin typeface="+mj-ea"/>
                <a:ea typeface="+mj-ea"/>
                <a:sym typeface="+mn-ea"/>
              </a:rPr>
              <a:t>学校教职工</a:t>
            </a:r>
            <a:r>
              <a:rPr lang="zh-CN" altLang="en-US">
                <a:solidFill>
                  <a:srgbClr val="44546A"/>
                </a:solidFill>
                <a:latin typeface="+mj-ea"/>
                <a:ea typeface="+mj-ea"/>
                <a:sym typeface="+mn-ea"/>
              </a:rPr>
              <a:t>对学生伤害造成的死亡</a:t>
            </a:r>
            <a:endParaRPr lang="zh-CN" altLang="en-US">
              <a:solidFill>
                <a:srgbClr val="44546A"/>
              </a:solidFill>
              <a:latin typeface="+mj-ea"/>
              <a:ea typeface="+mj-ea"/>
              <a:sym typeface="+mn-ea"/>
            </a:endParaRPr>
          </a:p>
        </p:txBody>
      </p:sp>
      <p:sp>
        <p:nvSpPr>
          <p:cNvPr id="9" name="线形标注 2(带边框和强调线) 8"/>
          <p:cNvSpPr/>
          <p:nvPr/>
        </p:nvSpPr>
        <p:spPr>
          <a:xfrm>
            <a:off x="5501640" y="4480560"/>
            <a:ext cx="5791835" cy="673100"/>
          </a:xfrm>
          <a:prstGeom prst="accentBorderCallout2">
            <a:avLst>
              <a:gd name="adj1" fmla="val 18750"/>
              <a:gd name="adj2" fmla="val -8333"/>
              <a:gd name="adj3" fmla="val -146320"/>
              <a:gd name="adj4" fmla="val -13233"/>
              <a:gd name="adj5" fmla="val -164245"/>
              <a:gd name="adj6" fmla="val 1540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刑事案件：</a:t>
            </a:r>
            <a:r>
              <a:rPr lang="zh-CN" altLang="en-US" u="sng">
                <a:solidFill>
                  <a:srgbClr val="44546A"/>
                </a:solidFill>
                <a:latin typeface="+mj-ea"/>
                <a:ea typeface="+mj-ea"/>
                <a:sym typeface="+mn-ea"/>
              </a:rPr>
              <a:t>外来人员入侵，</a:t>
            </a:r>
            <a:r>
              <a:rPr lang="zh-CN" altLang="en-US">
                <a:solidFill>
                  <a:srgbClr val="44546A"/>
                </a:solidFill>
                <a:latin typeface="+mj-ea"/>
                <a:ea typeface="+mj-ea"/>
                <a:sym typeface="+mn-ea"/>
              </a:rPr>
              <a:t>在校园及校园周边实施犯罪造成的死亡。</a:t>
            </a:r>
            <a:endParaRPr lang="zh-CN" altLang="en-US">
              <a:solidFill>
                <a:srgbClr val="44546A"/>
              </a:solidFill>
              <a:latin typeface="+mj-ea"/>
              <a:ea typeface="+mj-ea"/>
              <a:sym typeface="+mn-ea"/>
            </a:endParaRPr>
          </a:p>
        </p:txBody>
      </p:sp>
      <p:sp>
        <p:nvSpPr>
          <p:cNvPr id="11" name="圆角矩形 10"/>
          <p:cNvSpPr/>
          <p:nvPr/>
        </p:nvSpPr>
        <p:spPr>
          <a:xfrm>
            <a:off x="5452745" y="5414645"/>
            <a:ext cx="5840730" cy="7493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学生死亡原因以公安、司法、医院等有关部门提供的认定结果为依据。</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7" grpId="0" bldLvl="0" animBg="1"/>
      <p:bldP spid="7" grpId="1" animBg="1"/>
      <p:bldP spid="9" grpId="0" bldLvl="0" animBg="1"/>
      <p:bldP spid="9" grpId="1" animBg="1"/>
      <p:bldP spid="11" grpId="0" bldLvl="0" animBg="1"/>
      <p:bldP spid="11"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3343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职业和高等教育学生</a:t>
            </a:r>
            <a:r>
              <a:rPr lang="zh-CN" altLang="en-US" sz="2400" b="1" dirty="0">
                <a:solidFill>
                  <a:srgbClr val="044AFA"/>
                </a:solidFill>
                <a:latin typeface="微软雅黑" panose="020B0503020204020204" charset="-122"/>
                <a:ea typeface="微软雅黑" panose="020B0503020204020204" charset="-122"/>
                <a:cs typeface="微软雅黑" panose="020B0503020204020204" charset="-122"/>
                <a:sym typeface="+mn-ea"/>
              </a:rPr>
              <a:t>休学退学</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的主要原因</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2"/>
          <a:stretch>
            <a:fillRect/>
          </a:stretch>
        </p:blipFill>
        <p:spPr>
          <a:xfrm>
            <a:off x="418465" y="1246505"/>
            <a:ext cx="6769100" cy="5388610"/>
          </a:xfrm>
          <a:prstGeom prst="rect">
            <a:avLst/>
          </a:prstGeom>
          <a:ln>
            <a:solidFill>
              <a:srgbClr val="44546A"/>
            </a:solidFill>
          </a:ln>
          <a:effectLst>
            <a:outerShdw blurRad="50800" dist="38100" dir="2700000" algn="tl" rotWithShape="0">
              <a:prstClr val="black">
                <a:alpha val="40000"/>
              </a:prstClr>
            </a:outerShdw>
          </a:effectLst>
        </p:spPr>
      </p:pic>
      <p:sp>
        <p:nvSpPr>
          <p:cNvPr id="7" name="圆角矩形 6"/>
          <p:cNvSpPr/>
          <p:nvPr/>
        </p:nvSpPr>
        <p:spPr>
          <a:xfrm>
            <a:off x="4281805" y="4020820"/>
            <a:ext cx="7383145" cy="587375"/>
          </a:xfrm>
          <a:prstGeom prst="roundRect">
            <a:avLst>
              <a:gd name="adj" fmla="val 1389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以休学</a:t>
            </a:r>
            <a:r>
              <a:rPr lang="en-US" altLang="zh-CN">
                <a:solidFill>
                  <a:srgbClr val="44546A"/>
                </a:solidFill>
                <a:latin typeface="+mj-ea"/>
                <a:ea typeface="+mj-ea"/>
                <a:sym typeface="+mn-ea"/>
              </a:rPr>
              <a:t>/</a:t>
            </a:r>
            <a:r>
              <a:rPr lang="zh-CN" altLang="en-US">
                <a:solidFill>
                  <a:srgbClr val="44546A"/>
                </a:solidFill>
                <a:latin typeface="+mj-ea"/>
                <a:ea typeface="+mj-ea"/>
                <a:sym typeface="+mn-ea"/>
              </a:rPr>
              <a:t>退学申请上注明的原因填报</a:t>
            </a:r>
            <a:endParaRPr lang="zh-CN" altLang="en-US">
              <a:solidFill>
                <a:srgbClr val="44546A"/>
              </a:solidFill>
              <a:latin typeface="+mj-ea"/>
              <a:ea typeface="+mj-ea"/>
              <a:sym typeface="+mn-ea"/>
            </a:endParaRPr>
          </a:p>
        </p:txBody>
      </p:sp>
      <p:sp>
        <p:nvSpPr>
          <p:cNvPr id="12" name="圆角矩形 11"/>
          <p:cNvSpPr/>
          <p:nvPr/>
        </p:nvSpPr>
        <p:spPr>
          <a:xfrm>
            <a:off x="4281170" y="4804410"/>
            <a:ext cx="7383780" cy="690880"/>
          </a:xfrm>
          <a:prstGeom prst="roundRect">
            <a:avLst>
              <a:gd name="adj" fmla="val 1389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a:solidFill>
                  <a:srgbClr val="44546A"/>
                </a:solidFill>
                <a:latin typeface="+mj-ea"/>
                <a:ea typeface="+mj-ea"/>
                <a:sym typeface="+mn-ea"/>
              </a:rPr>
              <a:t>学生因参加实践活动或外出求职，经本人申请，学校批准，可保留学籍一年。保留学籍的学生不享受在校生和休学生待遇。</a:t>
            </a:r>
            <a:endParaRPr>
              <a:solidFill>
                <a:srgbClr val="44546A"/>
              </a:solidFill>
              <a:latin typeface="+mj-ea"/>
              <a:ea typeface="+mj-ea"/>
              <a:sym typeface="+mn-ea"/>
            </a:endParaRPr>
          </a:p>
        </p:txBody>
      </p:sp>
      <p:sp>
        <p:nvSpPr>
          <p:cNvPr id="20" name="圆角矩形 19"/>
          <p:cNvSpPr/>
          <p:nvPr/>
        </p:nvSpPr>
        <p:spPr>
          <a:xfrm>
            <a:off x="4281805" y="5691505"/>
            <a:ext cx="7383145" cy="869950"/>
          </a:xfrm>
          <a:prstGeom prst="roundRect">
            <a:avLst>
              <a:gd name="adj" fmla="val 8680"/>
            </a:avLst>
          </a:prstGeom>
          <a:solidFill>
            <a:srgbClr val="C9E7FF"/>
          </a:solidFill>
          <a:ln w="38100">
            <a:solidFill>
              <a:srgbClr val="44546A"/>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a:solidFill>
                  <a:srgbClr val="44546A"/>
                </a:solidFill>
                <a:latin typeface="+mj-ea"/>
                <a:ea typeface="+mj-ea"/>
                <a:sym typeface="+mn-ea"/>
              </a:rPr>
              <a:t>“其他”中的“其他”栏数据过大，请核实</a:t>
            </a:r>
            <a:endParaRPr lang="zh-CN" altLang="en-US">
              <a:solidFill>
                <a:srgbClr val="44546A"/>
              </a:solidFill>
              <a:latin typeface="+mj-ea"/>
              <a:ea typeface="+mj-ea"/>
              <a:sym typeface="+mn-ea"/>
            </a:endParaRPr>
          </a:p>
          <a:p>
            <a:pPr marL="285750" indent="-285750" algn="l">
              <a:buFont typeface="Arial" panose="020B0604020202020204" pitchFamily="34" charset="0"/>
              <a:buChar char="•"/>
            </a:pPr>
            <a:r>
              <a:rPr lang="zh-CN" altLang="en-US">
                <a:solidFill>
                  <a:srgbClr val="44546A"/>
                </a:solidFill>
                <a:latin typeface="+mj-ea"/>
                <a:ea typeface="+mj-ea"/>
                <a:sym typeface="+mn-ea"/>
              </a:rPr>
              <a:t>因贫困休退学数量较大时，建议核实</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12" grpId="0" bldLvl="0" animBg="1"/>
      <p:bldP spid="12" grpId="1" animBg="1"/>
      <p:bldP spid="20" grpId="0" bldLvl="0" animBg="1"/>
      <p:bldP spid="20"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8890"/>
            <a:ext cx="12205970" cy="6866255"/>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3244 </a:t>
            </a:r>
            <a:r>
              <a:rPr lang="zh-CN" altLang="en-US" sz="2400" b="1" dirty="0">
                <a:solidFill>
                  <a:schemeClr val="tx2"/>
                </a:solidFill>
                <a:latin typeface="+mj-ea"/>
                <a:ea typeface="+mj-ea"/>
                <a:cs typeface="+mj-ea"/>
                <a:sym typeface="+mn-ea"/>
              </a:rPr>
              <a:t>职业教育招生中</a:t>
            </a:r>
            <a:r>
              <a:rPr lang="zh-CN" altLang="en-US" sz="2400" b="1" dirty="0">
                <a:solidFill>
                  <a:srgbClr val="044AFA"/>
                </a:solidFill>
                <a:latin typeface="+mj-ea"/>
                <a:ea typeface="+mj-ea"/>
                <a:cs typeface="+mj-ea"/>
                <a:sym typeface="+mn-ea"/>
              </a:rPr>
              <a:t>其他</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386080" y="1317625"/>
            <a:ext cx="8187690" cy="3656330"/>
          </a:xfrm>
          <a:prstGeom prst="rect">
            <a:avLst/>
          </a:prstGeom>
          <a:ln>
            <a:solidFill>
              <a:srgbClr val="44546A"/>
            </a:solidFill>
          </a:ln>
          <a:effectLst>
            <a:outerShdw blurRad="50800" dist="38100" dir="2700000" algn="tl" rotWithShape="0">
              <a:prstClr val="black">
                <a:alpha val="40000"/>
              </a:prstClr>
            </a:outerShdw>
          </a:effectLst>
        </p:spPr>
      </p:pic>
      <p:sp>
        <p:nvSpPr>
          <p:cNvPr id="9" name="线形标注 2(带边框和强调线) 8"/>
          <p:cNvSpPr/>
          <p:nvPr/>
        </p:nvSpPr>
        <p:spPr>
          <a:xfrm>
            <a:off x="3213100" y="936625"/>
            <a:ext cx="8674100" cy="1045210"/>
          </a:xfrm>
          <a:prstGeom prst="accentBorderCallout2">
            <a:avLst>
              <a:gd name="adj1" fmla="val 18750"/>
              <a:gd name="adj2" fmla="val -8333"/>
              <a:gd name="adj3" fmla="val 107897"/>
              <a:gd name="adj4" fmla="val -13875"/>
              <a:gd name="adj5" fmla="val 258869"/>
              <a:gd name="adj6" fmla="val 164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下岗失业人员：</a:t>
            </a:r>
            <a:r>
              <a:rPr lang="zh-CN" altLang="en-US">
                <a:solidFill>
                  <a:srgbClr val="44546A"/>
                </a:solidFill>
                <a:latin typeface="+mj-ea"/>
                <a:ea typeface="+mj-ea"/>
                <a:sym typeface="+mn-ea"/>
              </a:rPr>
              <a:t>一是在人力资源社会保障部门公共就业服务机构登记失业的人员；二是因企业生产经营困难停工停产的下岗待岗职工。具体以人力资源社会保障部门审核为准。</a:t>
            </a:r>
            <a:endParaRPr lang="zh-CN" altLang="en-US">
              <a:solidFill>
                <a:srgbClr val="44546A"/>
              </a:solidFill>
              <a:latin typeface="+mj-ea"/>
              <a:ea typeface="+mj-ea"/>
              <a:sym typeface="+mn-ea"/>
            </a:endParaRPr>
          </a:p>
        </p:txBody>
      </p:sp>
      <p:sp>
        <p:nvSpPr>
          <p:cNvPr id="8" name="线形标注 2(带边框和强调线) 7"/>
          <p:cNvSpPr/>
          <p:nvPr/>
        </p:nvSpPr>
        <p:spPr>
          <a:xfrm>
            <a:off x="3213100" y="2053590"/>
            <a:ext cx="8674100" cy="1056005"/>
          </a:xfrm>
          <a:prstGeom prst="accentBorderCallout2">
            <a:avLst>
              <a:gd name="adj1" fmla="val 18750"/>
              <a:gd name="adj2" fmla="val -8333"/>
              <a:gd name="adj3" fmla="val 39807"/>
              <a:gd name="adj4" fmla="val -15303"/>
              <a:gd name="adj5" fmla="val 132711"/>
              <a:gd name="adj6" fmla="val 70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退役军人：</a:t>
            </a:r>
            <a:r>
              <a:rPr lang="zh-CN" altLang="en-US">
                <a:solidFill>
                  <a:srgbClr val="44546A"/>
                </a:solidFill>
                <a:latin typeface="+mj-ea"/>
                <a:ea typeface="+mj-ea"/>
                <a:sym typeface="+mn-ea"/>
              </a:rPr>
              <a:t>根据 </a:t>
            </a:r>
            <a:r>
              <a:rPr lang="zh-CN" altLang="en-US">
                <a:solidFill>
                  <a:srgbClr val="0563C1"/>
                </a:solidFill>
                <a:latin typeface="华文新魏" panose="02010800040101010101" charset="-122"/>
                <a:ea typeface="华文新魏" panose="02010800040101010101" charset="-122"/>
                <a:sym typeface="+mn-ea"/>
              </a:rPr>
              <a:t>《军队转业干部安置暂行办法》</a:t>
            </a:r>
            <a:r>
              <a:rPr lang="zh-CN" altLang="en-US">
                <a:solidFill>
                  <a:srgbClr val="44546A"/>
                </a:solidFill>
                <a:latin typeface="+mj-ea"/>
                <a:ea typeface="+mj-ea"/>
                <a:sym typeface="+mn-ea"/>
              </a:rPr>
              <a:t>（中发〔2001〕3号）和</a:t>
            </a:r>
            <a:r>
              <a:rPr lang="zh-CN" altLang="en-US">
                <a:solidFill>
                  <a:srgbClr val="2A5CE3"/>
                </a:solidFill>
                <a:latin typeface="华文新魏" panose="02010800040101010101" charset="-122"/>
                <a:ea typeface="华文新魏" panose="02010800040101010101" charset="-122"/>
                <a:sym typeface="+mn-ea"/>
                <a:hlinkClick r:id="rId5" action="ppaction://hlinkfile"/>
              </a:rPr>
              <a:t>《退役士兵安置条例》</a:t>
            </a:r>
            <a:r>
              <a:rPr lang="zh-CN" altLang="en-US">
                <a:solidFill>
                  <a:srgbClr val="44546A"/>
                </a:solidFill>
                <a:latin typeface="+mj-ea"/>
                <a:ea typeface="+mj-ea"/>
                <a:sym typeface="+mn-ea"/>
              </a:rPr>
              <a:t>（国务院令〔2011〕608号），是指退出现役的军官、士官和义务兵。具体以退役军人事务部门审核为准。</a:t>
            </a:r>
            <a:endParaRPr lang="zh-CN" altLang="en-US">
              <a:solidFill>
                <a:srgbClr val="44546A"/>
              </a:solidFill>
              <a:latin typeface="+mj-ea"/>
              <a:ea typeface="+mj-ea"/>
              <a:sym typeface="+mn-ea"/>
            </a:endParaRPr>
          </a:p>
        </p:txBody>
      </p:sp>
      <p:sp>
        <p:nvSpPr>
          <p:cNvPr id="11" name="线形标注 2(带边框和强调线) 10"/>
          <p:cNvSpPr/>
          <p:nvPr/>
        </p:nvSpPr>
        <p:spPr>
          <a:xfrm>
            <a:off x="3212465" y="4013835"/>
            <a:ext cx="8629015" cy="1550670"/>
          </a:xfrm>
          <a:prstGeom prst="accentBorderCallout2">
            <a:avLst>
              <a:gd name="adj1" fmla="val 18750"/>
              <a:gd name="adj2" fmla="val -8333"/>
              <a:gd name="adj3" fmla="val -6674"/>
              <a:gd name="adj4" fmla="val -1729"/>
              <a:gd name="adj5" fmla="val -29402"/>
              <a:gd name="adj6" fmla="val 4855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高素质农民：</a:t>
            </a:r>
            <a:r>
              <a:rPr lang="zh-CN" altLang="en-US">
                <a:solidFill>
                  <a:srgbClr val="44546A"/>
                </a:solidFill>
                <a:latin typeface="+mj-ea"/>
                <a:ea typeface="+mj-ea"/>
                <a:sym typeface="+mn-ea"/>
              </a:rPr>
              <a:t>长期稳定以农业及关联产业为主要职业，具有一定规模化水平，具备较高科学文化素质和生产经营能力，农业生产经营收入是主要劳动收入的现代农业从业者。主要包括：专业大户、家庭农产经营者、农民合作社、农业企业的专业岗位从业人员，各类社会化服务组织从业人员以及涉农返乡下乡创业人员等。具体以农业农村部门审核为准。</a:t>
            </a:r>
            <a:endParaRPr lang="zh-CN" altLang="en-US">
              <a:solidFill>
                <a:srgbClr val="44546A"/>
              </a:solidFill>
              <a:latin typeface="+mj-ea"/>
              <a:ea typeface="+mj-ea"/>
              <a:sym typeface="+mn-ea"/>
            </a:endParaRPr>
          </a:p>
        </p:txBody>
      </p:sp>
      <p:sp>
        <p:nvSpPr>
          <p:cNvPr id="10" name="线形标注 2(带边框和强调线) 9"/>
          <p:cNvSpPr/>
          <p:nvPr/>
        </p:nvSpPr>
        <p:spPr>
          <a:xfrm>
            <a:off x="3213100" y="5720715"/>
            <a:ext cx="8628380" cy="930910"/>
          </a:xfrm>
          <a:prstGeom prst="accentBorderCallout2">
            <a:avLst>
              <a:gd name="adj1" fmla="val 18750"/>
              <a:gd name="adj2" fmla="val -8333"/>
              <a:gd name="adj3" fmla="val -213847"/>
              <a:gd name="adj4" fmla="val -14608"/>
              <a:gd name="adj5" fmla="val -246248"/>
              <a:gd name="adj6" fmla="val 3485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农民工：</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6" action="ppaction://hlinkfile"/>
              </a:rPr>
              <a:t>《国务院关于解决农民工问题的若干意见》</a:t>
            </a:r>
            <a:r>
              <a:rPr lang="zh-CN" altLang="en-US">
                <a:solidFill>
                  <a:srgbClr val="44546A"/>
                </a:solidFill>
                <a:latin typeface="+mj-ea"/>
                <a:ea typeface="+mj-ea"/>
                <a:sym typeface="+mn-ea"/>
              </a:rPr>
              <a:t>（国发〔2005〕5号），是指户籍仍在农村，在本地从事非农产业或外出从业的劳动者。具体以人力资源社会保障部门审核为准。</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8" grpId="1" animBg="1"/>
      <p:bldP spid="11" grpId="0" bldLvl="0" animBg="1"/>
      <p:bldP spid="11" grpId="1" animBg="1"/>
      <p:bldP spid="10" grpId="0" bldLvl="0" animBg="1"/>
      <p:bldP spid="10"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3045 </a:t>
            </a:r>
            <a:r>
              <a:rPr lang="zh-CN" altLang="en-US" sz="2400" b="1" dirty="0">
                <a:solidFill>
                  <a:schemeClr val="tx2"/>
                </a:solidFill>
                <a:latin typeface="+mj-ea"/>
                <a:ea typeface="+mj-ea"/>
                <a:cs typeface="+mj-ea"/>
                <a:sym typeface="+mn-ea"/>
              </a:rPr>
              <a:t>在校生中</a:t>
            </a:r>
            <a:r>
              <a:rPr lang="zh-CN" altLang="en-US" sz="2400" b="1" dirty="0">
                <a:solidFill>
                  <a:srgbClr val="044AFA"/>
                </a:solidFill>
                <a:latin typeface="+mj-ea"/>
                <a:ea typeface="+mj-ea"/>
                <a:cs typeface="+mj-ea"/>
                <a:sym typeface="+mn-ea"/>
              </a:rPr>
              <a:t>其他</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2"/>
          <a:srcRect b="51817"/>
          <a:stretch>
            <a:fillRect/>
          </a:stretch>
        </p:blipFill>
        <p:spPr>
          <a:xfrm>
            <a:off x="414020" y="1266190"/>
            <a:ext cx="7719060" cy="4369435"/>
          </a:xfrm>
          <a:prstGeom prst="rect">
            <a:avLst/>
          </a:prstGeom>
          <a:ln>
            <a:solidFill>
              <a:srgbClr val="44546A"/>
            </a:solidFill>
          </a:ln>
          <a:effectLst>
            <a:outerShdw blurRad="50800" dist="38100" dir="2700000" algn="tl" rotWithShape="0">
              <a:prstClr val="black">
                <a:alpha val="40000"/>
              </a:prstClr>
            </a:outerShdw>
          </a:effectLst>
        </p:spPr>
      </p:pic>
      <p:sp>
        <p:nvSpPr>
          <p:cNvPr id="5" name="圆角矩形 4"/>
          <p:cNvSpPr/>
          <p:nvPr/>
        </p:nvSpPr>
        <p:spPr>
          <a:xfrm>
            <a:off x="2793365" y="1266190"/>
            <a:ext cx="8625205" cy="48768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香港</a:t>
            </a:r>
            <a:r>
              <a:rPr lang="zh-CN" altLang="en-US" dirty="0">
                <a:solidFill>
                  <a:srgbClr val="44546A"/>
                </a:solidFill>
                <a:latin typeface="+mj-ea"/>
                <a:ea typeface="+mj-ea"/>
                <a:sym typeface="+mn-ea"/>
              </a:rPr>
              <a:t>是指具有香港居民身份证和</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港澳居民来往内地通行证</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的学生。</a:t>
            </a:r>
            <a:endParaRPr lang="zh-CN" altLang="en-US" dirty="0">
              <a:solidFill>
                <a:srgbClr val="44546A"/>
              </a:solidFill>
              <a:latin typeface="+mj-ea"/>
              <a:ea typeface="+mj-ea"/>
              <a:sym typeface="+mn-ea"/>
            </a:endParaRPr>
          </a:p>
        </p:txBody>
      </p:sp>
      <p:sp>
        <p:nvSpPr>
          <p:cNvPr id="6" name="圆角矩形 5"/>
          <p:cNvSpPr/>
          <p:nvPr/>
        </p:nvSpPr>
        <p:spPr>
          <a:xfrm>
            <a:off x="2793365" y="1818640"/>
            <a:ext cx="8625205" cy="48768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澳门</a:t>
            </a:r>
            <a:r>
              <a:rPr lang="zh-CN" altLang="en-US" dirty="0">
                <a:solidFill>
                  <a:srgbClr val="44546A"/>
                </a:solidFill>
                <a:latin typeface="+mj-ea"/>
                <a:ea typeface="+mj-ea"/>
                <a:sym typeface="+mn-ea"/>
              </a:rPr>
              <a:t>是指具有澳门居民身份证和</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港澳居民来往内地通行证</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的学生。</a:t>
            </a:r>
            <a:endParaRPr lang="zh-CN" altLang="en-US" dirty="0">
              <a:solidFill>
                <a:srgbClr val="44546A"/>
              </a:solidFill>
              <a:latin typeface="+mj-ea"/>
              <a:ea typeface="+mj-ea"/>
              <a:sym typeface="+mn-ea"/>
            </a:endParaRPr>
          </a:p>
        </p:txBody>
      </p:sp>
      <p:sp>
        <p:nvSpPr>
          <p:cNvPr id="7" name="圆角矩形 6"/>
          <p:cNvSpPr/>
          <p:nvPr/>
        </p:nvSpPr>
        <p:spPr>
          <a:xfrm>
            <a:off x="2793365" y="2371090"/>
            <a:ext cx="8625205" cy="48768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台湾</a:t>
            </a:r>
            <a:r>
              <a:rPr lang="zh-CN" altLang="en-US" dirty="0">
                <a:solidFill>
                  <a:srgbClr val="44546A"/>
                </a:solidFill>
                <a:latin typeface="+mj-ea"/>
                <a:ea typeface="+mj-ea"/>
                <a:sym typeface="+mn-ea"/>
              </a:rPr>
              <a:t>是指具有在台湾居住的有效身份证明和</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台湾居民来往大陆通行证</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的学生。</a:t>
            </a:r>
            <a:endParaRPr lang="zh-CN" altLang="en-US" dirty="0">
              <a:solidFill>
                <a:srgbClr val="44546A"/>
              </a:solidFill>
              <a:latin typeface="+mj-ea"/>
              <a:ea typeface="+mj-ea"/>
              <a:sym typeface="+mn-ea"/>
            </a:endParaRPr>
          </a:p>
        </p:txBody>
      </p:sp>
      <p:sp>
        <p:nvSpPr>
          <p:cNvPr id="12" name="圆角矩形 11"/>
          <p:cNvSpPr/>
          <p:nvPr/>
        </p:nvSpPr>
        <p:spPr>
          <a:xfrm>
            <a:off x="2793365" y="3824605"/>
            <a:ext cx="8625205" cy="954405"/>
          </a:xfrm>
          <a:prstGeom prst="roundRect">
            <a:avLst>
              <a:gd name="adj" fmla="val 151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华侨</a:t>
            </a:r>
            <a:r>
              <a:rPr lang="zh-CN" altLang="en-US" dirty="0">
                <a:solidFill>
                  <a:srgbClr val="44546A"/>
                </a:solidFill>
                <a:latin typeface="+mj-ea"/>
                <a:ea typeface="+mj-ea"/>
                <a:sym typeface="+mn-ea"/>
              </a:rPr>
              <a:t>是指取得外国长期或永久居留权，本人持中华人民共和国驻外使（领）馆出具的取得在外国长期或永久居留权的公证书或认证书（中文或英文）以及中华人民共和国护照的学生。</a:t>
            </a:r>
            <a:endParaRPr lang="zh-CN" altLang="en-US" dirty="0">
              <a:solidFill>
                <a:srgbClr val="44546A"/>
              </a:solidFill>
              <a:latin typeface="+mj-ea"/>
              <a:ea typeface="+mj-ea"/>
              <a:sym typeface="+mn-ea"/>
            </a:endParaRPr>
          </a:p>
        </p:txBody>
      </p:sp>
      <p:sp>
        <p:nvSpPr>
          <p:cNvPr id="13" name="圆角矩形 12"/>
          <p:cNvSpPr/>
          <p:nvPr/>
        </p:nvSpPr>
        <p:spPr>
          <a:xfrm>
            <a:off x="2793365" y="4857750"/>
            <a:ext cx="8625205" cy="986155"/>
          </a:xfrm>
          <a:prstGeom prst="roundRect">
            <a:avLst>
              <a:gd name="adj" fmla="val 151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中华人民共和国残疾人证</a:t>
            </a:r>
            <a:r>
              <a:rPr lang="zh-CN" altLang="en-US" dirty="0">
                <a:solidFill>
                  <a:srgbClr val="44546A"/>
                </a:solidFill>
                <a:latin typeface="+mj-ea"/>
                <a:ea typeface="+mj-ea"/>
                <a:sym typeface="+mn-ea"/>
              </a:rPr>
              <a:t>是认定残疾人及其残疾类别、残疾等级的合法凭证，是残疾人依法享有国家和地方政府优惠政策的重要依据。</a:t>
            </a:r>
            <a:r>
              <a:rPr lang="zh-CN" altLang="en-US" u="sng" dirty="0">
                <a:solidFill>
                  <a:srgbClr val="44546A"/>
                </a:solidFill>
                <a:latin typeface="+mj-ea"/>
                <a:ea typeface="+mj-ea"/>
                <a:sym typeface="+mn-ea"/>
              </a:rPr>
              <a:t>不含特殊教育学校、义务教育随班就读和送教上门和残疾人中等职业学校中特殊教育学生。</a:t>
            </a:r>
            <a:endParaRPr lang="zh-CN" altLang="en-US" u="sng" dirty="0">
              <a:solidFill>
                <a:srgbClr val="44546A"/>
              </a:solidFill>
              <a:latin typeface="+mj-ea"/>
              <a:ea typeface="+mj-ea"/>
              <a:sym typeface="+mn-ea"/>
            </a:endParaRPr>
          </a:p>
        </p:txBody>
      </p:sp>
      <p:sp>
        <p:nvSpPr>
          <p:cNvPr id="14" name="圆角矩形 13"/>
          <p:cNvSpPr/>
          <p:nvPr/>
        </p:nvSpPr>
        <p:spPr>
          <a:xfrm>
            <a:off x="2793365" y="5958205"/>
            <a:ext cx="8625205" cy="82296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中共党员、共青团员</a:t>
            </a:r>
            <a:r>
              <a:rPr lang="zh-CN" altLang="en-US" dirty="0">
                <a:solidFill>
                  <a:srgbClr val="44546A"/>
                </a:solidFill>
                <a:latin typeface="+mj-ea"/>
                <a:ea typeface="+mj-ea"/>
                <a:sym typeface="+mn-ea"/>
              </a:rPr>
              <a:t>按照在校生中组织关系在学校进行填报。对于</a:t>
            </a:r>
            <a:r>
              <a:rPr lang="zh-CN" altLang="en-US" u="sng" dirty="0">
                <a:solidFill>
                  <a:srgbClr val="44546A"/>
                </a:solidFill>
                <a:latin typeface="+mj-ea"/>
                <a:ea typeface="+mj-ea"/>
                <a:sym typeface="+mn-ea"/>
              </a:rPr>
              <a:t>既有中共党员身份又有共青团员身份的学生按照实际要分别统计。</a:t>
            </a:r>
            <a:endParaRPr lang="zh-CN" altLang="en-US" u="sng"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12" grpId="0" bldLvl="0" animBg="1"/>
      <p:bldP spid="12" grpId="1" animBg="1"/>
      <p:bldP spid="13" grpId="0" bldLvl="0" animBg="1"/>
      <p:bldP spid="13" grpId="1" animBg="1"/>
      <p:bldP spid="14" grpId="0" bldLvl="0" animBg="1"/>
      <p:bldP spid="1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基本概况</a:t>
            </a:r>
            <a:endParaRPr lang="zh-CN" altLang="en-US" sz="3200" b="1" dirty="0">
              <a:solidFill>
                <a:schemeClr val="tx2"/>
              </a:solidFill>
              <a:latin typeface="+mj-lt"/>
              <a:ea typeface="+mj-ea"/>
            </a:endParaRPr>
          </a:p>
        </p:txBody>
      </p:sp>
      <p:sp>
        <p:nvSpPr>
          <p:cNvPr id="6" name="矩形 5"/>
          <p:cNvSpPr/>
          <p:nvPr/>
        </p:nvSpPr>
        <p:spPr>
          <a:xfrm>
            <a:off x="1785395" y="1215871"/>
            <a:ext cx="9562452" cy="323916"/>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培养研究生的科研机构</a:t>
            </a:r>
            <a:endParaRPr lang="zh-CN" altLang="en-US" sz="1600" b="1" dirty="0">
              <a:solidFill>
                <a:srgbClr val="1978A7"/>
              </a:solidFill>
              <a:latin typeface="微软雅黑" panose="020B0503020204020204" charset="-122"/>
              <a:ea typeface="微软雅黑" panose="020B0503020204020204" charset="-122"/>
            </a:endParaRPr>
          </a:p>
        </p:txBody>
      </p:sp>
      <p:sp>
        <p:nvSpPr>
          <p:cNvPr id="7" name="矩形 6"/>
          <p:cNvSpPr/>
          <p:nvPr/>
        </p:nvSpPr>
        <p:spPr>
          <a:xfrm>
            <a:off x="1785395" y="2354546"/>
            <a:ext cx="9562452" cy="323916"/>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民办其他高等教育机构</a:t>
            </a:r>
            <a:endParaRPr lang="zh-CN" altLang="en-US" sz="1600" b="1" dirty="0">
              <a:solidFill>
                <a:srgbClr val="1978A7"/>
              </a:solidFill>
              <a:latin typeface="微软雅黑" panose="020B0503020204020204" charset="-122"/>
              <a:ea typeface="微软雅黑" panose="020B0503020204020204" charset="-122"/>
            </a:endParaRPr>
          </a:p>
        </p:txBody>
      </p:sp>
      <p:sp>
        <p:nvSpPr>
          <p:cNvPr id="8" name="矩形 7"/>
          <p:cNvSpPr/>
          <p:nvPr/>
        </p:nvSpPr>
        <p:spPr>
          <a:xfrm>
            <a:off x="647413" y="1215870"/>
            <a:ext cx="1043647" cy="1462591"/>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1978A7"/>
                </a:solidFill>
                <a:latin typeface="微软雅黑" panose="020B0503020204020204" charset="-122"/>
                <a:ea typeface="微软雅黑" panose="020B0503020204020204" charset="-122"/>
              </a:rPr>
              <a:t>高等教育</a:t>
            </a:r>
            <a:endParaRPr lang="zh-CN" altLang="en-US" sz="1600" b="1" dirty="0">
              <a:solidFill>
                <a:srgbClr val="1978A7"/>
              </a:solidFill>
              <a:latin typeface="微软雅黑" panose="020B0503020204020204" charset="-122"/>
              <a:ea typeface="微软雅黑" panose="020B0503020204020204" charset="-122"/>
            </a:endParaRPr>
          </a:p>
        </p:txBody>
      </p:sp>
      <p:sp>
        <p:nvSpPr>
          <p:cNvPr id="10" name="矩形 9"/>
          <p:cNvSpPr/>
          <p:nvPr/>
        </p:nvSpPr>
        <p:spPr>
          <a:xfrm>
            <a:off x="1785395" y="4311408"/>
            <a:ext cx="9562452"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微软雅黑" panose="020B0503020204020204" charset="-122"/>
                <a:ea typeface="微软雅黑" panose="020B0503020204020204" charset="-122"/>
              </a:rPr>
              <a:t>小学</a:t>
            </a:r>
            <a:endParaRPr lang="zh-CN" altLang="en-US" sz="1600" b="1" dirty="0">
              <a:solidFill>
                <a:srgbClr val="99190B"/>
              </a:solidFill>
              <a:latin typeface="微软雅黑" panose="020B0503020204020204" charset="-122"/>
              <a:ea typeface="微软雅黑" panose="020B0503020204020204" charset="-122"/>
            </a:endParaRPr>
          </a:p>
        </p:txBody>
      </p:sp>
      <p:sp>
        <p:nvSpPr>
          <p:cNvPr id="11" name="矩形 10"/>
          <p:cNvSpPr/>
          <p:nvPr/>
        </p:nvSpPr>
        <p:spPr>
          <a:xfrm>
            <a:off x="1785395" y="4690967"/>
            <a:ext cx="9562452"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微软雅黑" panose="020B0503020204020204" charset="-122"/>
                <a:ea typeface="微软雅黑" panose="020B0503020204020204" charset="-122"/>
              </a:rPr>
              <a:t>初中</a:t>
            </a:r>
            <a:endParaRPr lang="zh-CN" altLang="en-US" sz="1600" b="1" dirty="0">
              <a:solidFill>
                <a:srgbClr val="99190B"/>
              </a:solidFill>
              <a:latin typeface="微软雅黑" panose="020B0503020204020204" charset="-122"/>
              <a:ea typeface="微软雅黑" panose="020B0503020204020204" charset="-122"/>
            </a:endParaRPr>
          </a:p>
        </p:txBody>
      </p:sp>
      <p:sp>
        <p:nvSpPr>
          <p:cNvPr id="12" name="矩形 11"/>
          <p:cNvSpPr/>
          <p:nvPr/>
        </p:nvSpPr>
        <p:spPr>
          <a:xfrm>
            <a:off x="1785395" y="5450083"/>
            <a:ext cx="9562452"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微软雅黑" panose="020B0503020204020204" charset="-122"/>
                <a:ea typeface="微软雅黑" panose="020B0503020204020204" charset="-122"/>
              </a:rPr>
              <a:t>专门学校</a:t>
            </a:r>
            <a:endParaRPr lang="zh-CN" altLang="en-US" sz="1600" b="1" dirty="0">
              <a:solidFill>
                <a:srgbClr val="99190B"/>
              </a:solidFill>
              <a:latin typeface="微软雅黑" panose="020B0503020204020204" charset="-122"/>
              <a:ea typeface="微软雅黑" panose="020B0503020204020204" charset="-122"/>
            </a:endParaRPr>
          </a:p>
        </p:txBody>
      </p:sp>
      <p:sp>
        <p:nvSpPr>
          <p:cNvPr id="13" name="矩形 12"/>
          <p:cNvSpPr/>
          <p:nvPr/>
        </p:nvSpPr>
        <p:spPr>
          <a:xfrm>
            <a:off x="647413" y="2817071"/>
            <a:ext cx="1043647" cy="1373165"/>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2A645E"/>
                </a:solidFill>
                <a:latin typeface="微软雅黑" panose="020B0503020204020204" charset="-122"/>
                <a:ea typeface="微软雅黑" panose="020B0503020204020204" charset="-122"/>
              </a:rPr>
              <a:t>高中阶段教育</a:t>
            </a:r>
            <a:endParaRPr lang="zh-CN" altLang="en-US" sz="1600" b="1" dirty="0">
              <a:solidFill>
                <a:srgbClr val="2A645E"/>
              </a:solidFill>
              <a:latin typeface="微软雅黑" panose="020B0503020204020204" charset="-122"/>
              <a:ea typeface="微软雅黑" panose="020B0503020204020204" charset="-122"/>
            </a:endParaRPr>
          </a:p>
        </p:txBody>
      </p:sp>
      <p:sp>
        <p:nvSpPr>
          <p:cNvPr id="14" name="矩形 13"/>
          <p:cNvSpPr/>
          <p:nvPr/>
        </p:nvSpPr>
        <p:spPr>
          <a:xfrm>
            <a:off x="647413" y="4325027"/>
            <a:ext cx="1043647" cy="1448972"/>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99190B"/>
                </a:solidFill>
                <a:latin typeface="微软雅黑" panose="020B0503020204020204" charset="-122"/>
                <a:ea typeface="微软雅黑" panose="020B0503020204020204" charset="-122"/>
              </a:rPr>
              <a:t>义务教育及其他</a:t>
            </a:r>
            <a:endParaRPr lang="zh-CN" altLang="en-US" sz="1600" b="1" dirty="0">
              <a:solidFill>
                <a:srgbClr val="99190B"/>
              </a:solidFill>
              <a:latin typeface="微软雅黑" panose="020B0503020204020204" charset="-122"/>
              <a:ea typeface="微软雅黑" panose="020B0503020204020204" charset="-122"/>
            </a:endParaRPr>
          </a:p>
        </p:txBody>
      </p:sp>
      <p:sp>
        <p:nvSpPr>
          <p:cNvPr id="15" name="矩形 14"/>
          <p:cNvSpPr/>
          <p:nvPr/>
        </p:nvSpPr>
        <p:spPr>
          <a:xfrm>
            <a:off x="647413" y="5865443"/>
            <a:ext cx="1043647" cy="336251"/>
          </a:xfrm>
          <a:prstGeom prst="rect">
            <a:avLst/>
          </a:prstGeom>
          <a:solidFill>
            <a:srgbClr val="FAE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solidFill>
                  <a:srgbClr val="8A6E08"/>
                </a:solidFill>
                <a:latin typeface="微软雅黑" panose="020B0503020204020204" charset="-122"/>
                <a:ea typeface="微软雅黑" panose="020B0503020204020204" charset="-122"/>
              </a:rPr>
              <a:t>学前教育</a:t>
            </a:r>
            <a:endParaRPr lang="zh-CN" altLang="en-US" sz="1465" b="1" dirty="0">
              <a:solidFill>
                <a:srgbClr val="8A6E08"/>
              </a:solidFill>
              <a:latin typeface="微软雅黑" panose="020B0503020204020204" charset="-122"/>
              <a:ea typeface="微软雅黑" panose="020B0503020204020204" charset="-122"/>
            </a:endParaRPr>
          </a:p>
        </p:txBody>
      </p:sp>
      <p:grpSp>
        <p:nvGrpSpPr>
          <p:cNvPr id="16" name="组合 15"/>
          <p:cNvGrpSpPr/>
          <p:nvPr/>
        </p:nvGrpSpPr>
        <p:grpSpPr>
          <a:xfrm>
            <a:off x="1785397" y="1595429"/>
            <a:ext cx="9562450" cy="323916"/>
            <a:chOff x="1908087" y="1648291"/>
            <a:chExt cx="9153614" cy="324000"/>
          </a:xfrm>
        </p:grpSpPr>
        <p:sp>
          <p:nvSpPr>
            <p:cNvPr id="17" name="矩形 16"/>
            <p:cNvSpPr/>
            <p:nvPr/>
          </p:nvSpPr>
          <p:spPr>
            <a:xfrm>
              <a:off x="1908087" y="1648291"/>
              <a:ext cx="9153614" cy="324000"/>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普通高校</a:t>
              </a:r>
              <a:endParaRPr lang="zh-CN" altLang="en-US" sz="1600" b="1" dirty="0">
                <a:solidFill>
                  <a:srgbClr val="1978A7"/>
                </a:solidFill>
                <a:latin typeface="微软雅黑" panose="020B0503020204020204" charset="-122"/>
                <a:ea typeface="微软雅黑" panose="020B0503020204020204" charset="-122"/>
              </a:endParaRPr>
            </a:p>
          </p:txBody>
        </p:sp>
        <p:sp>
          <p:nvSpPr>
            <p:cNvPr id="18" name="文本框 17"/>
            <p:cNvSpPr txBox="1"/>
            <p:nvPr/>
          </p:nvSpPr>
          <p:spPr>
            <a:xfrm>
              <a:off x="3068541" y="1650194"/>
              <a:ext cx="7469273" cy="322028"/>
            </a:xfrm>
            <a:prstGeom prst="rect">
              <a:avLst/>
            </a:prstGeom>
            <a:noFill/>
          </p:spPr>
          <p:txBody>
            <a:bodyPr wrap="none" rtlCol="0">
              <a:spAutoFit/>
            </a:bodyPr>
            <a:lstStyle>
              <a:defPPr>
                <a:defRPr lang="zh-CN"/>
              </a:defPPr>
              <a:lvl1pPr lvl="0">
                <a:defRPr sz="1500" b="1">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大学，学院，独立学院，职业本科学校，高等专科院校，高等职业学校，其他普通高教机构</a:t>
              </a:r>
              <a:endParaRPr lang="zh-CN" altLang="en-US" b="0" dirty="0">
                <a:latin typeface="微软雅黑" panose="020B0503020204020204" charset="-122"/>
                <a:ea typeface="微软雅黑" panose="020B0503020204020204" charset="-122"/>
              </a:endParaRPr>
            </a:p>
          </p:txBody>
        </p:sp>
      </p:grpSp>
      <p:grpSp>
        <p:nvGrpSpPr>
          <p:cNvPr id="19" name="组合 18"/>
          <p:cNvGrpSpPr/>
          <p:nvPr/>
        </p:nvGrpSpPr>
        <p:grpSpPr>
          <a:xfrm>
            <a:off x="1785397" y="1974992"/>
            <a:ext cx="9562450" cy="324433"/>
            <a:chOff x="1908087" y="2027948"/>
            <a:chExt cx="9153614" cy="324517"/>
          </a:xfrm>
        </p:grpSpPr>
        <p:sp>
          <p:nvSpPr>
            <p:cNvPr id="20" name="矩形 19"/>
            <p:cNvSpPr/>
            <p:nvPr/>
          </p:nvSpPr>
          <p:spPr>
            <a:xfrm>
              <a:off x="1908087" y="2027948"/>
              <a:ext cx="9153614" cy="324000"/>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成人高校</a:t>
              </a:r>
              <a:endParaRPr lang="zh-CN" altLang="en-US" sz="1600" b="1" dirty="0">
                <a:solidFill>
                  <a:srgbClr val="1978A7"/>
                </a:solidFill>
                <a:latin typeface="微软雅黑" panose="020B0503020204020204" charset="-122"/>
                <a:ea typeface="微软雅黑" panose="020B0503020204020204" charset="-122"/>
              </a:endParaRPr>
            </a:p>
          </p:txBody>
        </p:sp>
        <p:sp>
          <p:nvSpPr>
            <p:cNvPr id="21" name="文本框 20"/>
            <p:cNvSpPr txBox="1"/>
            <p:nvPr/>
          </p:nvSpPr>
          <p:spPr>
            <a:xfrm>
              <a:off x="3068541" y="2030437"/>
              <a:ext cx="7272330" cy="322028"/>
            </a:xfrm>
            <a:prstGeom prst="rect">
              <a:avLst/>
            </a:prstGeom>
            <a:noFill/>
          </p:spPr>
          <p:txBody>
            <a:bodyPr wrap="none" rtlCol="0">
              <a:spAutoFit/>
            </a:bodyPr>
            <a:lstStyle>
              <a:defPPr>
                <a:defRPr lang="zh-CN"/>
              </a:defPPr>
              <a:lvl1pPr lvl="0">
                <a:defRPr sz="1500" b="1">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spc="-112" dirty="0">
                  <a:latin typeface="微软雅黑" panose="020B0503020204020204" charset="-122"/>
                  <a:ea typeface="微软雅黑" panose="020B0503020204020204" charset="-122"/>
                </a:rPr>
                <a:t>职工高校，农民高校，管理干部学院，教育学院，独立函授学院、开放大学，其他成人高校机构</a:t>
              </a:r>
              <a:endParaRPr lang="zh-CN" altLang="en-US" b="0" spc="-112" dirty="0">
                <a:latin typeface="微软雅黑" panose="020B0503020204020204" charset="-122"/>
                <a:ea typeface="微软雅黑" panose="020B0503020204020204" charset="-122"/>
              </a:endParaRPr>
            </a:p>
          </p:txBody>
        </p:sp>
      </p:grpSp>
      <p:grpSp>
        <p:nvGrpSpPr>
          <p:cNvPr id="22" name="组合 21"/>
          <p:cNvGrpSpPr/>
          <p:nvPr/>
        </p:nvGrpSpPr>
        <p:grpSpPr>
          <a:xfrm>
            <a:off x="1785395" y="2817077"/>
            <a:ext cx="9562452" cy="327282"/>
            <a:chOff x="1908087" y="2889557"/>
            <a:chExt cx="9153614" cy="327366"/>
          </a:xfrm>
        </p:grpSpPr>
        <p:sp>
          <p:nvSpPr>
            <p:cNvPr id="23" name="矩形 22"/>
            <p:cNvSpPr/>
            <p:nvPr/>
          </p:nvSpPr>
          <p:spPr>
            <a:xfrm>
              <a:off x="1908087" y="2889557"/>
              <a:ext cx="9153614" cy="324000"/>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微软雅黑" panose="020B0503020204020204" charset="-122"/>
                  <a:ea typeface="微软雅黑" panose="020B0503020204020204" charset="-122"/>
                </a:rPr>
                <a:t>高级中学</a:t>
              </a:r>
              <a:endParaRPr lang="zh-CN" altLang="en-US" sz="1600" b="1" dirty="0">
                <a:solidFill>
                  <a:srgbClr val="2A645E"/>
                </a:solidFill>
                <a:latin typeface="微软雅黑" panose="020B0503020204020204" charset="-122"/>
                <a:ea typeface="微软雅黑" panose="020B0503020204020204" charset="-122"/>
              </a:endParaRPr>
            </a:p>
          </p:txBody>
        </p:sp>
        <p:sp>
          <p:nvSpPr>
            <p:cNvPr id="24" name="文本框 23"/>
            <p:cNvSpPr txBox="1"/>
            <p:nvPr/>
          </p:nvSpPr>
          <p:spPr>
            <a:xfrm>
              <a:off x="3601800" y="2894896"/>
              <a:ext cx="6739851" cy="322027"/>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完全中学，高级中学，十二年一贯制学校，附设普通高中班、成人职工高中，成人农民高中</a:t>
              </a:r>
              <a:endParaRPr lang="zh-CN" altLang="en-US" b="0" dirty="0">
                <a:latin typeface="微软雅黑" panose="020B0503020204020204" charset="-122"/>
                <a:ea typeface="微软雅黑" panose="020B0503020204020204" charset="-122"/>
              </a:endParaRPr>
            </a:p>
          </p:txBody>
        </p:sp>
      </p:grpSp>
      <p:grpSp>
        <p:nvGrpSpPr>
          <p:cNvPr id="25" name="组合 24"/>
          <p:cNvGrpSpPr/>
          <p:nvPr/>
        </p:nvGrpSpPr>
        <p:grpSpPr>
          <a:xfrm>
            <a:off x="1785395" y="3196626"/>
            <a:ext cx="9562452" cy="614049"/>
            <a:chOff x="1908087" y="3269213"/>
            <a:chExt cx="9153614" cy="614209"/>
          </a:xfrm>
        </p:grpSpPr>
        <p:sp>
          <p:nvSpPr>
            <p:cNvPr id="26" name="矩形 25"/>
            <p:cNvSpPr/>
            <p:nvPr/>
          </p:nvSpPr>
          <p:spPr>
            <a:xfrm>
              <a:off x="1908087" y="3269213"/>
              <a:ext cx="9153614" cy="614209"/>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微软雅黑" panose="020B0503020204020204" charset="-122"/>
                  <a:ea typeface="微软雅黑" panose="020B0503020204020204" charset="-122"/>
                </a:rPr>
                <a:t>中等职业学校</a:t>
              </a:r>
              <a:endParaRPr lang="zh-CN" altLang="en-US" sz="1600" b="1" dirty="0">
                <a:solidFill>
                  <a:srgbClr val="2A645E"/>
                </a:solidFill>
                <a:latin typeface="微软雅黑" panose="020B0503020204020204" charset="-122"/>
                <a:ea typeface="微软雅黑" panose="020B0503020204020204" charset="-122"/>
              </a:endParaRPr>
            </a:p>
          </p:txBody>
        </p:sp>
        <p:sp>
          <p:nvSpPr>
            <p:cNvPr id="27" name="文本框 26"/>
            <p:cNvSpPr txBox="1"/>
            <p:nvPr/>
          </p:nvSpPr>
          <p:spPr>
            <a:xfrm>
              <a:off x="3601800" y="3285604"/>
              <a:ext cx="6616693" cy="553229"/>
            </a:xfrm>
            <a:prstGeom prst="rect">
              <a:avLst/>
            </a:prstGeom>
            <a:noFill/>
          </p:spPr>
          <p:txBody>
            <a:bodyPr wrap="square" rtlCol="0">
              <a:no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pPr algn="l"/>
              <a:r>
                <a:rPr lang="zh-CN" altLang="en-US" b="0" dirty="0">
                  <a:latin typeface="微软雅黑" panose="020B0503020204020204" charset="-122"/>
                  <a:ea typeface="微软雅黑" panose="020B0503020204020204" charset="-122"/>
                </a:rPr>
                <a:t>调整后中等职业学校，中等技术学校，中等师范学校，成人中等专业学校，职业高中学校，</a:t>
              </a:r>
              <a:endParaRPr lang="zh-CN" altLang="en-US" b="0" dirty="0">
                <a:latin typeface="微软雅黑" panose="020B0503020204020204" charset="-122"/>
                <a:ea typeface="微软雅黑" panose="020B0503020204020204" charset="-122"/>
              </a:endParaRPr>
            </a:p>
            <a:p>
              <a:pPr algn="l"/>
              <a:r>
                <a:rPr lang="zh-CN" altLang="en-US" b="0" dirty="0">
                  <a:latin typeface="微软雅黑" panose="020B0503020204020204" charset="-122"/>
                  <a:ea typeface="微软雅黑" panose="020B0503020204020204" charset="-122"/>
                </a:rPr>
                <a:t>残疾人中等职业学校，技工学校，附设中职班，其他中职机构</a:t>
              </a:r>
              <a:endParaRPr lang="zh-CN" altLang="en-US" b="0" dirty="0">
                <a:latin typeface="微软雅黑" panose="020B0503020204020204" charset="-122"/>
                <a:ea typeface="微软雅黑" panose="020B0503020204020204" charset="-122"/>
              </a:endParaRPr>
            </a:p>
          </p:txBody>
        </p:sp>
      </p:grpSp>
      <p:grpSp>
        <p:nvGrpSpPr>
          <p:cNvPr id="50" name="组合 49"/>
          <p:cNvGrpSpPr/>
          <p:nvPr/>
        </p:nvGrpSpPr>
        <p:grpSpPr>
          <a:xfrm>
            <a:off x="1785395" y="3860739"/>
            <a:ext cx="9562452" cy="323916"/>
            <a:chOff x="2746" y="6295"/>
            <a:chExt cx="15059" cy="510"/>
          </a:xfrm>
        </p:grpSpPr>
        <p:sp>
          <p:nvSpPr>
            <p:cNvPr id="9" name="矩形 8"/>
            <p:cNvSpPr/>
            <p:nvPr/>
          </p:nvSpPr>
          <p:spPr>
            <a:xfrm>
              <a:off x="2746" y="6295"/>
              <a:ext cx="15059" cy="510"/>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微软雅黑" panose="020B0503020204020204" charset="-122"/>
                  <a:ea typeface="微软雅黑" panose="020B0503020204020204" charset="-122"/>
                </a:rPr>
                <a:t>中等职业培训机构</a:t>
              </a:r>
              <a:endParaRPr lang="zh-CN" altLang="en-US" sz="1600" b="1" dirty="0">
                <a:solidFill>
                  <a:srgbClr val="2A645E"/>
                </a:solidFill>
                <a:latin typeface="微软雅黑" panose="020B0503020204020204" charset="-122"/>
                <a:ea typeface="微软雅黑" panose="020B0503020204020204" charset="-122"/>
              </a:endParaRPr>
            </a:p>
          </p:txBody>
        </p:sp>
        <p:sp>
          <p:nvSpPr>
            <p:cNvPr id="28" name="文本框 27"/>
            <p:cNvSpPr txBox="1"/>
            <p:nvPr/>
          </p:nvSpPr>
          <p:spPr>
            <a:xfrm>
              <a:off x="5532" y="6295"/>
              <a:ext cx="8389" cy="507"/>
            </a:xfrm>
            <a:prstGeom prst="rect">
              <a:avLst/>
            </a:prstGeom>
            <a:noFill/>
          </p:spPr>
          <p:txBody>
            <a:bodyPr wrap="squar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职业技术培训学校，农村成人文化技术培训学校，其他培训机构</a:t>
              </a:r>
              <a:endParaRPr lang="zh-CN" altLang="en-US" b="0" dirty="0">
                <a:latin typeface="微软雅黑" panose="020B0503020204020204" charset="-122"/>
                <a:ea typeface="微软雅黑" panose="020B0503020204020204" charset="-122"/>
              </a:endParaRPr>
            </a:p>
          </p:txBody>
        </p:sp>
      </p:grpSp>
      <p:sp>
        <p:nvSpPr>
          <p:cNvPr id="29" name="文本框 28"/>
          <p:cNvSpPr txBox="1"/>
          <p:nvPr/>
        </p:nvSpPr>
        <p:spPr>
          <a:xfrm>
            <a:off x="3102669" y="4311400"/>
            <a:ext cx="6398825" cy="321945"/>
          </a:xfrm>
          <a:prstGeom prst="rect">
            <a:avLst/>
          </a:prstGeom>
          <a:noFill/>
        </p:spPr>
        <p:txBody>
          <a:bodyPr wrap="squar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小学，小学教学点，附设小学班，职工小学，农民小学，成人小学班，扫盲班</a:t>
            </a:r>
            <a:endParaRPr lang="zh-CN" altLang="en-US" b="0" dirty="0">
              <a:latin typeface="微软雅黑" panose="020B0503020204020204" charset="-122"/>
              <a:ea typeface="微软雅黑" panose="020B0503020204020204" charset="-122"/>
            </a:endParaRPr>
          </a:p>
        </p:txBody>
      </p:sp>
      <p:sp>
        <p:nvSpPr>
          <p:cNvPr id="30" name="文本框 29"/>
          <p:cNvSpPr txBox="1"/>
          <p:nvPr/>
        </p:nvSpPr>
        <p:spPr>
          <a:xfrm>
            <a:off x="3102669" y="4690960"/>
            <a:ext cx="8720093" cy="321945"/>
          </a:xfrm>
          <a:prstGeom prst="rect">
            <a:avLst/>
          </a:prstGeom>
          <a:noFill/>
        </p:spPr>
        <p:txBody>
          <a:bodyPr wrap="squar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初级中学，九年一贯制学校，附设普通初中班，职业初中，附设职业初中班，成人职工初中，成人农民初中</a:t>
            </a:r>
            <a:endParaRPr lang="zh-CN" altLang="en-US" b="0" dirty="0">
              <a:latin typeface="微软雅黑" panose="020B0503020204020204" charset="-122"/>
              <a:ea typeface="微软雅黑" panose="020B0503020204020204" charset="-122"/>
            </a:endParaRPr>
          </a:p>
        </p:txBody>
      </p:sp>
      <p:grpSp>
        <p:nvGrpSpPr>
          <p:cNvPr id="31" name="组合 30"/>
          <p:cNvGrpSpPr/>
          <p:nvPr/>
        </p:nvGrpSpPr>
        <p:grpSpPr>
          <a:xfrm>
            <a:off x="1785395" y="5070519"/>
            <a:ext cx="9562452" cy="323915"/>
            <a:chOff x="1908087" y="5186822"/>
            <a:chExt cx="9153614" cy="324000"/>
          </a:xfrm>
        </p:grpSpPr>
        <p:sp>
          <p:nvSpPr>
            <p:cNvPr id="32" name="矩形 31"/>
            <p:cNvSpPr/>
            <p:nvPr/>
          </p:nvSpPr>
          <p:spPr>
            <a:xfrm>
              <a:off x="1908087" y="5186822"/>
              <a:ext cx="9153614" cy="324000"/>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微软雅黑" panose="020B0503020204020204" charset="-122"/>
                  <a:ea typeface="微软雅黑" panose="020B0503020204020204" charset="-122"/>
                </a:rPr>
                <a:t>特殊教育</a:t>
              </a:r>
              <a:endParaRPr lang="zh-CN" altLang="en-US" sz="1600" b="1" dirty="0">
                <a:solidFill>
                  <a:srgbClr val="99190B"/>
                </a:solidFill>
                <a:latin typeface="微软雅黑" panose="020B0503020204020204" charset="-122"/>
                <a:ea typeface="微软雅黑" panose="020B0503020204020204" charset="-122"/>
              </a:endParaRPr>
            </a:p>
          </p:txBody>
        </p:sp>
        <p:sp>
          <p:nvSpPr>
            <p:cNvPr id="33" name="文本框 32"/>
            <p:cNvSpPr txBox="1"/>
            <p:nvPr/>
          </p:nvSpPr>
          <p:spPr>
            <a:xfrm>
              <a:off x="3169042" y="5186823"/>
              <a:ext cx="4606294" cy="322029"/>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盲人学校，聋人学校，弱智学校，其他特教学校，附设特教班</a:t>
              </a:r>
              <a:endParaRPr lang="zh-CN" altLang="en-US" b="0" dirty="0">
                <a:latin typeface="微软雅黑" panose="020B0503020204020204" charset="-122"/>
                <a:ea typeface="微软雅黑" panose="020B0503020204020204" charset="-122"/>
              </a:endParaRPr>
            </a:p>
          </p:txBody>
        </p:sp>
      </p:grpSp>
      <p:grpSp>
        <p:nvGrpSpPr>
          <p:cNvPr id="2" name="组合 1"/>
          <p:cNvGrpSpPr/>
          <p:nvPr/>
        </p:nvGrpSpPr>
        <p:grpSpPr>
          <a:xfrm>
            <a:off x="1785395" y="5887373"/>
            <a:ext cx="9562452" cy="323916"/>
            <a:chOff x="1908087" y="6062685"/>
            <a:chExt cx="9153614" cy="324000"/>
          </a:xfrm>
        </p:grpSpPr>
        <p:sp>
          <p:nvSpPr>
            <p:cNvPr id="35" name="矩形 34"/>
            <p:cNvSpPr/>
            <p:nvPr/>
          </p:nvSpPr>
          <p:spPr>
            <a:xfrm>
              <a:off x="1908087" y="6062685"/>
              <a:ext cx="9153614" cy="324000"/>
            </a:xfrm>
            <a:prstGeom prst="rect">
              <a:avLst/>
            </a:prstGeom>
            <a:solidFill>
              <a:srgbClr val="FAE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8A6E08"/>
                  </a:solidFill>
                  <a:latin typeface="微软雅黑" panose="020B0503020204020204" charset="-122"/>
                  <a:ea typeface="微软雅黑" panose="020B0503020204020204" charset="-122"/>
                </a:rPr>
                <a:t>幼儿园</a:t>
              </a:r>
              <a:endParaRPr lang="zh-CN" altLang="en-US" sz="1600" b="1" dirty="0">
                <a:solidFill>
                  <a:srgbClr val="8A6E08"/>
                </a:solidFill>
                <a:latin typeface="微软雅黑" panose="020B0503020204020204" charset="-122"/>
                <a:ea typeface="微软雅黑" panose="020B0503020204020204" charset="-122"/>
              </a:endParaRPr>
            </a:p>
          </p:txBody>
        </p:sp>
        <p:sp>
          <p:nvSpPr>
            <p:cNvPr id="5" name="文本框 4"/>
            <p:cNvSpPr txBox="1"/>
            <p:nvPr/>
          </p:nvSpPr>
          <p:spPr>
            <a:xfrm>
              <a:off x="3169042" y="6062698"/>
              <a:ext cx="1652139" cy="322029"/>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幼儿园，附设幼儿班</a:t>
              </a:r>
              <a:endParaRPr lang="zh-CN" altLang="en-US" b="0" dirty="0">
                <a:latin typeface="微软雅黑" panose="020B0503020204020204" charset="-122"/>
                <a:ea typeface="微软雅黑" panose="020B0503020204020204" charset="-122"/>
              </a:endParaRPr>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3046 </a:t>
            </a:r>
            <a:r>
              <a:rPr lang="zh-CN" altLang="en-US" sz="2400" b="1" dirty="0">
                <a:solidFill>
                  <a:schemeClr val="tx2"/>
                </a:solidFill>
                <a:latin typeface="+mj-ea"/>
                <a:ea typeface="+mj-ea"/>
                <a:cs typeface="+mj-ea"/>
                <a:sym typeface="+mn-ea"/>
              </a:rPr>
              <a:t>国际学生</a:t>
            </a:r>
            <a:r>
              <a:rPr lang="zh-CN" altLang="en-US" sz="2400" b="1" dirty="0">
                <a:solidFill>
                  <a:srgbClr val="044AFA"/>
                </a:solidFill>
                <a:latin typeface="+mj-ea"/>
                <a:ea typeface="+mj-ea"/>
                <a:cs typeface="+mj-ea"/>
                <a:sym typeface="+mn-ea"/>
              </a:rPr>
              <a:t>基本</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4" name="圆角矩形 13"/>
          <p:cNvSpPr/>
          <p:nvPr/>
        </p:nvSpPr>
        <p:spPr>
          <a:xfrm>
            <a:off x="4911725" y="5034915"/>
            <a:ext cx="6593205" cy="49911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本表数据</a:t>
            </a:r>
            <a:r>
              <a:rPr lang="zh-CN" altLang="en-US" u="sng">
                <a:solidFill>
                  <a:srgbClr val="44546A"/>
                </a:solidFill>
                <a:latin typeface="+mj-ea"/>
                <a:ea typeface="+mj-ea"/>
                <a:sym typeface="+mn-ea"/>
              </a:rPr>
              <a:t>不是</a:t>
            </a:r>
            <a:r>
              <a:rPr lang="zh-CN" altLang="en-US">
                <a:solidFill>
                  <a:srgbClr val="44546A"/>
                </a:solidFill>
                <a:latin typeface="+mj-ea"/>
                <a:ea typeface="+mj-ea"/>
                <a:sym typeface="+mn-ea"/>
              </a:rPr>
              <a:t>在校生的其中数</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2"/>
          <a:stretch>
            <a:fillRect/>
          </a:stretch>
        </p:blipFill>
        <p:spPr>
          <a:xfrm>
            <a:off x="747395" y="1317625"/>
            <a:ext cx="4004310" cy="4991735"/>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4961890" y="1317625"/>
            <a:ext cx="6593205" cy="628650"/>
          </a:xfrm>
          <a:prstGeom prst="accentBorderCallout2">
            <a:avLst>
              <a:gd name="adj1" fmla="val 18750"/>
              <a:gd name="adj2" fmla="val -8333"/>
              <a:gd name="adj3" fmla="val 18760"/>
              <a:gd name="adj4" fmla="val -14463"/>
              <a:gd name="adj5" fmla="val 31212"/>
              <a:gd name="adj6" fmla="val -331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国际学生：</a:t>
            </a:r>
            <a:r>
              <a:rPr lang="zh-CN" altLang="en-US" dirty="0">
                <a:solidFill>
                  <a:srgbClr val="44546A"/>
                </a:solidFill>
                <a:latin typeface="+mj-ea"/>
                <a:ea typeface="+mj-ea"/>
                <a:sym typeface="+mn-ea"/>
              </a:rPr>
              <a:t>根据</a:t>
            </a:r>
            <a:r>
              <a:rPr lang="zh-CN" altLang="en-US" dirty="0">
                <a:solidFill>
                  <a:srgbClr val="44546A"/>
                </a:solidFill>
                <a:latin typeface="华文新魏" panose="02010800040101010101" charset="-122"/>
                <a:ea typeface="华文新魏" panose="02010800040101010101" charset="-122"/>
                <a:sym typeface="+mn-ea"/>
                <a:hlinkClick r:id="rId3"/>
              </a:rPr>
              <a:t>《学校招收和培养国际学生管理办法》</a:t>
            </a:r>
            <a:r>
              <a:rPr lang="zh-CN" altLang="en-US" dirty="0">
                <a:solidFill>
                  <a:srgbClr val="44546A"/>
                </a:solidFill>
                <a:latin typeface="+mj-ea"/>
                <a:ea typeface="+mj-ea"/>
                <a:sym typeface="+mn-ea"/>
              </a:rPr>
              <a:t>，不具有中国国籍且在学校接受教育的外国学生。</a:t>
            </a:r>
            <a:endParaRPr lang="zh-CN" altLang="en-US" dirty="0">
              <a:solidFill>
                <a:srgbClr val="44546A"/>
              </a:solidFill>
              <a:latin typeface="+mj-ea"/>
              <a:ea typeface="+mj-ea"/>
              <a:sym typeface="+mn-ea"/>
            </a:endParaRPr>
          </a:p>
        </p:txBody>
      </p:sp>
      <p:sp>
        <p:nvSpPr>
          <p:cNvPr id="8" name="线形标注 2(带边框和强调线) 7"/>
          <p:cNvSpPr/>
          <p:nvPr/>
        </p:nvSpPr>
        <p:spPr>
          <a:xfrm>
            <a:off x="4961890" y="2844800"/>
            <a:ext cx="6696075" cy="612775"/>
          </a:xfrm>
          <a:prstGeom prst="accentBorderCallout2">
            <a:avLst>
              <a:gd name="adj1" fmla="val 18750"/>
              <a:gd name="adj2" fmla="val -8333"/>
              <a:gd name="adj3" fmla="val 18760"/>
              <a:gd name="adj4" fmla="val -14463"/>
              <a:gd name="adj5" fmla="val 281818"/>
              <a:gd name="adj6" fmla="val -5628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专科：</a:t>
            </a:r>
            <a:r>
              <a:rPr lang="zh-CN" altLang="en-US" dirty="0">
                <a:solidFill>
                  <a:srgbClr val="44546A"/>
                </a:solidFill>
                <a:latin typeface="+mj-ea"/>
                <a:ea typeface="+mj-ea"/>
                <a:sym typeface="+mn-ea"/>
              </a:rPr>
              <a:t>包括高职专科学生、成人专科学生、网络专科学生。</a:t>
            </a:r>
            <a:endParaRPr lang="zh-CN" altLang="en-US" dirty="0">
              <a:solidFill>
                <a:srgbClr val="44546A"/>
              </a:solidFill>
              <a:highlight>
                <a:srgbClr val="FFFF00"/>
              </a:highlight>
              <a:latin typeface="+mj-ea"/>
              <a:ea typeface="+mj-ea"/>
              <a:sym typeface="+mn-ea"/>
            </a:endParaRPr>
          </a:p>
        </p:txBody>
      </p:sp>
      <p:sp>
        <p:nvSpPr>
          <p:cNvPr id="9" name="线形标注 2(带边框和强调线) 8"/>
          <p:cNvSpPr/>
          <p:nvPr/>
        </p:nvSpPr>
        <p:spPr>
          <a:xfrm>
            <a:off x="4961255" y="3584575"/>
            <a:ext cx="6696710" cy="628650"/>
          </a:xfrm>
          <a:prstGeom prst="accentBorderCallout2">
            <a:avLst>
              <a:gd name="adj1" fmla="val 18750"/>
              <a:gd name="adj2" fmla="val -8333"/>
              <a:gd name="adj3" fmla="val 18760"/>
              <a:gd name="adj4" fmla="val -14463"/>
              <a:gd name="adj5" fmla="val 154848"/>
              <a:gd name="adj6" fmla="val -5523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b="1" dirty="0">
                <a:solidFill>
                  <a:srgbClr val="044AFA"/>
                </a:solidFill>
                <a:latin typeface="+mj-ea"/>
                <a:ea typeface="+mj-ea"/>
                <a:sym typeface="+mn-ea"/>
              </a:rPr>
              <a:t>本科：</a:t>
            </a:r>
            <a:r>
              <a:rPr lang="zh-CN" altLang="en-US" dirty="0">
                <a:solidFill>
                  <a:srgbClr val="44546A"/>
                </a:solidFill>
                <a:latin typeface="+mj-ea"/>
                <a:ea typeface="+mj-ea"/>
                <a:sym typeface="+mn-ea"/>
              </a:rPr>
              <a:t>高职本科学生、普通本科学生、成人本科学生、网络本科学生。</a:t>
            </a:r>
            <a:r>
              <a:rPr lang="zh-CN" altLang="en-US" dirty="0">
                <a:solidFill>
                  <a:srgbClr val="44546A"/>
                </a:solidFill>
                <a:highlight>
                  <a:srgbClr val="FFFF00"/>
                </a:highlight>
                <a:latin typeface="+mj-ea"/>
                <a:sym typeface="+mn-ea"/>
              </a:rPr>
              <a:t> </a:t>
            </a:r>
            <a:endParaRPr lang="zh-CN" altLang="en-US" dirty="0">
              <a:solidFill>
                <a:srgbClr val="44546A"/>
              </a:solidFill>
              <a:latin typeface="+mj-ea"/>
              <a:ea typeface="+mj-ea"/>
              <a:sym typeface="+mn-ea"/>
            </a:endParaRPr>
          </a:p>
        </p:txBody>
      </p:sp>
      <p:sp>
        <p:nvSpPr>
          <p:cNvPr id="10" name="线形标注 2(带边框和强调线) 9"/>
          <p:cNvSpPr/>
          <p:nvPr/>
        </p:nvSpPr>
        <p:spPr>
          <a:xfrm>
            <a:off x="4961890" y="4340225"/>
            <a:ext cx="6696710" cy="567690"/>
          </a:xfrm>
          <a:prstGeom prst="accentBorderCallout2">
            <a:avLst>
              <a:gd name="adj1" fmla="val 18750"/>
              <a:gd name="adj2" fmla="val -8333"/>
              <a:gd name="adj3" fmla="val 18760"/>
              <a:gd name="adj4" fmla="val -14463"/>
              <a:gd name="adj5" fmla="val 391930"/>
              <a:gd name="adj6" fmla="val -5554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b="1" dirty="0">
                <a:solidFill>
                  <a:srgbClr val="044AFA"/>
                </a:solidFill>
                <a:latin typeface="+mj-ea"/>
                <a:ea typeface="+mj-ea"/>
                <a:sym typeface="+mn-ea"/>
              </a:rPr>
              <a:t>非学历教育（培训）：</a:t>
            </a:r>
            <a:r>
              <a:rPr lang="zh-CN" altLang="en-US" dirty="0">
                <a:solidFill>
                  <a:srgbClr val="44546A"/>
                </a:solidFill>
                <a:latin typeface="+mj-ea"/>
                <a:ea typeface="+mj-ea"/>
                <a:sym typeface="+mn-ea"/>
              </a:rPr>
              <a:t>包括培训、预科生、进修生和研究学者等。</a:t>
            </a:r>
            <a:r>
              <a:rPr lang="zh-CN" altLang="en-US" dirty="0">
                <a:solidFill>
                  <a:srgbClr val="44546A"/>
                </a:solidFill>
                <a:latin typeface="+mj-ea"/>
                <a:sym typeface="+mn-ea"/>
              </a:rPr>
              <a:t> </a:t>
            </a:r>
            <a:endParaRPr lang="zh-CN" altLang="en-US"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8" grpId="0" bldLvl="0" animBg="1"/>
      <p:bldP spid="8" grpId="1" animBg="1"/>
      <p:bldP spid="9" grpId="0" bldLvl="0" animBg="1"/>
      <p:bldP spid="9" grpId="1" animBg="1"/>
      <p:bldP spid="10" grpId="0" bldLvl="0" animBg="1"/>
      <p:bldP spid="10" grpId="1"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3347 </a:t>
            </a:r>
            <a:r>
              <a:rPr lang="zh-CN" altLang="en-US" sz="2400" b="1" dirty="0">
                <a:solidFill>
                  <a:schemeClr val="tx2"/>
                </a:solidFill>
                <a:latin typeface="+mj-ea"/>
                <a:ea typeface="+mj-ea"/>
                <a:cs typeface="+mj-ea"/>
                <a:sym typeface="+mn-ea"/>
              </a:rPr>
              <a:t>对外开展培训情况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2"/>
          <a:stretch>
            <a:fillRect/>
          </a:stretch>
        </p:blipFill>
        <p:spPr>
          <a:xfrm>
            <a:off x="303530" y="1317625"/>
            <a:ext cx="5982970" cy="5281930"/>
          </a:xfrm>
          <a:prstGeom prst="rect">
            <a:avLst/>
          </a:prstGeom>
          <a:ln>
            <a:solidFill>
              <a:srgbClr val="44546A"/>
            </a:solidFill>
          </a:ln>
          <a:effectLst>
            <a:outerShdw blurRad="50800" dist="38100" dir="2700000" algn="tl" rotWithShape="0">
              <a:prstClr val="black">
                <a:alpha val="40000"/>
              </a:prstClr>
            </a:outerShdw>
          </a:effectLst>
        </p:spPr>
      </p:pic>
      <p:sp>
        <p:nvSpPr>
          <p:cNvPr id="14" name="圆角矩形 13"/>
          <p:cNvSpPr/>
          <p:nvPr/>
        </p:nvSpPr>
        <p:spPr>
          <a:xfrm>
            <a:off x="3085465" y="1317625"/>
            <a:ext cx="8444230" cy="940435"/>
          </a:xfrm>
          <a:prstGeom prst="roundRect">
            <a:avLst>
              <a:gd name="adj" fmla="val 113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培训项目</a:t>
            </a:r>
            <a:r>
              <a:rPr lang="zh-CN" altLang="en-US">
                <a:solidFill>
                  <a:srgbClr val="44546A"/>
                </a:solidFill>
                <a:latin typeface="+mj-ea"/>
                <a:ea typeface="+mj-ea"/>
                <a:sym typeface="+mn-ea"/>
              </a:rPr>
              <a:t>包括以远程在线（线上）、集中（线下）等开展的培训项目。同一个项目名称算一个项目。一个培训项目可以包括一个或若干个培训班，不能将培训班的个数计算为培训项目的个数。</a:t>
            </a:r>
            <a:endParaRPr lang="zh-CN" altLang="en-US">
              <a:solidFill>
                <a:srgbClr val="44546A"/>
              </a:solidFill>
              <a:latin typeface="+mj-ea"/>
              <a:ea typeface="+mj-ea"/>
              <a:sym typeface="+mn-ea"/>
            </a:endParaRPr>
          </a:p>
        </p:txBody>
      </p:sp>
      <p:sp>
        <p:nvSpPr>
          <p:cNvPr id="6" name="圆角矩形 5"/>
          <p:cNvSpPr/>
          <p:nvPr/>
        </p:nvSpPr>
        <p:spPr>
          <a:xfrm>
            <a:off x="3084830" y="2366010"/>
            <a:ext cx="8444230" cy="4191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培训时间</a:t>
            </a:r>
            <a:r>
              <a:rPr lang="zh-CN" altLang="en-US">
                <a:solidFill>
                  <a:srgbClr val="44546A"/>
                </a:solidFill>
                <a:latin typeface="+mj-ea"/>
                <a:ea typeface="+mj-ea"/>
                <a:sym typeface="+mn-ea"/>
              </a:rPr>
              <a:t>是指各项培训累计学时数。每学时按45分钟计算。</a:t>
            </a:r>
            <a:endParaRPr lang="zh-CN" altLang="en-US">
              <a:solidFill>
                <a:srgbClr val="44546A"/>
              </a:solidFill>
              <a:latin typeface="+mj-ea"/>
              <a:ea typeface="+mj-ea"/>
              <a:sym typeface="+mn-ea"/>
            </a:endParaRPr>
          </a:p>
        </p:txBody>
      </p:sp>
      <p:sp>
        <p:nvSpPr>
          <p:cNvPr id="7" name="圆角矩形 6"/>
          <p:cNvSpPr/>
          <p:nvPr/>
        </p:nvSpPr>
        <p:spPr>
          <a:xfrm>
            <a:off x="3084830" y="2876550"/>
            <a:ext cx="8444230" cy="68516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培训对象</a:t>
            </a:r>
            <a:r>
              <a:rPr lang="zh-CN" altLang="en-US">
                <a:solidFill>
                  <a:srgbClr val="44546A"/>
                </a:solidFill>
                <a:latin typeface="+mj-ea"/>
                <a:ea typeface="+mj-ea"/>
                <a:sym typeface="+mn-ea"/>
              </a:rPr>
              <a:t>是指培训项目所面向的培训对象累计参加人数，一个培训对象参加一个培训项目计为一人。</a:t>
            </a:r>
            <a:endParaRPr lang="zh-CN" altLang="en-US">
              <a:solidFill>
                <a:srgbClr val="44546A"/>
              </a:solidFill>
              <a:latin typeface="+mj-ea"/>
              <a:ea typeface="+mj-ea"/>
              <a:sym typeface="+mn-ea"/>
            </a:endParaRPr>
          </a:p>
        </p:txBody>
      </p:sp>
      <p:sp>
        <p:nvSpPr>
          <p:cNvPr id="12" name="圆角矩形 11"/>
          <p:cNvSpPr/>
          <p:nvPr/>
        </p:nvSpPr>
        <p:spPr>
          <a:xfrm>
            <a:off x="3084830" y="3604260"/>
            <a:ext cx="8444865" cy="67056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承担培训工作的校内教师</a:t>
            </a:r>
            <a:r>
              <a:rPr lang="zh-CN" altLang="en-US">
                <a:solidFill>
                  <a:srgbClr val="44546A"/>
                </a:solidFill>
                <a:latin typeface="+mj-ea"/>
                <a:ea typeface="+mj-ea"/>
                <a:sym typeface="+mn-ea"/>
              </a:rPr>
              <a:t>是指直接从事培训工作的本校教师，包括管理人员和专业教师。</a:t>
            </a:r>
            <a:endParaRPr lang="zh-CN" altLang="en-US">
              <a:solidFill>
                <a:srgbClr val="44546A"/>
              </a:solidFill>
              <a:latin typeface="+mj-ea"/>
              <a:ea typeface="+mj-ea"/>
              <a:sym typeface="+mn-ea"/>
            </a:endParaRPr>
          </a:p>
        </p:txBody>
      </p:sp>
      <p:grpSp>
        <p:nvGrpSpPr>
          <p:cNvPr id="16" name="组合 15"/>
          <p:cNvGrpSpPr/>
          <p:nvPr/>
        </p:nvGrpSpPr>
        <p:grpSpPr>
          <a:xfrm>
            <a:off x="5045710" y="4406265"/>
            <a:ext cx="6483985" cy="450850"/>
            <a:chOff x="8607" y="6030"/>
            <a:chExt cx="10211" cy="710"/>
          </a:xfrm>
        </p:grpSpPr>
        <p:sp>
          <p:nvSpPr>
            <p:cNvPr id="13" name="圆角矩形 12"/>
            <p:cNvSpPr/>
            <p:nvPr/>
          </p:nvSpPr>
          <p:spPr>
            <a:xfrm>
              <a:off x="9659" y="6035"/>
              <a:ext cx="9159" cy="648"/>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组织本校学生到外校接受培训是否填入本表？</a:t>
              </a:r>
              <a:endParaRPr lang="zh-CN" altLang="en-US">
                <a:solidFill>
                  <a:srgbClr val="44546A"/>
                </a:solidFill>
                <a:latin typeface="+mj-ea"/>
                <a:ea typeface="+mj-ea"/>
                <a:sym typeface="+mn-ea"/>
              </a:endParaRPr>
            </a:p>
          </p:txBody>
        </p:sp>
        <p:pic>
          <p:nvPicPr>
            <p:cNvPr id="15" name="图片 14" descr="问号"/>
            <p:cNvPicPr>
              <a:picLocks noChangeAspect="1"/>
            </p:cNvPicPr>
            <p:nvPr/>
          </p:nvPicPr>
          <p:blipFill>
            <a:blip r:embed="rId3" cstate="print"/>
            <a:stretch>
              <a:fillRect/>
            </a:stretch>
          </p:blipFill>
          <p:spPr>
            <a:xfrm>
              <a:off x="8607" y="6030"/>
              <a:ext cx="710" cy="710"/>
            </a:xfrm>
            <a:prstGeom prst="rect">
              <a:avLst/>
            </a:prstGeom>
          </p:spPr>
        </p:pic>
      </p:grpSp>
      <p:sp>
        <p:nvSpPr>
          <p:cNvPr id="2" name="圆角矩形 1"/>
          <p:cNvSpPr/>
          <p:nvPr/>
        </p:nvSpPr>
        <p:spPr>
          <a:xfrm>
            <a:off x="3084830" y="5266055"/>
            <a:ext cx="8444865" cy="55499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培训时间是指所有培训项目开设课程的累计学时数，不是培训对象累计学时数。</a:t>
            </a:r>
            <a:endParaRPr lang="zh-CN" altLang="en-US">
              <a:solidFill>
                <a:srgbClr val="44546A"/>
              </a:solidFill>
              <a:latin typeface="+mj-ea"/>
              <a:ea typeface="+mj-ea"/>
              <a:sym typeface="+mn-ea"/>
            </a:endParaRPr>
          </a:p>
        </p:txBody>
      </p:sp>
      <p:sp>
        <p:nvSpPr>
          <p:cNvPr id="5" name="圆角矩形 4"/>
          <p:cNvSpPr/>
          <p:nvPr/>
        </p:nvSpPr>
        <p:spPr>
          <a:xfrm>
            <a:off x="3084195" y="5919470"/>
            <a:ext cx="8444865" cy="55499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本表培训不包括面向本校教职工和学生的培训</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6" grpId="0" bldLvl="0" animBg="1"/>
      <p:bldP spid="6" grpId="1" animBg="1"/>
      <p:bldP spid="7" grpId="0" bldLvl="0" animBg="1"/>
      <p:bldP spid="7" grpId="1" animBg="1"/>
      <p:bldP spid="12" grpId="0" bldLvl="0" animBg="1"/>
      <p:bldP spid="12" grpId="1" animBg="1"/>
      <p:bldP spid="2" grpId="0" bldLvl="0" animBg="1"/>
      <p:bldP spid="2" grpId="1" animBg="1"/>
      <p:bldP spid="5" grpId="0" bldLvl="0" animBg="1"/>
      <p:bldP spid="5"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323215" y="1390650"/>
            <a:ext cx="8514080" cy="4708525"/>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 </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高等教育</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学校教职工情况</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endParaRPr>
          </a:p>
        </p:txBody>
      </p:sp>
      <p:sp>
        <p:nvSpPr>
          <p:cNvPr id="7" name="线形标注 2(带边框和强调线) 6"/>
          <p:cNvSpPr/>
          <p:nvPr/>
        </p:nvSpPr>
        <p:spPr>
          <a:xfrm>
            <a:off x="5132070" y="3701415"/>
            <a:ext cx="6910705" cy="775970"/>
          </a:xfrm>
          <a:prstGeom prst="accentBorderCallout2">
            <a:avLst>
              <a:gd name="adj1" fmla="val 18750"/>
              <a:gd name="adj2" fmla="val -8333"/>
              <a:gd name="adj3" fmla="val -7774"/>
              <a:gd name="adj4" fmla="val -16622"/>
              <a:gd name="adj5" fmla="val -6382"/>
              <a:gd name="adj6" fmla="val -2665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行政人员：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3"/>
              </a:rPr>
              <a:t>《关于高等学校岗位设置管理的指导意见》</a:t>
            </a:r>
            <a:r>
              <a:rPr lang="zh-CN" altLang="en-US">
                <a:solidFill>
                  <a:srgbClr val="44546A"/>
                </a:solidFill>
                <a:latin typeface="+mj-ea"/>
                <a:ea typeface="+mj-ea"/>
                <a:sym typeface="+mn-ea"/>
              </a:rPr>
              <a:t>，聘用的管理岗位人员。包括具有行政、党群等管理工作职责的岗位。</a:t>
            </a:r>
            <a:endParaRPr lang="zh-CN" altLang="en-US">
              <a:solidFill>
                <a:srgbClr val="44546A"/>
              </a:solidFill>
              <a:latin typeface="+mj-ea"/>
              <a:ea typeface="+mj-ea"/>
              <a:sym typeface="+mn-ea"/>
            </a:endParaRPr>
          </a:p>
        </p:txBody>
      </p:sp>
      <p:sp>
        <p:nvSpPr>
          <p:cNvPr id="10" name="线形标注 2(带边框和强调线) 9"/>
          <p:cNvSpPr/>
          <p:nvPr/>
        </p:nvSpPr>
        <p:spPr>
          <a:xfrm>
            <a:off x="5132086" y="6099135"/>
            <a:ext cx="6910705" cy="672465"/>
          </a:xfrm>
          <a:prstGeom prst="accentBorderCallout2">
            <a:avLst>
              <a:gd name="adj1" fmla="val 18750"/>
              <a:gd name="adj2" fmla="val -8333"/>
              <a:gd name="adj3" fmla="val 18760"/>
              <a:gd name="adj4" fmla="val -14463"/>
              <a:gd name="adj5" fmla="val -219635"/>
              <a:gd name="adj6" fmla="val -1326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工勤人员：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3"/>
              </a:rPr>
              <a:t>《关于高等学校岗位设置管理的指导意见》</a:t>
            </a:r>
            <a:r>
              <a:rPr lang="zh-CN" altLang="en-US">
                <a:solidFill>
                  <a:srgbClr val="44546A"/>
                </a:solidFill>
                <a:latin typeface="+mj-ea"/>
                <a:ea typeface="+mj-ea"/>
                <a:sym typeface="+mn-ea"/>
              </a:rPr>
              <a:t>，聘用的工勤技能岗位人员。</a:t>
            </a:r>
            <a:endParaRPr lang="zh-CN" altLang="en-US">
              <a:solidFill>
                <a:srgbClr val="44546A"/>
              </a:solidFill>
              <a:latin typeface="+mj-ea"/>
              <a:ea typeface="+mj-ea"/>
              <a:sym typeface="+mn-ea"/>
            </a:endParaRPr>
          </a:p>
        </p:txBody>
      </p:sp>
      <p:sp>
        <p:nvSpPr>
          <p:cNvPr id="11" name="线形标注 2(带边框和强调线) 10"/>
          <p:cNvSpPr/>
          <p:nvPr/>
        </p:nvSpPr>
        <p:spPr>
          <a:xfrm>
            <a:off x="5132057" y="1437683"/>
            <a:ext cx="6910705" cy="716280"/>
          </a:xfrm>
          <a:prstGeom prst="accentBorderCallout2">
            <a:avLst>
              <a:gd name="adj1" fmla="val 18750"/>
              <a:gd name="adj2" fmla="val -8333"/>
              <a:gd name="adj3" fmla="val 18760"/>
              <a:gd name="adj4" fmla="val -14463"/>
              <a:gd name="adj5" fmla="val 296713"/>
              <a:gd name="adj6" fmla="val -376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indent="0" algn="l">
              <a:buNone/>
            </a:pPr>
            <a:r>
              <a:rPr lang="zh-CN" altLang="en-US" b="1" dirty="0">
                <a:solidFill>
                  <a:srgbClr val="044AFA"/>
                </a:solidFill>
                <a:latin typeface="+mj-ea"/>
                <a:ea typeface="+mj-ea"/>
                <a:sym typeface="+mn-ea"/>
              </a:rPr>
              <a:t>教职工：</a:t>
            </a:r>
            <a:r>
              <a:rPr lang="zh-CN" altLang="en-US" dirty="0">
                <a:solidFill>
                  <a:srgbClr val="44546A"/>
                </a:solidFill>
                <a:latin typeface="+mj-ea"/>
                <a:ea typeface="+mj-ea"/>
                <a:sym typeface="+mn-ea"/>
              </a:rPr>
              <a:t>各级各类学校（机构）根据岗位聘用的全职为学校工作的人员（含在编人员和签订一年以上劳动合同人员）。</a:t>
            </a:r>
            <a:endParaRPr lang="zh-CN" altLang="en-US" dirty="0">
              <a:solidFill>
                <a:srgbClr val="44546A"/>
              </a:solidFill>
              <a:latin typeface="+mj-ea"/>
              <a:ea typeface="+mj-ea"/>
              <a:sym typeface="+mn-ea"/>
            </a:endParaRPr>
          </a:p>
        </p:txBody>
      </p:sp>
      <p:sp>
        <p:nvSpPr>
          <p:cNvPr id="6" name="线形标注 2(带边框和强调线) 5"/>
          <p:cNvSpPr/>
          <p:nvPr/>
        </p:nvSpPr>
        <p:spPr>
          <a:xfrm>
            <a:off x="5132070" y="2372360"/>
            <a:ext cx="6910705" cy="1223645"/>
          </a:xfrm>
          <a:prstGeom prst="accentBorderCallout2">
            <a:avLst>
              <a:gd name="adj1" fmla="val 18750"/>
              <a:gd name="adj2" fmla="val -8333"/>
              <a:gd name="adj3" fmla="val 18760"/>
              <a:gd name="adj4" fmla="val -14463"/>
              <a:gd name="adj5" fmla="val 97820"/>
              <a:gd name="adj6" fmla="val -317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专任教师：</a:t>
            </a:r>
            <a:r>
              <a:rPr lang="zh-CN" altLang="en-US" dirty="0">
                <a:solidFill>
                  <a:srgbClr val="44546A"/>
                </a:solidFill>
                <a:latin typeface="+mj-ea"/>
                <a:ea typeface="+mj-ea"/>
                <a:sym typeface="+mn-ea"/>
              </a:rPr>
              <a:t>具有</a:t>
            </a:r>
            <a:r>
              <a:rPr lang="zh-CN" altLang="en-US" dirty="0">
                <a:solidFill>
                  <a:schemeClr val="accent1"/>
                </a:solidFill>
                <a:latin typeface="华文新魏" panose="02010800040101010101" charset="-122"/>
                <a:ea typeface="华文新魏" panose="02010800040101010101" charset="-122"/>
                <a:sym typeface="+mn-ea"/>
                <a:hlinkClick r:id="rId4"/>
              </a:rPr>
              <a:t>《中华人民共和国教师法》</a:t>
            </a:r>
            <a:r>
              <a:rPr lang="zh-CN" altLang="en-US" dirty="0">
                <a:solidFill>
                  <a:schemeClr val="accent1"/>
                </a:solidFill>
                <a:latin typeface="华文新魏" panose="02010800040101010101" charset="-122"/>
                <a:ea typeface="华文新魏" panose="02010800040101010101" charset="-122"/>
                <a:sym typeface="+mn-ea"/>
                <a:hlinkClick r:id="rId5" action="ppaction://hlinkfile"/>
              </a:rPr>
              <a:t>《教师资格条例》</a:t>
            </a:r>
            <a:r>
              <a:rPr lang="zh-CN" altLang="en-US" dirty="0">
                <a:solidFill>
                  <a:srgbClr val="44546A"/>
                </a:solidFill>
                <a:latin typeface="+mj-ea"/>
                <a:ea typeface="+mj-ea"/>
                <a:sym typeface="+mn-ea"/>
              </a:rPr>
              <a:t>规定的</a:t>
            </a:r>
            <a:r>
              <a:rPr lang="zh-CN" altLang="en-US" dirty="0">
                <a:solidFill>
                  <a:srgbClr val="44546A"/>
                </a:solidFill>
                <a:highlight>
                  <a:srgbClr val="FFFF00"/>
                </a:highlight>
                <a:latin typeface="+mj-ea"/>
                <a:ea typeface="+mj-ea"/>
                <a:sym typeface="+mn-ea"/>
              </a:rPr>
              <a:t>教师资格</a:t>
            </a:r>
            <a:r>
              <a:rPr lang="zh-CN" altLang="en-US" dirty="0">
                <a:solidFill>
                  <a:srgbClr val="44546A"/>
                </a:solidFill>
                <a:latin typeface="+mj-ea"/>
                <a:ea typeface="+mj-ea"/>
                <a:sym typeface="+mn-ea"/>
              </a:rPr>
              <a:t>，或取得外国人来华工作许可和工作类居留证件，学校根据</a:t>
            </a:r>
            <a:r>
              <a:rPr lang="zh-CN" altLang="en-US" dirty="0">
                <a:solidFill>
                  <a:schemeClr val="accent1"/>
                </a:solidFill>
                <a:latin typeface="华文新魏" panose="02010800040101010101" charset="-122"/>
                <a:ea typeface="华文新魏" panose="02010800040101010101" charset="-122"/>
                <a:sym typeface="+mn-ea"/>
                <a:hlinkClick r:id="rId3"/>
              </a:rPr>
              <a:t>《关于高等学校岗位设置管理的指导意见》</a:t>
            </a:r>
            <a:r>
              <a:rPr lang="zh-CN" altLang="en-US" dirty="0">
                <a:solidFill>
                  <a:srgbClr val="44546A"/>
                </a:solidFill>
                <a:latin typeface="+mj-ea"/>
                <a:ea typeface="+mj-ea"/>
                <a:sym typeface="+mn-ea"/>
              </a:rPr>
              <a:t>聘用的教学为主型岗位和教学科研型岗位人员，需专职从事教学工作。</a:t>
            </a:r>
            <a:endParaRPr lang="zh-CN" altLang="en-US" dirty="0">
              <a:solidFill>
                <a:srgbClr val="44546A"/>
              </a:solidFill>
              <a:latin typeface="+mj-ea"/>
              <a:ea typeface="+mj-ea"/>
              <a:sym typeface="+mn-ea"/>
            </a:endParaRPr>
          </a:p>
        </p:txBody>
      </p:sp>
      <p:sp>
        <p:nvSpPr>
          <p:cNvPr id="2" name="线形标注 2(带边框和强调线) 1"/>
          <p:cNvSpPr/>
          <p:nvPr/>
        </p:nvSpPr>
        <p:spPr>
          <a:xfrm>
            <a:off x="5132109" y="4582816"/>
            <a:ext cx="6910705" cy="1238885"/>
          </a:xfrm>
          <a:prstGeom prst="accentBorderCallout2">
            <a:avLst>
              <a:gd name="adj1" fmla="val 18750"/>
              <a:gd name="adj2" fmla="val -8333"/>
              <a:gd name="adj3" fmla="val 10146"/>
              <a:gd name="adj4" fmla="val -14978"/>
              <a:gd name="adj5" fmla="val -9842"/>
              <a:gd name="adj6" fmla="val -2082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教辅人员：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3"/>
              </a:rPr>
              <a:t>《关于高等学校岗位设置管理的指导意见》</a:t>
            </a:r>
            <a:r>
              <a:rPr lang="zh-CN" altLang="en-US">
                <a:solidFill>
                  <a:srgbClr val="44546A"/>
                </a:solidFill>
                <a:latin typeface="+mj-ea"/>
                <a:ea typeface="+mj-ea"/>
                <a:sym typeface="+mn-ea"/>
              </a:rPr>
              <a:t>，聘用的其他专业技术岗位人员。主要包括工程实验、图书资料、编辑出版、会计统计、医疗卫生等具有教学辅助工作职责的专业技术岗位。</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10" grpId="0" bldLvl="0" animBg="1"/>
      <p:bldP spid="10" grpId="1" animBg="1"/>
      <p:bldP spid="11" grpId="0" bldLvl="0" animBg="1"/>
      <p:bldP spid="11" grpId="1" animBg="1"/>
      <p:bldP spid="6" grpId="0" bldLvl="0" animBg="1"/>
      <p:bldP spid="6" grpId="1" animBg="1"/>
      <p:bldP spid="2" grpId="0" bldLvl="0" animBg="1"/>
      <p:bldP spid="2"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323215" y="1390650"/>
            <a:ext cx="8514080" cy="4708525"/>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 </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高等教育学校教职工情况</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endParaRPr>
          </a:p>
        </p:txBody>
      </p:sp>
      <p:sp>
        <p:nvSpPr>
          <p:cNvPr id="9" name="线形标注 2(带边框和强调线) 8"/>
          <p:cNvSpPr/>
          <p:nvPr/>
        </p:nvSpPr>
        <p:spPr>
          <a:xfrm>
            <a:off x="4952365" y="1259840"/>
            <a:ext cx="7000875" cy="701675"/>
          </a:xfrm>
          <a:prstGeom prst="accentBorderCallout2">
            <a:avLst>
              <a:gd name="adj1" fmla="val 18750"/>
              <a:gd name="adj2" fmla="val -8333"/>
              <a:gd name="adj3" fmla="val 139276"/>
              <a:gd name="adj4" fmla="val -4988"/>
              <a:gd name="adj5" fmla="val 301990"/>
              <a:gd name="adj6" fmla="val -313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专职科研人员：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3"/>
              </a:rPr>
              <a:t>《关于高等学校岗位设置管理的指导意见》</a:t>
            </a:r>
            <a:r>
              <a:rPr lang="zh-CN" altLang="en-US">
                <a:solidFill>
                  <a:srgbClr val="44546A"/>
                </a:solidFill>
                <a:latin typeface="+mj-ea"/>
                <a:ea typeface="+mj-ea"/>
                <a:sym typeface="+mn-ea"/>
              </a:rPr>
              <a:t>，聘用的专职从事科学研究工作的科研为主型岗位人员。</a:t>
            </a:r>
            <a:endParaRPr lang="zh-CN" altLang="en-US">
              <a:solidFill>
                <a:srgbClr val="44546A"/>
              </a:solidFill>
              <a:latin typeface="+mj-ea"/>
              <a:ea typeface="+mj-ea"/>
              <a:sym typeface="+mn-ea"/>
            </a:endParaRPr>
          </a:p>
        </p:txBody>
      </p:sp>
      <p:sp>
        <p:nvSpPr>
          <p:cNvPr id="15" name="线形标注 2(带边框和强调线) 14"/>
          <p:cNvSpPr/>
          <p:nvPr/>
        </p:nvSpPr>
        <p:spPr>
          <a:xfrm>
            <a:off x="4927600" y="2044700"/>
            <a:ext cx="7025640" cy="1192530"/>
          </a:xfrm>
          <a:prstGeom prst="accentBorderCallout2">
            <a:avLst>
              <a:gd name="adj1" fmla="val 18750"/>
              <a:gd name="adj2" fmla="val -8333"/>
              <a:gd name="adj3" fmla="val 63152"/>
              <a:gd name="adj4" fmla="val -6308"/>
              <a:gd name="adj5" fmla="val 150851"/>
              <a:gd name="adj6" fmla="val 115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其他附设机构人员：</a:t>
            </a:r>
            <a:r>
              <a:rPr lang="zh-CN" altLang="en-US">
                <a:solidFill>
                  <a:srgbClr val="44546A"/>
                </a:solidFill>
                <a:latin typeface="+mj-ea"/>
                <a:ea typeface="+mj-ea"/>
                <a:sym typeface="+mn-ea"/>
              </a:rPr>
              <a:t>学校附属的印刷厂、出版社等校办企业或非独立建制的医务室等机构中，人事关系在本校并由教育经费支付工资的人员。不包括附属中学、小学、幼儿园和独立建制的附属医院人员。</a:t>
            </a:r>
            <a:endParaRPr lang="zh-CN" altLang="en-US">
              <a:solidFill>
                <a:srgbClr val="44546A"/>
              </a:solidFill>
              <a:latin typeface="+mj-ea"/>
              <a:ea typeface="+mj-ea"/>
              <a:sym typeface="+mn-ea"/>
            </a:endParaRPr>
          </a:p>
        </p:txBody>
      </p:sp>
      <p:sp>
        <p:nvSpPr>
          <p:cNvPr id="16" name="线形标注 2(带边框和强调线) 15"/>
          <p:cNvSpPr/>
          <p:nvPr/>
        </p:nvSpPr>
        <p:spPr>
          <a:xfrm>
            <a:off x="4850765" y="5929630"/>
            <a:ext cx="7000240" cy="694055"/>
          </a:xfrm>
          <a:prstGeom prst="accentBorderCallout2">
            <a:avLst>
              <a:gd name="adj1" fmla="val 18750"/>
              <a:gd name="adj2" fmla="val -8333"/>
              <a:gd name="adj3" fmla="val -41262"/>
              <a:gd name="adj4" fmla="val -5079"/>
              <a:gd name="adj5" fmla="val -207136"/>
              <a:gd name="adj6" fmla="val 1709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附属中小学幼儿园教职工：</a:t>
            </a:r>
            <a:r>
              <a:rPr lang="zh-CN" altLang="en-US">
                <a:solidFill>
                  <a:srgbClr val="44546A"/>
                </a:solidFill>
                <a:latin typeface="+mj-ea"/>
                <a:ea typeface="+mj-ea"/>
                <a:sym typeface="+mn-ea"/>
              </a:rPr>
              <a:t>人事关系在本校并由教育经费支付工资的专任教师和职工人员等。</a:t>
            </a:r>
            <a:endParaRPr lang="zh-CN" altLang="en-US">
              <a:solidFill>
                <a:srgbClr val="44546A"/>
              </a:solidFill>
              <a:latin typeface="+mj-ea"/>
              <a:ea typeface="+mj-ea"/>
              <a:sym typeface="+mn-ea"/>
            </a:endParaRPr>
          </a:p>
        </p:txBody>
      </p:sp>
      <p:sp>
        <p:nvSpPr>
          <p:cNvPr id="17" name="线形标注 2(带边框和强调线) 16"/>
          <p:cNvSpPr/>
          <p:nvPr/>
        </p:nvSpPr>
        <p:spPr>
          <a:xfrm>
            <a:off x="4851400" y="5368925"/>
            <a:ext cx="6999605" cy="415925"/>
          </a:xfrm>
          <a:prstGeom prst="accentBorderCallout2">
            <a:avLst>
              <a:gd name="adj1" fmla="val 18750"/>
              <a:gd name="adj2" fmla="val -8333"/>
              <a:gd name="adj3" fmla="val -76335"/>
              <a:gd name="adj4" fmla="val -4590"/>
              <a:gd name="adj5" fmla="val -248854"/>
              <a:gd name="adj6" fmla="val 1042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离退休人员：</a:t>
            </a:r>
            <a:r>
              <a:rPr lang="zh-CN" altLang="en-US">
                <a:solidFill>
                  <a:srgbClr val="44546A"/>
                </a:solidFill>
                <a:latin typeface="+mj-ea"/>
                <a:ea typeface="+mj-ea"/>
                <a:sym typeface="+mn-ea"/>
              </a:rPr>
              <a:t>人事关系在本校的离休人员和退休人员。</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2"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5" grpId="1" animBg="1"/>
      <p:bldP spid="15" grpId="2" bldLvl="0" animBg="1"/>
      <p:bldP spid="16" grpId="0" bldLvl="0" animBg="1"/>
      <p:bldP spid="16" grpId="1" animBg="1"/>
      <p:bldP spid="17" grpId="0" bldLvl="0" animBg="1"/>
      <p:bldP spid="17"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4352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高等教育学校教职工情况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2"/>
          <a:stretch>
            <a:fillRect/>
          </a:stretch>
        </p:blipFill>
        <p:spPr>
          <a:xfrm>
            <a:off x="3300730" y="1774825"/>
            <a:ext cx="8514080" cy="4708525"/>
          </a:xfrm>
          <a:prstGeom prst="rect">
            <a:avLst/>
          </a:prstGeom>
        </p:spPr>
      </p:pic>
      <p:sp>
        <p:nvSpPr>
          <p:cNvPr id="10" name="线形标注 2(带边框和强调线) 9"/>
          <p:cNvSpPr/>
          <p:nvPr/>
        </p:nvSpPr>
        <p:spPr>
          <a:xfrm>
            <a:off x="203184" y="1317514"/>
            <a:ext cx="8485505" cy="1311275"/>
          </a:xfrm>
          <a:prstGeom prst="accentBorderCallout2">
            <a:avLst>
              <a:gd name="adj1" fmla="val 29548"/>
              <a:gd name="adj2" fmla="val 103928"/>
              <a:gd name="adj3" fmla="val 150468"/>
              <a:gd name="adj4" fmla="val 109272"/>
              <a:gd name="adj5" fmla="val 193180"/>
              <a:gd name="adj6" fmla="val 11342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校外教师：</a:t>
            </a:r>
            <a:r>
              <a:rPr lang="zh-CN" altLang="en-US" dirty="0">
                <a:solidFill>
                  <a:srgbClr val="44546A"/>
                </a:solidFill>
                <a:latin typeface="+mj-ea"/>
                <a:ea typeface="+mj-ea"/>
                <a:sym typeface="+mn-ea"/>
              </a:rPr>
              <a:t>聘请外校或外单位具有</a:t>
            </a:r>
            <a:r>
              <a:rPr lang="zh-CN" altLang="en-US" dirty="0">
                <a:solidFill>
                  <a:schemeClr val="accent1"/>
                </a:solidFill>
                <a:latin typeface="华文新魏" panose="02010800040101010101" charset="-122"/>
                <a:ea typeface="华文新魏" panose="02010800040101010101" charset="-122"/>
                <a:sym typeface="+mn-ea"/>
                <a:hlinkClick r:id="rId3"/>
              </a:rPr>
              <a:t>《中华人民共和国教师法》</a:t>
            </a:r>
            <a:r>
              <a:rPr lang="zh-CN" altLang="en-US" dirty="0">
                <a:solidFill>
                  <a:schemeClr val="accent1"/>
                </a:solidFill>
                <a:latin typeface="华文新魏" panose="02010800040101010101" charset="-122"/>
                <a:ea typeface="华文新魏" panose="02010800040101010101" charset="-122"/>
                <a:sym typeface="+mn-ea"/>
                <a:hlinkClick r:id="rId4" action="ppaction://hlinkfile"/>
              </a:rPr>
              <a:t>《教师资格条例》</a:t>
            </a:r>
            <a:r>
              <a:rPr lang="zh-CN" altLang="en-US" dirty="0">
                <a:solidFill>
                  <a:srgbClr val="44546A"/>
                </a:solidFill>
                <a:latin typeface="+mj-ea"/>
                <a:ea typeface="+mj-ea"/>
                <a:sym typeface="+mn-ea"/>
              </a:rPr>
              <a:t>规定的</a:t>
            </a:r>
            <a:r>
              <a:rPr lang="zh-CN" altLang="en-US" dirty="0">
                <a:solidFill>
                  <a:srgbClr val="44546A"/>
                </a:solidFill>
                <a:highlight>
                  <a:srgbClr val="FFFF00"/>
                </a:highlight>
                <a:latin typeface="+mj-ea"/>
                <a:ea typeface="+mj-ea"/>
                <a:sym typeface="+mn-ea"/>
              </a:rPr>
              <a:t>教师资格</a:t>
            </a:r>
            <a:r>
              <a:rPr lang="zh-CN" altLang="en-US" dirty="0">
                <a:solidFill>
                  <a:srgbClr val="44546A"/>
                </a:solidFill>
                <a:latin typeface="+mj-ea"/>
                <a:ea typeface="+mj-ea"/>
                <a:sym typeface="+mn-ea"/>
              </a:rPr>
              <a:t>，或取得外国人来华工作许可和工作类居留证件，聘期在一学期以上，从事教学工作的人员。包括其他学校退休教师和本校退休教师。也包括具有教师资格的银龄教师。</a:t>
            </a:r>
            <a:endParaRPr lang="zh-CN" altLang="en-US" dirty="0">
              <a:solidFill>
                <a:srgbClr val="44546A"/>
              </a:solidFill>
              <a:latin typeface="+mj-ea"/>
              <a:ea typeface="+mj-ea"/>
              <a:sym typeface="+mn-ea"/>
            </a:endParaRPr>
          </a:p>
        </p:txBody>
      </p:sp>
      <p:sp>
        <p:nvSpPr>
          <p:cNvPr id="3" name="线形标注 2(带边框和强调线) 2"/>
          <p:cNvSpPr/>
          <p:nvPr/>
        </p:nvSpPr>
        <p:spPr>
          <a:xfrm>
            <a:off x="203768" y="3741842"/>
            <a:ext cx="8485500" cy="992505"/>
          </a:xfrm>
          <a:prstGeom prst="accentBorderCallout2">
            <a:avLst>
              <a:gd name="adj1" fmla="val 10194"/>
              <a:gd name="adj2" fmla="val 103009"/>
              <a:gd name="adj3" fmla="val 59074"/>
              <a:gd name="adj4" fmla="val 109347"/>
              <a:gd name="adj5" fmla="val 90232"/>
              <a:gd name="adj6" fmla="val 12506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行业导师：</a:t>
            </a:r>
            <a:r>
              <a:rPr lang="zh-CN" altLang="en-US">
                <a:solidFill>
                  <a:srgbClr val="44546A"/>
                </a:solidFill>
                <a:latin typeface="+mj-ea"/>
                <a:ea typeface="+mj-ea"/>
                <a:sym typeface="+mn-ea"/>
              </a:rPr>
              <a:t>学校按照聘用流程，聘请的校外行业、企事业单位、科研机构等无教师资格证但参与协助教学工作的高技能人才，聘期为一学期及以上。也包括不具有教师资格的银龄教师。</a:t>
            </a:r>
            <a:endParaRPr lang="zh-CN" altLang="en-US">
              <a:solidFill>
                <a:srgbClr val="44546A"/>
              </a:solidFill>
              <a:latin typeface="+mj-ea"/>
              <a:ea typeface="+mj-ea"/>
              <a:sym typeface="+mn-ea"/>
            </a:endParaRPr>
          </a:p>
        </p:txBody>
      </p:sp>
      <p:sp>
        <p:nvSpPr>
          <p:cNvPr id="9" name="线形标注 2(带边框和强调线) 8"/>
          <p:cNvSpPr/>
          <p:nvPr/>
        </p:nvSpPr>
        <p:spPr>
          <a:xfrm>
            <a:off x="203146" y="4846224"/>
            <a:ext cx="8485541" cy="657225"/>
          </a:xfrm>
          <a:prstGeom prst="accentBorderCallout2">
            <a:avLst>
              <a:gd name="adj1" fmla="val 6874"/>
              <a:gd name="adj2" fmla="val 103427"/>
              <a:gd name="adj3" fmla="val 29386"/>
              <a:gd name="adj4" fmla="val 109197"/>
              <a:gd name="adj5" fmla="val 10932"/>
              <a:gd name="adj6" fmla="val 1315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临床教师：</a:t>
            </a:r>
            <a:r>
              <a:rPr lang="zh-CN" altLang="en-US">
                <a:solidFill>
                  <a:srgbClr val="44546A"/>
                </a:solidFill>
                <a:latin typeface="+mj-ea"/>
                <a:ea typeface="+mj-ea"/>
                <a:sym typeface="+mn-ea"/>
              </a:rPr>
              <a:t>学校附属医院中，具有副高级及以上专业技术职务并承担教学任务的临床医务工作者。</a:t>
            </a:r>
            <a:endParaRPr lang="zh-CN" altLang="en-US">
              <a:solidFill>
                <a:srgbClr val="44546A"/>
              </a:solidFill>
              <a:latin typeface="+mj-ea"/>
              <a:ea typeface="+mj-ea"/>
              <a:sym typeface="+mn-ea"/>
            </a:endParaRPr>
          </a:p>
        </p:txBody>
      </p:sp>
      <p:sp>
        <p:nvSpPr>
          <p:cNvPr id="11" name="线形标注 2(带边框和强调线) 10"/>
          <p:cNvSpPr/>
          <p:nvPr/>
        </p:nvSpPr>
        <p:spPr>
          <a:xfrm>
            <a:off x="203835" y="2740025"/>
            <a:ext cx="8484870" cy="814705"/>
          </a:xfrm>
          <a:prstGeom prst="accentBorderCallout2">
            <a:avLst>
              <a:gd name="adj1" fmla="val 71005"/>
              <a:gd name="adj2" fmla="val 103352"/>
              <a:gd name="adj3" fmla="val 153156"/>
              <a:gd name="adj4" fmla="val 108486"/>
              <a:gd name="adj5" fmla="val 184567"/>
              <a:gd name="adj6" fmla="val 11894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学教学岗银龄教师：</a:t>
            </a:r>
            <a:r>
              <a:rPr lang="zh-CN" altLang="en-US">
                <a:solidFill>
                  <a:srgbClr val="44546A"/>
                </a:solidFill>
                <a:latin typeface="+mj-ea"/>
                <a:ea typeface="+mj-ea"/>
                <a:sym typeface="+mn-ea"/>
              </a:rPr>
              <a:t>具有《中华人民共和国教师法》《教师资格条例》规定的教师资格证的从事教学工作的银龄教师。</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3" grpId="0" bldLvl="0" animBg="1"/>
      <p:bldP spid="3" grpId="1" animBg="1"/>
      <p:bldP spid="9" grpId="0" bldLvl="0" animBg="1"/>
      <p:bldP spid="9" grpId="1" animBg="1"/>
      <p:bldP spid="11" grpId="0" bldLvl="0" animBg="1"/>
      <p:bldP spid="11"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高等教育学校教职工情况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2"/>
          <a:stretch>
            <a:fillRect/>
          </a:stretch>
        </p:blipFill>
        <p:spPr>
          <a:xfrm>
            <a:off x="3307715" y="1532255"/>
            <a:ext cx="8514080" cy="4708525"/>
          </a:xfrm>
          <a:prstGeom prst="rect">
            <a:avLst/>
          </a:prstGeom>
        </p:spPr>
      </p:pic>
      <p:sp>
        <p:nvSpPr>
          <p:cNvPr id="14" name="圆角矩形 13"/>
          <p:cNvSpPr/>
          <p:nvPr/>
        </p:nvSpPr>
        <p:spPr>
          <a:xfrm>
            <a:off x="591822" y="2855595"/>
            <a:ext cx="8314055" cy="5461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外籍人员</a:t>
            </a:r>
            <a:r>
              <a:rPr lang="zh-CN" altLang="en-US" dirty="0">
                <a:solidFill>
                  <a:srgbClr val="44546A"/>
                </a:solidFill>
                <a:latin typeface="+mj-ea"/>
                <a:ea typeface="+mj-ea"/>
                <a:sym typeface="+mn-ea"/>
              </a:rPr>
              <a:t>需由学校聘用并取得外国人来华工作许可和工作类居留证件。</a:t>
            </a:r>
            <a:endParaRPr lang="zh-CN" altLang="en-US" dirty="0">
              <a:solidFill>
                <a:srgbClr val="44546A"/>
              </a:solidFill>
              <a:latin typeface="+mj-ea"/>
              <a:ea typeface="+mj-ea"/>
              <a:sym typeface="+mn-ea"/>
            </a:endParaRPr>
          </a:p>
        </p:txBody>
      </p:sp>
      <p:sp>
        <p:nvSpPr>
          <p:cNvPr id="12" name="线形标注 2(带边框和强调线) 11"/>
          <p:cNvSpPr/>
          <p:nvPr/>
        </p:nvSpPr>
        <p:spPr>
          <a:xfrm>
            <a:off x="591822" y="2199227"/>
            <a:ext cx="8485569" cy="436245"/>
          </a:xfrm>
          <a:prstGeom prst="accentBorderCallout2">
            <a:avLst>
              <a:gd name="adj1" fmla="val 31681"/>
              <a:gd name="adj2" fmla="val 102004"/>
              <a:gd name="adj3" fmla="val 498056"/>
              <a:gd name="adj4" fmla="val 106651"/>
              <a:gd name="adj5" fmla="val 828042"/>
              <a:gd name="adj6" fmla="val 4906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在编人员：</a:t>
            </a:r>
            <a:r>
              <a:rPr lang="zh-CN" altLang="en-US">
                <a:solidFill>
                  <a:srgbClr val="44546A"/>
                </a:solidFill>
                <a:latin typeface="+mj-ea"/>
                <a:ea typeface="+mj-ea"/>
                <a:sym typeface="+mn-ea"/>
              </a:rPr>
              <a:t>本校教职工中纳入事业单位编制管理的人员。</a:t>
            </a:r>
            <a:endParaRPr lang="zh-CN" altLang="en-US">
              <a:solidFill>
                <a:srgbClr val="44546A"/>
              </a:solidFill>
              <a:latin typeface="+mj-ea"/>
              <a:ea typeface="+mj-ea"/>
              <a:sym typeface="+mn-ea"/>
            </a:endParaRPr>
          </a:p>
        </p:txBody>
      </p:sp>
      <p:sp>
        <p:nvSpPr>
          <p:cNvPr id="15" name="圆角矩形 14"/>
          <p:cNvSpPr/>
          <p:nvPr/>
        </p:nvSpPr>
        <p:spPr>
          <a:xfrm>
            <a:off x="591908" y="3622182"/>
            <a:ext cx="8485505" cy="42291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受援单位填报银龄教师数。</a:t>
            </a:r>
            <a:endParaRPr lang="zh-CN" altLang="en-US">
              <a:solidFill>
                <a:srgbClr val="44546A"/>
              </a:solidFill>
              <a:latin typeface="+mj-ea"/>
              <a:ea typeface="+mj-ea"/>
              <a:sym typeface="+mn-ea"/>
            </a:endParaRPr>
          </a:p>
        </p:txBody>
      </p:sp>
      <p:sp>
        <p:nvSpPr>
          <p:cNvPr id="16" name="圆角矩形 15"/>
          <p:cNvSpPr/>
          <p:nvPr/>
        </p:nvSpPr>
        <p:spPr>
          <a:xfrm>
            <a:off x="591844" y="4205149"/>
            <a:ext cx="8485505" cy="985520"/>
          </a:xfrm>
          <a:prstGeom prst="roundRect">
            <a:avLst>
              <a:gd name="adj" fmla="val 1372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anose="020B0604020202020204" pitchFamily="34" charset="0"/>
              <a:buNone/>
            </a:pPr>
            <a:r>
              <a:rPr lang="zh-CN" altLang="en-US" dirty="0">
                <a:solidFill>
                  <a:srgbClr val="44546A"/>
                </a:solidFill>
                <a:latin typeface="+mj-ea"/>
                <a:ea typeface="+mj-ea"/>
                <a:sym typeface="+mn-ea"/>
              </a:rPr>
              <a:t>本表中校外教师中的教学岗银龄教师仅指从事教学工作的银龄教师，其总计数来源于《高等教育学校基本情况》或《职业教育学校基本情况》“教学岗银龄教师”指标。</a:t>
            </a:r>
            <a:endParaRPr lang="zh-CN" altLang="en-US" dirty="0">
              <a:solidFill>
                <a:srgbClr val="44546A"/>
              </a:solidFill>
              <a:latin typeface="+mj-ea"/>
              <a:ea typeface="+mj-ea"/>
              <a:sym typeface="+mn-ea"/>
            </a:endParaRPr>
          </a:p>
        </p:txBody>
      </p:sp>
      <p:sp>
        <p:nvSpPr>
          <p:cNvPr id="7" name="圆角矩形 6"/>
          <p:cNvSpPr/>
          <p:nvPr/>
        </p:nvSpPr>
        <p:spPr>
          <a:xfrm>
            <a:off x="591908" y="5350652"/>
            <a:ext cx="8485505" cy="42291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专任教师中不包含银龄教师。</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2" grpId="0" bldLvl="0" animBg="1"/>
      <p:bldP spid="12" grpId="1" animBg="1"/>
      <p:bldP spid="15" grpId="0" bldLvl="0" animBg="1"/>
      <p:bldP spid="15" grpId="1" animBg="1"/>
      <p:bldP spid="16" grpId="0" bldLvl="0" animBg="1"/>
      <p:bldP spid="16" grpId="1" animBg="1"/>
      <p:bldP spid="7" grpId="0" bldLvl="0" animBg="1"/>
      <p:bldP spid="7" grpId="1"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4354 </a:t>
            </a:r>
            <a:r>
              <a:rPr lang="zh-CN" altLang="en-US" sz="2400" b="1" dirty="0">
                <a:solidFill>
                  <a:schemeClr val="tx2"/>
                </a:solidFill>
                <a:latin typeface="+mj-ea"/>
                <a:ea typeface="+mj-ea"/>
                <a:cs typeface="+mj-ea"/>
                <a:sym typeface="+mn-ea"/>
              </a:rPr>
              <a:t>职业教育学校专任教师</a:t>
            </a:r>
            <a:r>
              <a:rPr lang="zh-CN" altLang="en-US" sz="2400" b="1" dirty="0">
                <a:solidFill>
                  <a:srgbClr val="044AFA"/>
                </a:solidFill>
                <a:latin typeface="+mj-ea"/>
                <a:ea typeface="+mj-ea"/>
                <a:cs typeface="+mj-ea"/>
                <a:sym typeface="+mn-ea"/>
              </a:rPr>
              <a:t>分年龄</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2"/>
          <a:srcRect b="31511"/>
          <a:stretch>
            <a:fillRect/>
          </a:stretch>
        </p:blipFill>
        <p:spPr>
          <a:xfrm>
            <a:off x="227330" y="1575435"/>
            <a:ext cx="6375400" cy="4749165"/>
          </a:xfrm>
          <a:prstGeom prst="rect">
            <a:avLst/>
          </a:prstGeom>
          <a:ln>
            <a:solidFill>
              <a:srgbClr val="44546A"/>
            </a:solidFill>
          </a:ln>
          <a:effectLst>
            <a:outerShdw blurRad="50800" dist="38100" dir="2700000" algn="tl" rotWithShape="0">
              <a:prstClr val="black">
                <a:alpha val="40000"/>
              </a:prstClr>
            </a:outerShdw>
          </a:effectLst>
        </p:spPr>
      </p:pic>
      <p:sp>
        <p:nvSpPr>
          <p:cNvPr id="20" name="圆角矩形 19"/>
          <p:cNvSpPr/>
          <p:nvPr/>
        </p:nvSpPr>
        <p:spPr>
          <a:xfrm>
            <a:off x="1165860" y="2752725"/>
            <a:ext cx="3090545" cy="1701800"/>
          </a:xfrm>
          <a:prstGeom prst="roundRect">
            <a:avLst>
              <a:gd name="adj" fmla="val 8680"/>
            </a:avLst>
          </a:prstGeom>
          <a:solidFill>
            <a:srgbClr val="C9E7FF"/>
          </a:solidFill>
          <a:ln w="38100">
            <a:solidFill>
              <a:srgbClr val="44546A"/>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anose="020B0604020202020204" pitchFamily="34" charset="0"/>
              <a:buNone/>
            </a:pPr>
            <a:r>
              <a:rPr lang="zh-CN" altLang="en-US">
                <a:solidFill>
                  <a:srgbClr val="44546A"/>
                </a:solidFill>
                <a:latin typeface="+mj-ea"/>
                <a:ea typeface="+mj-ea"/>
                <a:sym typeface="+mn-ea"/>
              </a:rPr>
              <a:t>对低学历高专业技术职务的数据进行核实，如学历是“高中阶段以下”，专业技术职务是“副高级”或“正高级”的专任教师</a:t>
            </a:r>
            <a:endParaRPr lang="zh-CN" altLang="en-US">
              <a:solidFill>
                <a:srgbClr val="44546A"/>
              </a:solidFill>
              <a:latin typeface="+mj-ea"/>
              <a:ea typeface="+mj-ea"/>
              <a:sym typeface="+mn-ea"/>
            </a:endParaRPr>
          </a:p>
        </p:txBody>
      </p:sp>
      <p:sp>
        <p:nvSpPr>
          <p:cNvPr id="2" name="圆角矩形 1"/>
          <p:cNvSpPr/>
          <p:nvPr/>
        </p:nvSpPr>
        <p:spPr>
          <a:xfrm>
            <a:off x="4909820" y="2399030"/>
            <a:ext cx="6864985" cy="1602105"/>
          </a:xfrm>
          <a:prstGeom prst="roundRect">
            <a:avLst>
              <a:gd name="adj" fmla="val 682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高等学校教师专业技术职务，</a:t>
            </a:r>
            <a:r>
              <a:rPr lang="zh-CN" altLang="en-US">
                <a:solidFill>
                  <a:srgbClr val="44546A"/>
                </a:solidFill>
                <a:latin typeface="+mj-ea"/>
                <a:ea typeface="+mj-ea"/>
                <a:sym typeface="+mn-ea"/>
              </a:rPr>
              <a:t>根据《人力资源社会保障部教育部关于深化高等学校教师职称制度改革的指导意见》的通知要求，高校教师职称一般设置初级、中级、高级，其中高级分设副高级和正高级。初级、中级、副高级、正高级职称名称一般依次是助教、讲师、副教授、教授。</a:t>
            </a:r>
            <a:endParaRPr lang="zh-CN" altLang="en-US">
              <a:solidFill>
                <a:srgbClr val="44546A"/>
              </a:solidFill>
              <a:latin typeface="+mj-ea"/>
              <a:ea typeface="+mj-ea"/>
              <a:sym typeface="+mn-ea"/>
            </a:endParaRPr>
          </a:p>
        </p:txBody>
      </p:sp>
      <p:sp>
        <p:nvSpPr>
          <p:cNvPr id="5" name="圆角矩形 4"/>
          <p:cNvSpPr/>
          <p:nvPr/>
        </p:nvSpPr>
        <p:spPr>
          <a:xfrm>
            <a:off x="4909820" y="4823460"/>
            <a:ext cx="6864985" cy="1322705"/>
          </a:xfrm>
          <a:prstGeom prst="roundRect">
            <a:avLst>
              <a:gd name="adj" fmla="val 682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填报时先要确定教师所获得的学历（博士研究生、硕士研究生、本科、专科是学历），再确定学历中所获得的学位（博士、硕士是学位），本表忽略学士学位；以所获得的最高学历、学位数填报，在读人员不计算。</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2" grpId="0" bldLvl="0" animBg="1"/>
      <p:bldP spid="2" grpId="1" animBg="1"/>
      <p:bldP spid="5" grpId="0" bldLvl="0" animBg="1"/>
      <p:bldP spid="5" grpId="1"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701675" y="524510"/>
            <a:ext cx="11304905" cy="430887"/>
          </a:xfrm>
          <a:prstGeom prst="rect">
            <a:avLst/>
          </a:prstGeom>
          <a:noFill/>
        </p:spPr>
        <p:txBody>
          <a:bodyPr vert="horz" wrap="square" rtlCol="0">
            <a:spAutoFit/>
          </a:bodyPr>
          <a:lstStyle/>
          <a:p>
            <a:r>
              <a:rPr lang="zh-CN" altLang="en-US" sz="2200" b="1" dirty="0">
                <a:solidFill>
                  <a:schemeClr val="tx2"/>
                </a:solidFill>
                <a:latin typeface="+mj-ea"/>
                <a:ea typeface="+mj-ea"/>
                <a:cs typeface="+mj-ea"/>
                <a:sym typeface="+mn-ea"/>
              </a:rPr>
              <a:t>教基</a:t>
            </a:r>
            <a:r>
              <a:rPr lang="en-US" altLang="zh-CN" sz="2200" b="1" dirty="0">
                <a:solidFill>
                  <a:schemeClr val="tx2"/>
                </a:solidFill>
                <a:latin typeface="+mj-ea"/>
                <a:ea typeface="+mj-ea"/>
                <a:cs typeface="+mj-ea"/>
                <a:sym typeface="+mn-ea"/>
              </a:rPr>
              <a:t>4257 </a:t>
            </a:r>
            <a:r>
              <a:rPr lang="zh-CN" altLang="en-US" sz="2200" b="1" dirty="0">
                <a:solidFill>
                  <a:schemeClr val="tx2"/>
                </a:solidFill>
                <a:latin typeface="+mj-ea"/>
                <a:ea typeface="+mj-ea"/>
                <a:cs typeface="+mj-ea"/>
                <a:sym typeface="+mn-ea"/>
              </a:rPr>
              <a:t>、</a:t>
            </a:r>
            <a:r>
              <a:rPr lang="en-US" altLang="zh-CN" sz="2200" b="1" dirty="0">
                <a:solidFill>
                  <a:schemeClr val="tx2"/>
                </a:solidFill>
                <a:latin typeface="+mj-ea"/>
                <a:ea typeface="+mj-ea"/>
                <a:cs typeface="+mj-ea"/>
                <a:sym typeface="+mn-ea"/>
              </a:rPr>
              <a:t>4358 </a:t>
            </a:r>
            <a:r>
              <a:rPr lang="zh-CN" altLang="en-US" sz="2200" b="1" dirty="0">
                <a:solidFill>
                  <a:schemeClr val="tx2"/>
                </a:solidFill>
                <a:latin typeface="+mj-ea"/>
                <a:ea typeface="+mj-ea"/>
                <a:cs typeface="+mj-ea"/>
                <a:sym typeface="+mn-ea"/>
              </a:rPr>
              <a:t>职业、高等教育学校专任教师教学领域</a:t>
            </a:r>
            <a:r>
              <a:rPr lang="zh-CN" altLang="en-US" sz="2200" b="1" dirty="0">
                <a:solidFill>
                  <a:srgbClr val="044AFA"/>
                </a:solidFill>
                <a:latin typeface="+mj-ea"/>
                <a:ea typeface="+mj-ea"/>
                <a:cs typeface="+mj-ea"/>
                <a:sym typeface="+mn-ea"/>
              </a:rPr>
              <a:t>所属大类、学科门类</a:t>
            </a:r>
            <a:r>
              <a:rPr lang="zh-CN" altLang="en-US" sz="2200" b="1" dirty="0">
                <a:solidFill>
                  <a:schemeClr val="tx2"/>
                </a:solidFill>
                <a:latin typeface="+mj-ea"/>
                <a:ea typeface="+mj-ea"/>
                <a:cs typeface="+mj-ea"/>
                <a:sym typeface="+mn-ea"/>
              </a:rPr>
              <a:t>情况</a:t>
            </a:r>
            <a:endParaRPr lang="zh-CN" altLang="en-US" sz="2200" b="1" dirty="0">
              <a:solidFill>
                <a:schemeClr val="tx2"/>
              </a:solidFill>
              <a:latin typeface="+mj-ea"/>
              <a:ea typeface="+mj-ea"/>
              <a:cs typeface="+mj-ea"/>
              <a:sym typeface="+mn-ea"/>
            </a:endParaRPr>
          </a:p>
        </p:txBody>
      </p:sp>
      <p:pic>
        <p:nvPicPr>
          <p:cNvPr id="2" name="图片 1"/>
          <p:cNvPicPr>
            <a:picLocks noChangeAspect="1"/>
          </p:cNvPicPr>
          <p:nvPr/>
        </p:nvPicPr>
        <p:blipFill>
          <a:blip r:embed="rId2"/>
          <a:stretch>
            <a:fillRect/>
          </a:stretch>
        </p:blipFill>
        <p:spPr>
          <a:xfrm>
            <a:off x="448945" y="1317625"/>
            <a:ext cx="5031141" cy="5448200"/>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3"/>
          <a:stretch>
            <a:fillRect/>
          </a:stretch>
        </p:blipFill>
        <p:spPr>
          <a:xfrm>
            <a:off x="5761773" y="1758954"/>
            <a:ext cx="5876592" cy="4771982"/>
          </a:xfrm>
          <a:prstGeom prst="rect">
            <a:avLst/>
          </a:prstGeom>
          <a:ln>
            <a:solidFill>
              <a:srgbClr val="44546A"/>
            </a:solidFill>
          </a:ln>
          <a:effectLst>
            <a:outerShdw blurRad="50800" dist="38100" dir="2700000" algn="tl" rotWithShape="0">
              <a:prstClr val="black">
                <a:alpha val="40000"/>
              </a:prstClr>
            </a:outerShdw>
          </a:effectLst>
        </p:spPr>
      </p:pic>
      <p:sp>
        <p:nvSpPr>
          <p:cNvPr id="5" name="圆角矩形 4"/>
          <p:cNvSpPr/>
          <p:nvPr/>
        </p:nvSpPr>
        <p:spPr>
          <a:xfrm>
            <a:off x="3577590" y="3023235"/>
            <a:ext cx="8077835" cy="101600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a:solidFill>
                  <a:srgbClr val="44546A"/>
                </a:solidFill>
                <a:latin typeface="+mj-ea"/>
                <a:ea typeface="+mj-ea"/>
                <a:sym typeface="+mn-ea"/>
              </a:rPr>
              <a:t>按照专任教师从事教学工作所属领域分大类（学科门类）进行填报。对于跨大类（学科门类）专业的任课教师，根据其工作量选择一个大类（学科门类）填报，不得重复填报。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5" name="图片 4" descr="upload_post_object_v2_3266762901"/>
          <p:cNvPicPr>
            <a:picLocks noChangeAspect="1"/>
          </p:cNvPicPr>
          <p:nvPr/>
        </p:nvPicPr>
        <p:blipFill>
          <a:blip r:embed="rId1"/>
          <a:stretch>
            <a:fillRect/>
          </a:stretch>
        </p:blipFill>
        <p:spPr>
          <a:xfrm>
            <a:off x="462794" y="1317656"/>
            <a:ext cx="6132947" cy="5229145"/>
          </a:xfrm>
          <a:prstGeom prst="rect">
            <a:avLst/>
          </a:prstGeom>
        </p:spPr>
      </p:pic>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4261 </a:t>
            </a:r>
            <a:r>
              <a:rPr lang="zh-CN" altLang="en-US" sz="2400" b="1" dirty="0">
                <a:solidFill>
                  <a:schemeClr val="tx2"/>
                </a:solidFill>
                <a:latin typeface="+mj-ea"/>
                <a:ea typeface="+mj-ea"/>
                <a:cs typeface="+mj-ea"/>
                <a:sym typeface="+mn-ea"/>
              </a:rPr>
              <a:t>职业教育学校教师</a:t>
            </a:r>
            <a:r>
              <a:rPr lang="zh-CN" altLang="en-US" sz="2400" b="1" dirty="0">
                <a:solidFill>
                  <a:srgbClr val="044AFA"/>
                </a:solidFill>
                <a:latin typeface="+mj-ea"/>
                <a:ea typeface="+mj-ea"/>
                <a:cs typeface="+mj-ea"/>
                <a:sym typeface="+mn-ea"/>
              </a:rPr>
              <a:t>授课分类</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4" name="圆角矩形 13"/>
          <p:cNvSpPr/>
          <p:nvPr/>
        </p:nvSpPr>
        <p:spPr>
          <a:xfrm>
            <a:off x="2926080" y="3343910"/>
            <a:ext cx="8546465" cy="3202940"/>
          </a:xfrm>
          <a:prstGeom prst="roundRect">
            <a:avLst>
              <a:gd name="adj" fmla="val 47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spcBef>
                <a:spcPts val="1200"/>
              </a:spcBef>
            </a:pPr>
            <a:r>
              <a:rPr lang="zh-CN" altLang="en-US">
                <a:solidFill>
                  <a:srgbClr val="44546A"/>
                </a:solidFill>
                <a:latin typeface="+mj-ea"/>
                <a:ea typeface="+mj-ea"/>
                <a:sym typeface="+mn-ea"/>
              </a:rPr>
              <a:t>根据</a:t>
            </a:r>
            <a:r>
              <a:rPr lang="zh-CN" altLang="en-US">
                <a:solidFill>
                  <a:srgbClr val="044AFA"/>
                </a:solidFill>
                <a:latin typeface="华文新魏" panose="02010800040101010101" charset="-122"/>
                <a:ea typeface="华文新魏" panose="02010800040101010101" charset="-122"/>
                <a:sym typeface="+mn-ea"/>
                <a:hlinkClick r:id="rId3"/>
              </a:rPr>
              <a:t>《教育部关于职业院校专业人才培养方案制订与实施工作的指导意见》</a:t>
            </a:r>
            <a:r>
              <a:rPr lang="zh-CN" altLang="en-US">
                <a:solidFill>
                  <a:srgbClr val="44546A"/>
                </a:solidFill>
                <a:latin typeface="+mj-ea"/>
                <a:ea typeface="+mj-ea"/>
                <a:sym typeface="+mn-ea"/>
              </a:rPr>
              <a:t>，职业院校课程设置分为公共基础课程和专业（技能）课程两类。</a:t>
            </a:r>
            <a:endParaRPr lang="zh-CN" altLang="en-US">
              <a:solidFill>
                <a:srgbClr val="44546A"/>
              </a:solidFill>
              <a:latin typeface="+mj-ea"/>
              <a:ea typeface="+mj-ea"/>
              <a:sym typeface="+mn-ea"/>
            </a:endParaRPr>
          </a:p>
          <a:p>
            <a:pPr indent="0" algn="l" fontAlgn="auto">
              <a:spcBef>
                <a:spcPts val="1200"/>
              </a:spcBef>
            </a:pPr>
            <a:r>
              <a:rPr lang="zh-CN" altLang="en-US">
                <a:solidFill>
                  <a:srgbClr val="44546A"/>
                </a:solidFill>
                <a:latin typeface="+mj-ea"/>
                <a:ea typeface="+mj-ea"/>
                <a:sym typeface="+mn-ea"/>
              </a:rPr>
              <a:t>高等职业学校应当将思想政治理论课、体育、军事课、心理健康教育等课程列为公共基础必修课程，并将马克思主义理论类课程、党史国史、中华优秀传统文化、职业发展与就业指导、创新创业教育、信息技术、语文、数学、外语、健康教育、美育课程、职业素养等列为必修课或限定选修课。</a:t>
            </a:r>
            <a:endParaRPr lang="zh-CN" altLang="en-US">
              <a:solidFill>
                <a:srgbClr val="44546A"/>
              </a:solidFill>
              <a:latin typeface="+mj-ea"/>
              <a:ea typeface="+mj-ea"/>
              <a:sym typeface="+mn-ea"/>
            </a:endParaRPr>
          </a:p>
        </p:txBody>
      </p:sp>
      <p:sp>
        <p:nvSpPr>
          <p:cNvPr id="10" name="圆角矩形 9"/>
          <p:cNvSpPr/>
          <p:nvPr/>
        </p:nvSpPr>
        <p:spPr>
          <a:xfrm>
            <a:off x="4192270" y="2569845"/>
            <a:ext cx="7497445" cy="6203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根据学校教务部门按当年教学计划安排公共基础课、专业（技能）课程情况填报。</a:t>
            </a:r>
            <a:endParaRPr lang="zh-CN" altLang="en-US">
              <a:solidFill>
                <a:srgbClr val="44546A"/>
              </a:solidFill>
              <a:latin typeface="+mj-ea"/>
              <a:ea typeface="+mj-ea"/>
              <a:sym typeface="+mn-ea"/>
            </a:endParaRPr>
          </a:p>
        </p:txBody>
      </p:sp>
      <p:sp>
        <p:nvSpPr>
          <p:cNvPr id="11" name="线形标注 2(带边框和强调线) 10"/>
          <p:cNvSpPr/>
          <p:nvPr/>
        </p:nvSpPr>
        <p:spPr>
          <a:xfrm>
            <a:off x="4192270" y="1427480"/>
            <a:ext cx="7548245" cy="988695"/>
          </a:xfrm>
          <a:prstGeom prst="accentBorderCallout2">
            <a:avLst>
              <a:gd name="adj1" fmla="val 18750"/>
              <a:gd name="adj2" fmla="val -8333"/>
              <a:gd name="adj3" fmla="val 144508"/>
              <a:gd name="adj4" fmla="val -12408"/>
              <a:gd name="adj5" fmla="val 186255"/>
              <a:gd name="adj6" fmla="val 261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双师型：</a:t>
            </a:r>
            <a:r>
              <a:rPr lang="zh-CN" altLang="en-US">
                <a:solidFill>
                  <a:srgbClr val="44546A"/>
                </a:solidFill>
                <a:latin typeface="+mj-ea"/>
                <a:ea typeface="+mj-ea"/>
                <a:sym typeface="+mn-ea"/>
              </a:rPr>
              <a:t>经省级教育行政部门认定或备案，由学校按照聘任程序聘用的同时具有教师资格证书和国家职业技能等级证书（或职业资格证书或专业技术职务或五年企业实践时长6个月以上）的教师。</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0" grpId="0" bldLvl="0" animBg="1"/>
      <p:bldP spid="10" grpId="1" animBg="1"/>
      <p:bldP spid="10" grpId="2" bldLvl="0" animBg="1"/>
      <p:bldP spid="11" grpId="0" bldLvl="0" animBg="1"/>
      <p:bldP spid="11" grpId="1" animBg="1"/>
      <p:bldP spid="11" grpId="2"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5" name="图片 4" descr="upload_post_object_v2_3266762901"/>
          <p:cNvPicPr>
            <a:picLocks noChangeAspect="1"/>
          </p:cNvPicPr>
          <p:nvPr/>
        </p:nvPicPr>
        <p:blipFill>
          <a:blip r:embed="rId1"/>
          <a:stretch>
            <a:fillRect/>
          </a:stretch>
        </p:blipFill>
        <p:spPr>
          <a:xfrm>
            <a:off x="462794" y="1317656"/>
            <a:ext cx="6132947" cy="5229145"/>
          </a:xfrm>
          <a:prstGeom prst="rect">
            <a:avLst/>
          </a:prstGeom>
        </p:spPr>
      </p:pic>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4261 </a:t>
            </a:r>
            <a:r>
              <a:rPr lang="zh-CN" altLang="en-US" sz="2400" b="1" dirty="0">
                <a:solidFill>
                  <a:schemeClr val="tx2"/>
                </a:solidFill>
                <a:latin typeface="+mj-ea"/>
                <a:ea typeface="+mj-ea"/>
                <a:cs typeface="+mj-ea"/>
                <a:sym typeface="+mn-ea"/>
              </a:rPr>
              <a:t>职业教育学校教师</a:t>
            </a:r>
            <a:r>
              <a:rPr lang="zh-CN" altLang="en-US" sz="2400" b="1" dirty="0">
                <a:solidFill>
                  <a:srgbClr val="044AFA"/>
                </a:solidFill>
                <a:latin typeface="+mj-ea"/>
                <a:ea typeface="+mj-ea"/>
                <a:cs typeface="+mj-ea"/>
                <a:sym typeface="+mn-ea"/>
              </a:rPr>
              <a:t>授课分类</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3" name="圆角矩形 2"/>
          <p:cNvSpPr/>
          <p:nvPr/>
        </p:nvSpPr>
        <p:spPr>
          <a:xfrm>
            <a:off x="3577590" y="3957320"/>
            <a:ext cx="8077835" cy="101600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a:solidFill>
                  <a:srgbClr val="44546A"/>
                </a:solidFill>
                <a:latin typeface="+mj-ea"/>
                <a:ea typeface="+mj-ea"/>
                <a:sym typeface="+mn-ea"/>
              </a:rPr>
              <a:t>Q</a:t>
            </a:r>
            <a:r>
              <a:rPr lang="zh-CN" altLang="en-US">
                <a:solidFill>
                  <a:srgbClr val="44546A"/>
                </a:solidFill>
                <a:latin typeface="+mj-ea"/>
                <a:ea typeface="+mj-ea"/>
                <a:sym typeface="+mn-ea"/>
              </a:rPr>
              <a:t>：张老师被省级教育行政部门认定为双师型教师，本学年被学校聘用在实验室工作（实验员）。填写报表时是否应视为双师型教师？</a:t>
            </a:r>
            <a:endParaRPr lang="zh-CN" altLang="en-US">
              <a:solidFill>
                <a:srgbClr val="44546A"/>
              </a:solidFill>
              <a:latin typeface="+mj-ea"/>
              <a:ea typeface="+mj-ea"/>
              <a:sym typeface="+mn-ea"/>
            </a:endParaRPr>
          </a:p>
        </p:txBody>
      </p:sp>
      <p:sp>
        <p:nvSpPr>
          <p:cNvPr id="6" name="圆角矩形 5"/>
          <p:cNvSpPr/>
          <p:nvPr/>
        </p:nvSpPr>
        <p:spPr>
          <a:xfrm>
            <a:off x="3577590" y="5100320"/>
            <a:ext cx="8077835" cy="101600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solidFill>
                  <a:srgbClr val="44546A"/>
                </a:solidFill>
                <a:latin typeface="+mj-ea"/>
                <a:ea typeface="+mj-ea"/>
                <a:sym typeface="+mn-ea"/>
              </a:rPr>
              <a:t>Q</a:t>
            </a:r>
            <a:r>
              <a:rPr lang="zh-CN" altLang="en-US">
                <a:solidFill>
                  <a:srgbClr val="44546A"/>
                </a:solidFill>
                <a:latin typeface="+mj-ea"/>
                <a:ea typeface="+mj-ea"/>
                <a:sym typeface="+mn-ea"/>
              </a:rPr>
              <a:t>：</a:t>
            </a:r>
            <a:r>
              <a:rPr>
                <a:solidFill>
                  <a:srgbClr val="44546A"/>
                </a:solidFill>
                <a:latin typeface="+mj-ea"/>
                <a:ea typeface="+mj-ea"/>
                <a:sym typeface="+mn-ea"/>
              </a:rPr>
              <a:t>张老师被省级教育行政部门认定为双师型教师，但本学年没有担任专业（技能）课程教学工作，而是担任了思政课（公共基础课程）教学工作，填写教基4261《职业教育学校专任教师分年龄情况》时，</a:t>
            </a:r>
            <a:r>
              <a:rPr lang="zh-CN">
                <a:solidFill>
                  <a:srgbClr val="44546A"/>
                </a:solidFill>
                <a:latin typeface="+mj-ea"/>
                <a:ea typeface="+mj-ea"/>
                <a:sym typeface="+mn-ea"/>
              </a:rPr>
              <a:t>应如何填写？</a:t>
            </a:r>
            <a:endParaRPr>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6" grpId="0" bldLvl="0" animBg="1"/>
      <p:bldP spid="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基本概况</a:t>
            </a:r>
            <a:endParaRPr lang="zh-CN" altLang="en-US" sz="3200" b="1" dirty="0">
              <a:solidFill>
                <a:schemeClr val="tx2"/>
              </a:solidFill>
              <a:latin typeface="+mj-lt"/>
              <a:ea typeface="+mj-ea"/>
            </a:endParaRPr>
          </a:p>
        </p:txBody>
      </p:sp>
      <p:sp>
        <p:nvSpPr>
          <p:cNvPr id="2" name="文本框 1"/>
          <p:cNvSpPr txBox="1"/>
          <p:nvPr/>
        </p:nvSpPr>
        <p:spPr>
          <a:xfrm>
            <a:off x="1653117" y="1249102"/>
            <a:ext cx="8773415"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ctr">
              <a:lnSpc>
                <a:spcPct val="100000"/>
              </a:lnSpc>
              <a:spcBef>
                <a:spcPts val="450"/>
              </a:spcBef>
            </a:pP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教育事业综合统计</a:t>
            </a:r>
            <a:endParaRPr lang="zh-CN" altLang="en-US" b="1"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custDataLst>
              <p:tags r:id="rId2"/>
            </p:custDataLst>
          </p:nvPr>
        </p:nvSpPr>
        <p:spPr>
          <a:xfrm>
            <a:off x="681355" y="2147570"/>
            <a:ext cx="1936750"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学   校</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3"/>
            </p:custDataLst>
          </p:nvPr>
        </p:nvSpPr>
        <p:spPr>
          <a:xfrm>
            <a:off x="755401" y="2834984"/>
            <a:ext cx="1739447" cy="2138045"/>
          </a:xfrm>
          <a:prstGeom prst="rect">
            <a:avLst/>
          </a:prstGeom>
        </p:spPr>
        <p:txBody>
          <a:bodyPr wrap="square">
            <a:spAutoFit/>
          </a:bodyPr>
          <a:lstStyle/>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学校校数</a:t>
            </a:r>
            <a:endParaRPr lang="zh-CN" altLang="en-US" b="1"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分办学类型</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分举办者</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分城乡类型</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分性质类别</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custDataLst>
              <p:tags r:id="rId4"/>
            </p:custDataLst>
          </p:nvPr>
        </p:nvSpPr>
        <p:spPr>
          <a:xfrm>
            <a:off x="3601720" y="2147570"/>
            <a:ext cx="1936750"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学   生</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custDataLst>
              <p:tags r:id="rId5"/>
            </p:custDataLst>
          </p:nvPr>
        </p:nvSpPr>
        <p:spPr>
          <a:xfrm>
            <a:off x="6521450" y="2147570"/>
            <a:ext cx="1936750"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教   师</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custDataLst>
              <p:tags r:id="rId6"/>
            </p:custDataLst>
          </p:nvPr>
        </p:nvSpPr>
        <p:spPr>
          <a:xfrm>
            <a:off x="9441815" y="2147570"/>
            <a:ext cx="1936750"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办学条件</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7"/>
            </p:custDataLst>
          </p:nvPr>
        </p:nvSpPr>
        <p:spPr>
          <a:xfrm>
            <a:off x="3220369" y="2834984"/>
            <a:ext cx="2649989" cy="2138045"/>
          </a:xfrm>
          <a:prstGeom prst="rect">
            <a:avLst/>
          </a:prstGeom>
        </p:spPr>
        <p:txBody>
          <a:bodyPr wrap="square">
            <a:spAutoFit/>
          </a:bodyPr>
          <a:lstStyle/>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招生</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毕业</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在校</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分学校</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分年级</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分年龄 </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分专业 </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 </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custDataLst>
              <p:tags r:id="rId8"/>
            </p:custDataLst>
          </p:nvPr>
        </p:nvSpPr>
        <p:spPr>
          <a:xfrm>
            <a:off x="6140609" y="2834984"/>
            <a:ext cx="2649989" cy="2138045"/>
          </a:xfrm>
          <a:prstGeom prst="rect">
            <a:avLst/>
          </a:prstGeom>
        </p:spPr>
        <p:txBody>
          <a:bodyPr wrap="square">
            <a:spAutoFit/>
          </a:bodyPr>
          <a:lstStyle/>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教职工</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专任教师</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分学科</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分学历</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分职称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分年龄</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9" name="矩形 28"/>
          <p:cNvSpPr/>
          <p:nvPr>
            <p:custDataLst>
              <p:tags r:id="rId9"/>
            </p:custDataLst>
          </p:nvPr>
        </p:nvSpPr>
        <p:spPr>
          <a:xfrm>
            <a:off x="9022757" y="2834984"/>
            <a:ext cx="2941513" cy="3199765"/>
          </a:xfrm>
          <a:prstGeom prst="rect">
            <a:avLst/>
          </a:prstGeom>
        </p:spPr>
        <p:txBody>
          <a:bodyPr wrap="square">
            <a:spAutoFit/>
          </a:bodyPr>
          <a:lstStyle/>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占地</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校舍</a:t>
            </a:r>
            <a:r>
              <a:rPr lang="en-US" altLang="zh-CN" b="1" kern="0" dirty="0">
                <a:solidFill>
                  <a:srgbClr val="44546A"/>
                </a:solidFill>
                <a:latin typeface="微软雅黑" panose="020B0503020204020204" charset="-122"/>
                <a:ea typeface="微软雅黑" panose="020B0503020204020204" charset="-122"/>
                <a:cs typeface="微软雅黑" panose="020B0503020204020204" charset="-122"/>
              </a:rPr>
              <a:t>/</a:t>
            </a: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资产</a:t>
            </a:r>
            <a:endParaRPr lang="zh-CN" altLang="en-US" b="1"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教辅用房</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行政办公用房</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生活用房</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图书、计算机</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网络建设</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教学实习仪器</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设备资产值</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 </a:t>
            </a: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p:txBody>
      </p:sp>
      <p:grpSp>
        <p:nvGrpSpPr>
          <p:cNvPr id="30" name="组合 29"/>
          <p:cNvGrpSpPr/>
          <p:nvPr/>
        </p:nvGrpSpPr>
        <p:grpSpPr>
          <a:xfrm>
            <a:off x="1642676" y="1643431"/>
            <a:ext cx="8744403" cy="523748"/>
            <a:chOff x="2838736" y="1608602"/>
            <a:chExt cx="8746680" cy="523884"/>
          </a:xfrm>
        </p:grpSpPr>
        <p:grpSp>
          <p:nvGrpSpPr>
            <p:cNvPr id="31" name="组合 30"/>
            <p:cNvGrpSpPr/>
            <p:nvPr/>
          </p:nvGrpSpPr>
          <p:grpSpPr>
            <a:xfrm>
              <a:off x="2847816" y="1608602"/>
              <a:ext cx="8737600" cy="523884"/>
              <a:chOff x="1727200" y="2192363"/>
              <a:chExt cx="8737600" cy="523884"/>
            </a:xfrm>
          </p:grpSpPr>
          <p:cxnSp>
            <p:nvCxnSpPr>
              <p:cNvPr id="32" name="直接连接符 31"/>
              <p:cNvCxnSpPr/>
              <p:nvPr/>
            </p:nvCxnSpPr>
            <p:spPr>
              <a:xfrm>
                <a:off x="6086920" y="2192363"/>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6482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5565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4648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7272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39" name="直接连接符 38"/>
            <p:cNvCxnSpPr/>
            <p:nvPr/>
          </p:nvCxnSpPr>
          <p:spPr>
            <a:xfrm>
              <a:off x="2838736" y="1867339"/>
              <a:ext cx="8737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矩形标注 8"/>
          <p:cNvSpPr/>
          <p:nvPr/>
        </p:nvSpPr>
        <p:spPr>
          <a:xfrm>
            <a:off x="1075690" y="3896360"/>
            <a:ext cx="4269740" cy="1761490"/>
          </a:xfrm>
          <a:prstGeom prst="wedgeRectCallout">
            <a:avLst>
              <a:gd name="adj1" fmla="val 24643"/>
              <a:gd name="adj2" fmla="val -11672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随迁子女、留守儿童、送教上门、随班就读、现代学徒制，全日制、非全日制、保留入学资格、恢复入学资格、国家专项、地方专项、高校专项、专科起点、第二学士学位、预科生转入</a:t>
            </a:r>
            <a:endParaRPr lang="zh-CN" altLang="en-US">
              <a:solidFill>
                <a:srgbClr val="44546A"/>
              </a:solidFill>
              <a:latin typeface="+mj-ea"/>
              <a:ea typeface="+mj-ea"/>
              <a:sym typeface="+mn-ea"/>
            </a:endParaRPr>
          </a:p>
        </p:txBody>
      </p:sp>
      <p:sp>
        <p:nvSpPr>
          <p:cNvPr id="5" name="矩形标注 4"/>
          <p:cNvSpPr/>
          <p:nvPr/>
        </p:nvSpPr>
        <p:spPr>
          <a:xfrm>
            <a:off x="6308725" y="4023360"/>
            <a:ext cx="4269740" cy="1634490"/>
          </a:xfrm>
          <a:prstGeom prst="wedgeRectCallout">
            <a:avLst>
              <a:gd name="adj1" fmla="val -23096"/>
              <a:gd name="adj2" fmla="val -12674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行政人员、教辅人员、工勤人员、校外教师、行业导师、临床医师、在编人员、外籍人员、附属中小学幼儿园教职工、其他附设机构人员</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2" presetClass="entr" presetSubtype="8" fill="hold" grpId="0" nodeType="withEffect">
                                  <p:stCondLst>
                                    <p:cond delay="0"/>
                                  </p:stCondLst>
                                  <p:childTnLst>
                                    <p:set>
                                      <p:cBhvr>
                                        <p:cTn id="14" dur="1000"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0-#ppt_w/2"/>
                                          </p:val>
                                        </p:tav>
                                        <p:tav tm="100000">
                                          <p:val>
                                            <p:strVal val="#ppt_x"/>
                                          </p:val>
                                        </p:tav>
                                      </p:tavLst>
                                    </p:anim>
                                    <p:anim calcmode="lin" valueType="num">
                                      <p:cBhvr additive="base">
                                        <p:cTn id="16" dur="10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000"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0-#ppt_w/2"/>
                                          </p:val>
                                        </p:tav>
                                        <p:tav tm="100000">
                                          <p:val>
                                            <p:strVal val="#ppt_x"/>
                                          </p:val>
                                        </p:tav>
                                      </p:tavLst>
                                    </p:anim>
                                    <p:anim calcmode="lin" valueType="num">
                                      <p:cBhvr additive="base">
                                        <p:cTn id="20" dur="10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000"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0-#ppt_w/2"/>
                                          </p:val>
                                        </p:tav>
                                        <p:tav tm="100000">
                                          <p:val>
                                            <p:strVal val="#ppt_x"/>
                                          </p:val>
                                        </p:tav>
                                      </p:tavLst>
                                    </p:anim>
                                    <p:anim calcmode="lin" valueType="num">
                                      <p:cBhvr additive="base">
                                        <p:cTn id="24" dur="10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000" fill="hold">
                                          <p:stCondLst>
                                            <p:cond delay="0"/>
                                          </p:stCondLst>
                                        </p:cTn>
                                        <p:tgtEl>
                                          <p:spTgt spid="26"/>
                                        </p:tgtEl>
                                        <p:attrNameLst>
                                          <p:attrName>style.visibility</p:attrName>
                                        </p:attrNameLst>
                                      </p:cBhvr>
                                      <p:to>
                                        <p:strVal val="visible"/>
                                      </p:to>
                                    </p:set>
                                    <p:anim calcmode="lin" valueType="num">
                                      <p:cBhvr additive="base">
                                        <p:cTn id="27" dur="1000" fill="hold"/>
                                        <p:tgtEl>
                                          <p:spTgt spid="26"/>
                                        </p:tgtEl>
                                        <p:attrNameLst>
                                          <p:attrName>ppt_x</p:attrName>
                                        </p:attrNameLst>
                                      </p:cBhvr>
                                      <p:tavLst>
                                        <p:tav tm="0">
                                          <p:val>
                                            <p:strVal val="0-#ppt_w/2"/>
                                          </p:val>
                                        </p:tav>
                                        <p:tav tm="100000">
                                          <p:val>
                                            <p:strVal val="#ppt_x"/>
                                          </p:val>
                                        </p:tav>
                                      </p:tavLst>
                                    </p:anim>
                                    <p:anim calcmode="lin" valueType="num">
                                      <p:cBhvr additive="base">
                                        <p:cTn id="28" dur="10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childTnLst>
                                </p:cTn>
                              </p:par>
                              <p:par>
                                <p:cTn id="61" presetID="1" presetClass="exit" presetSubtype="0" fill="hold" grpId="2" nodeType="withEffect">
                                  <p:stCondLst>
                                    <p:cond delay="0"/>
                                  </p:stCondLst>
                                  <p:childTnLst>
                                    <p:set>
                                      <p:cBhvr>
                                        <p:cTn id="6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2" grpId="0" bldLvl="0" animBg="1"/>
      <p:bldP spid="23" grpId="0"/>
      <p:bldP spid="24" grpId="0" bldLvl="0" animBg="1"/>
      <p:bldP spid="25" grpId="0" bldLvl="0" animBg="1"/>
      <p:bldP spid="26" grpId="0" bldLvl="0" animBg="1"/>
      <p:bldP spid="27" grpId="0"/>
      <p:bldP spid="28" grpId="0"/>
      <p:bldP spid="29" grpId="0"/>
      <p:bldP spid="9" grpId="0" bldLvl="0" animBg="1"/>
      <p:bldP spid="9" grpId="1" animBg="1"/>
      <p:bldP spid="9" grpId="2" bldLvl="0" animBg="1"/>
      <p:bldP spid="5" grpId="0" bldLvl="0" animBg="1"/>
      <p:bldP spid="5"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4362 </a:t>
            </a:r>
            <a:r>
              <a:rPr lang="zh-CN" altLang="en-US" sz="2400" b="1" dirty="0">
                <a:solidFill>
                  <a:schemeClr val="tx2"/>
                </a:solidFill>
                <a:latin typeface="+mj-ea"/>
                <a:ea typeface="+mj-ea"/>
                <a:cs typeface="+mj-ea"/>
                <a:sym typeface="+mn-ea"/>
              </a:rPr>
              <a:t>高等教育学校教师</a:t>
            </a:r>
            <a:r>
              <a:rPr lang="zh-CN" altLang="en-US" sz="2400" b="1" dirty="0">
                <a:solidFill>
                  <a:srgbClr val="044AFA"/>
                </a:solidFill>
                <a:latin typeface="+mj-ea"/>
                <a:ea typeface="+mj-ea"/>
                <a:cs typeface="+mj-ea"/>
                <a:sym typeface="+mn-ea"/>
              </a:rPr>
              <a:t>授课分类</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2"/>
          <a:stretch>
            <a:fillRect/>
          </a:stretch>
        </p:blipFill>
        <p:spPr>
          <a:xfrm>
            <a:off x="766445" y="1417320"/>
            <a:ext cx="5706110" cy="4956175"/>
          </a:xfrm>
          <a:prstGeom prst="rect">
            <a:avLst/>
          </a:prstGeom>
          <a:ln>
            <a:solidFill>
              <a:srgbClr val="44546A"/>
            </a:solidFill>
          </a:ln>
        </p:spPr>
      </p:pic>
      <p:sp>
        <p:nvSpPr>
          <p:cNvPr id="3" name="圆角矩形 2"/>
          <p:cNvSpPr/>
          <p:nvPr/>
        </p:nvSpPr>
        <p:spPr>
          <a:xfrm>
            <a:off x="3577590" y="3957320"/>
            <a:ext cx="8077835" cy="800735"/>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a:solidFill>
                  <a:srgbClr val="44546A"/>
                </a:solidFill>
                <a:latin typeface="+mj-ea"/>
                <a:ea typeface="+mj-ea"/>
                <a:sym typeface="+mn-ea"/>
              </a:rPr>
              <a:t>公共基础课是指全部专业或部分同类专业的学生都必须学习的课程，如思政类、公共外语类、数学类、体育类、国防教育类等课程。</a:t>
            </a:r>
            <a:endParaRPr lang="zh-CN" altLang="en-US">
              <a:solidFill>
                <a:srgbClr val="44546A"/>
              </a:solidFill>
              <a:latin typeface="+mj-ea"/>
              <a:ea typeface="+mj-ea"/>
              <a:sym typeface="+mn-ea"/>
            </a:endParaRPr>
          </a:p>
        </p:txBody>
      </p:sp>
      <p:sp>
        <p:nvSpPr>
          <p:cNvPr id="6" name="圆角矩形 5"/>
          <p:cNvSpPr/>
          <p:nvPr/>
        </p:nvSpPr>
        <p:spPr>
          <a:xfrm>
            <a:off x="3577590" y="4944110"/>
            <a:ext cx="8077835" cy="76454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a:solidFill>
                  <a:srgbClr val="44546A"/>
                </a:solidFill>
                <a:latin typeface="+mj-ea"/>
                <a:ea typeface="+mj-ea"/>
                <a:sym typeface="+mn-ea"/>
              </a:rPr>
              <a:t>专业课与公共基础课相对，是指根据培养目标所开设的专业知识和专门技能的课程。</a:t>
            </a:r>
            <a:endParaRPr lang="zh-CN" altLang="en-US">
              <a:solidFill>
                <a:srgbClr val="44546A"/>
              </a:solidFill>
              <a:latin typeface="+mj-ea"/>
              <a:ea typeface="+mj-ea"/>
              <a:sym typeface="+mn-ea"/>
            </a:endParaRPr>
          </a:p>
        </p:txBody>
      </p:sp>
      <p:sp>
        <p:nvSpPr>
          <p:cNvPr id="7" name="圆角矩形 6"/>
          <p:cNvSpPr/>
          <p:nvPr/>
        </p:nvSpPr>
        <p:spPr>
          <a:xfrm>
            <a:off x="3577590" y="5835650"/>
            <a:ext cx="8077835" cy="76454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a:solidFill>
                  <a:srgbClr val="44546A"/>
                </a:solidFill>
                <a:latin typeface="+mj-ea"/>
                <a:ea typeface="+mj-ea"/>
                <a:sym typeface="+mn-ea"/>
              </a:rPr>
              <a:t>教师授课情况根据学校教务部门按当年教学计划安排公共基础课、专业课程情况填报。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6" grpId="0" bldLvl="0" animBg="1"/>
      <p:bldP spid="6" grpId="1" animBg="1"/>
      <p:bldP spid="7" grpId="0" bldLvl="0" animBg="1"/>
      <p:bldP spid="7" grpId="1"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4063 </a:t>
            </a:r>
            <a:r>
              <a:rPr lang="zh-CN" altLang="en-US" sz="2400" b="1" dirty="0">
                <a:solidFill>
                  <a:schemeClr val="tx2"/>
                </a:solidFill>
                <a:latin typeface="+mj-ea"/>
                <a:ea typeface="+mj-ea"/>
                <a:cs typeface="+mj-ea"/>
                <a:sym typeface="+mn-ea"/>
              </a:rPr>
              <a:t>教师变动情况表</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2"/>
          <a:srcRect t="6205" b="38164"/>
          <a:stretch>
            <a:fillRect/>
          </a:stretch>
        </p:blipFill>
        <p:spPr>
          <a:xfrm>
            <a:off x="288290" y="1317625"/>
            <a:ext cx="6082030" cy="3888740"/>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4343481" y="984568"/>
            <a:ext cx="7034530" cy="853440"/>
          </a:xfrm>
          <a:prstGeom prst="accentBorderCallout2">
            <a:avLst>
              <a:gd name="adj1" fmla="val 20498"/>
              <a:gd name="adj2" fmla="val -4947"/>
              <a:gd name="adj3" fmla="val 57180"/>
              <a:gd name="adj4" fmla="val -13081"/>
              <a:gd name="adj5" fmla="val 183816"/>
              <a:gd name="adj6" fmla="val -169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招聘：</a:t>
            </a:r>
            <a:r>
              <a:rPr lang="zh-CN" altLang="en-US" dirty="0">
                <a:solidFill>
                  <a:srgbClr val="44546A"/>
                </a:solidFill>
                <a:latin typeface="+mj-ea"/>
                <a:ea typeface="+mj-ea"/>
                <a:sym typeface="+mn-ea"/>
              </a:rPr>
              <a:t>教育行政部门或学校按照公开招聘流程招收录用，并签订一年以上</a:t>
            </a:r>
            <a:r>
              <a:rPr lang="zh-CN" altLang="en-US" dirty="0">
                <a:solidFill>
                  <a:srgbClr val="44546A"/>
                </a:solidFill>
                <a:highlight>
                  <a:srgbClr val="FFFF00"/>
                </a:highlight>
                <a:latin typeface="+mj-ea"/>
                <a:ea typeface="+mj-ea"/>
                <a:sym typeface="+mn-ea"/>
              </a:rPr>
              <a:t>劳动合同</a:t>
            </a:r>
            <a:r>
              <a:rPr lang="zh-CN" altLang="en-US" dirty="0">
                <a:solidFill>
                  <a:srgbClr val="44546A"/>
                </a:solidFill>
                <a:latin typeface="+mj-ea"/>
                <a:ea typeface="+mj-ea"/>
                <a:sym typeface="+mn-ea"/>
              </a:rPr>
              <a:t>的专任教师。</a:t>
            </a:r>
            <a:endParaRPr lang="zh-CN" altLang="en-US" dirty="0">
              <a:solidFill>
                <a:srgbClr val="44546A"/>
              </a:solidFill>
              <a:latin typeface="+mj-ea"/>
              <a:ea typeface="+mj-ea"/>
              <a:sym typeface="+mn-ea"/>
            </a:endParaRPr>
          </a:p>
        </p:txBody>
      </p:sp>
      <p:sp>
        <p:nvSpPr>
          <p:cNvPr id="3" name="线形标注 2(带边框和强调线) 2"/>
          <p:cNvSpPr/>
          <p:nvPr/>
        </p:nvSpPr>
        <p:spPr>
          <a:xfrm>
            <a:off x="4343481" y="1940252"/>
            <a:ext cx="7034530" cy="693420"/>
          </a:xfrm>
          <a:prstGeom prst="accentBorderCallout2">
            <a:avLst>
              <a:gd name="adj1" fmla="val 7004"/>
              <a:gd name="adj2" fmla="val -4839"/>
              <a:gd name="adj3" fmla="val 104348"/>
              <a:gd name="adj4" fmla="val -4072"/>
              <a:gd name="adj5" fmla="val 108927"/>
              <a:gd name="adj6" fmla="val -65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调入：</a:t>
            </a:r>
            <a:r>
              <a:rPr lang="zh-CN" altLang="en-US">
                <a:solidFill>
                  <a:srgbClr val="44546A"/>
                </a:solidFill>
                <a:latin typeface="+mj-ea"/>
                <a:ea typeface="+mj-ea"/>
                <a:sym typeface="+mn-ea"/>
              </a:rPr>
              <a:t>外校或外单位</a:t>
            </a:r>
            <a:r>
              <a:rPr lang="zh-CN" altLang="en-US">
                <a:solidFill>
                  <a:srgbClr val="44546A"/>
                </a:solidFill>
                <a:highlight>
                  <a:srgbClr val="FFFF00"/>
                </a:highlight>
                <a:latin typeface="+mj-ea"/>
                <a:ea typeface="+mj-ea"/>
                <a:sym typeface="+mn-ea"/>
              </a:rPr>
              <a:t>具有教师资格的人员</a:t>
            </a:r>
            <a:r>
              <a:rPr lang="zh-CN" altLang="en-US">
                <a:solidFill>
                  <a:srgbClr val="44546A"/>
                </a:solidFill>
                <a:latin typeface="+mj-ea"/>
                <a:ea typeface="+mj-ea"/>
                <a:sym typeface="+mn-ea"/>
              </a:rPr>
              <a:t>通过调入流程到本校专任教师岗位。</a:t>
            </a:r>
            <a:endParaRPr lang="zh-CN" altLang="en-US">
              <a:solidFill>
                <a:srgbClr val="44546A"/>
              </a:solidFill>
              <a:latin typeface="+mj-ea"/>
              <a:ea typeface="+mj-ea"/>
              <a:sym typeface="+mn-ea"/>
            </a:endParaRPr>
          </a:p>
        </p:txBody>
      </p:sp>
      <p:pic>
        <p:nvPicPr>
          <p:cNvPr id="7" name="图片 6"/>
          <p:cNvPicPr>
            <a:picLocks noChangeAspect="1"/>
          </p:cNvPicPr>
          <p:nvPr/>
        </p:nvPicPr>
        <p:blipFill>
          <a:blip r:embed="rId2"/>
          <a:srcRect t="82100"/>
          <a:stretch>
            <a:fillRect/>
          </a:stretch>
        </p:blipFill>
        <p:spPr>
          <a:xfrm>
            <a:off x="296545" y="4953000"/>
            <a:ext cx="6073775" cy="1249680"/>
          </a:xfrm>
          <a:prstGeom prst="rect">
            <a:avLst/>
          </a:prstGeom>
          <a:ln>
            <a:solidFill>
              <a:srgbClr val="44546A"/>
            </a:solidFill>
          </a:ln>
          <a:effectLst>
            <a:outerShdw blurRad="50800" dist="38100" dir="2700000" algn="tl" rotWithShape="0">
              <a:prstClr val="black">
                <a:alpha val="40000"/>
              </a:prstClr>
            </a:outerShdw>
          </a:effectLst>
        </p:spPr>
      </p:pic>
      <p:sp>
        <p:nvSpPr>
          <p:cNvPr id="5" name="线形标注 2(带边框和强调线) 4"/>
          <p:cNvSpPr/>
          <p:nvPr/>
        </p:nvSpPr>
        <p:spPr>
          <a:xfrm>
            <a:off x="4343400" y="3251835"/>
            <a:ext cx="7034530" cy="1083310"/>
          </a:xfrm>
          <a:prstGeom prst="accentBorderCallout2">
            <a:avLst>
              <a:gd name="adj1" fmla="val 13305"/>
              <a:gd name="adj2" fmla="val -4359"/>
              <a:gd name="adj3" fmla="val -9026"/>
              <a:gd name="adj4" fmla="val -1011"/>
              <a:gd name="adj5" fmla="val -15298"/>
              <a:gd name="adj6" fmla="val 1268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校内变动：</a:t>
            </a:r>
            <a:r>
              <a:rPr lang="zh-CN" altLang="en-US">
                <a:solidFill>
                  <a:srgbClr val="44546A"/>
                </a:solidFill>
                <a:latin typeface="+mj-ea"/>
                <a:ea typeface="+mj-ea"/>
                <a:sym typeface="+mn-ea"/>
              </a:rPr>
              <a:t>校内具有教师资格的非专任教师调整为专任教师；减少教师中“校内变动”是指校内专任教师调整为非专任教师。还包括同一所学校内不同学段之间专任教师的调整。</a:t>
            </a:r>
            <a:endParaRPr lang="zh-CN" altLang="en-US">
              <a:solidFill>
                <a:srgbClr val="44546A"/>
              </a:solidFill>
              <a:latin typeface="+mj-ea"/>
              <a:ea typeface="+mj-ea"/>
              <a:sym typeface="+mn-ea"/>
            </a:endParaRPr>
          </a:p>
        </p:txBody>
      </p:sp>
      <p:sp>
        <p:nvSpPr>
          <p:cNvPr id="10" name="线形标注 2(带边框和强调线) 9"/>
          <p:cNvSpPr/>
          <p:nvPr/>
        </p:nvSpPr>
        <p:spPr>
          <a:xfrm>
            <a:off x="4343400" y="4413250"/>
            <a:ext cx="7034530" cy="466090"/>
          </a:xfrm>
          <a:prstGeom prst="accentBorderCallout2">
            <a:avLst>
              <a:gd name="adj1" fmla="val 7004"/>
              <a:gd name="adj2" fmla="val -4839"/>
              <a:gd name="adj3" fmla="val 95740"/>
              <a:gd name="adj4" fmla="val -14660"/>
              <a:gd name="adj5" fmla="val 161491"/>
              <a:gd name="adj6" fmla="val -1663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辞职：</a:t>
            </a:r>
            <a:r>
              <a:rPr lang="zh-CN" altLang="en-US">
                <a:solidFill>
                  <a:srgbClr val="44546A"/>
                </a:solidFill>
                <a:highlight>
                  <a:srgbClr val="FFFF00"/>
                </a:highlight>
                <a:latin typeface="+mj-ea"/>
                <a:ea typeface="+mj-ea"/>
                <a:sym typeface="+mn-ea"/>
              </a:rPr>
              <a:t>专任教师主动</a:t>
            </a:r>
            <a:r>
              <a:rPr lang="zh-CN" altLang="en-US">
                <a:solidFill>
                  <a:srgbClr val="44546A"/>
                </a:solidFill>
                <a:latin typeface="+mj-ea"/>
                <a:ea typeface="+mj-ea"/>
                <a:sym typeface="+mn-ea"/>
              </a:rPr>
              <a:t>与学校解除劳动合同或劳动关系的行为。</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xit" presetSubtype="0" fill="hold" grpId="2"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1" grpId="2" bldLvl="0" animBg="1"/>
      <p:bldP spid="3" grpId="0" bldLvl="0" animBg="1"/>
      <p:bldP spid="3" grpId="1" animBg="1"/>
      <p:bldP spid="3" grpId="2" bldLvl="0" animBg="1"/>
      <p:bldP spid="5" grpId="0" bldLvl="0" animBg="1"/>
      <p:bldP spid="5" grpId="1" animBg="1"/>
      <p:bldP spid="5" grpId="2" bldLvl="0" animBg="1"/>
      <p:bldP spid="10" grpId="0" bldLvl="0" animBg="1"/>
      <p:bldP spid="10" grpId="1" animBg="1"/>
      <p:bldP spid="10" grpId="2"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4064 </a:t>
            </a:r>
            <a:r>
              <a:rPr lang="zh-CN" altLang="en-US" sz="2400" b="1" dirty="0">
                <a:solidFill>
                  <a:schemeClr val="tx2"/>
                </a:solidFill>
                <a:latin typeface="+mj-ea"/>
                <a:ea typeface="+mj-ea"/>
                <a:cs typeface="+mj-ea"/>
                <a:sym typeface="+mn-ea"/>
              </a:rPr>
              <a:t>心理咨询工作人员（心理健康教育教师）情况</a:t>
            </a:r>
            <a:endParaRPr lang="zh-CN" altLang="en-US" sz="2400" b="1" dirty="0">
              <a:solidFill>
                <a:schemeClr val="tx2"/>
              </a:solidFill>
              <a:latin typeface="+mj-ea"/>
              <a:ea typeface="+mj-ea"/>
              <a:cs typeface="+mj-ea"/>
              <a:sym typeface="+mn-ea"/>
            </a:endParaRPr>
          </a:p>
        </p:txBody>
      </p:sp>
      <p:pic>
        <p:nvPicPr>
          <p:cNvPr id="6" name="图片 5"/>
          <p:cNvPicPr>
            <a:picLocks noChangeAspect="1"/>
          </p:cNvPicPr>
          <p:nvPr/>
        </p:nvPicPr>
        <p:blipFill>
          <a:blip r:embed="rId2"/>
          <a:srcRect t="5658"/>
          <a:stretch>
            <a:fillRect/>
          </a:stretch>
        </p:blipFill>
        <p:spPr>
          <a:xfrm>
            <a:off x="224155" y="1250950"/>
            <a:ext cx="5931535" cy="5341620"/>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6020435" y="1448435"/>
            <a:ext cx="5864860" cy="731520"/>
          </a:xfrm>
          <a:prstGeom prst="accentBorderCallout2">
            <a:avLst>
              <a:gd name="adj1" fmla="val 18750"/>
              <a:gd name="adj2" fmla="val -8333"/>
              <a:gd name="adj3" fmla="val 18760"/>
              <a:gd name="adj4" fmla="val -14463"/>
              <a:gd name="adj5" fmla="val -68576"/>
              <a:gd name="adj6" fmla="val -426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心理咨询工作人员：</a:t>
            </a:r>
            <a:r>
              <a:rPr lang="zh-CN" altLang="en-US" dirty="0">
                <a:solidFill>
                  <a:srgbClr val="44546A"/>
                </a:solidFill>
                <a:latin typeface="+mj-ea"/>
                <a:ea typeface="+mj-ea"/>
                <a:sym typeface="+mn-ea"/>
              </a:rPr>
              <a:t>在高等教育学校心理健康教育机构专职从事学生心理咨询工作的人员。</a:t>
            </a:r>
            <a:endParaRPr lang="zh-CN" altLang="en-US" dirty="0">
              <a:solidFill>
                <a:srgbClr val="44546A"/>
              </a:solidFill>
              <a:latin typeface="+mj-ea"/>
              <a:ea typeface="+mj-ea"/>
              <a:sym typeface="+mn-ea"/>
            </a:endParaRPr>
          </a:p>
        </p:txBody>
      </p:sp>
      <p:sp>
        <p:nvSpPr>
          <p:cNvPr id="5" name="线形标注 2(带边框和强调线) 4"/>
          <p:cNvSpPr/>
          <p:nvPr/>
        </p:nvSpPr>
        <p:spPr>
          <a:xfrm>
            <a:off x="6020435" y="2813685"/>
            <a:ext cx="5864860" cy="934720"/>
          </a:xfrm>
          <a:prstGeom prst="accentBorderCallout2">
            <a:avLst>
              <a:gd name="adj1" fmla="val 18750"/>
              <a:gd name="adj2" fmla="val -8333"/>
              <a:gd name="adj3" fmla="val 18760"/>
              <a:gd name="adj4" fmla="val -14463"/>
              <a:gd name="adj5" fmla="val -35258"/>
              <a:gd name="adj6" fmla="val -170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接受过专业教育：</a:t>
            </a:r>
            <a:r>
              <a:rPr lang="zh-CN" altLang="en-US" dirty="0">
                <a:solidFill>
                  <a:srgbClr val="44546A"/>
                </a:solidFill>
                <a:latin typeface="+mj-ea"/>
                <a:ea typeface="+mj-ea"/>
                <a:sym typeface="+mn-ea"/>
              </a:rPr>
              <a:t>心理学专业毕业或者具有心理咨询师职业资格或者接受过心理学专业培训的心理咨询工作人员。</a:t>
            </a:r>
            <a:endParaRPr lang="zh-CN" altLang="en-US" dirty="0">
              <a:solidFill>
                <a:srgbClr val="44546A"/>
              </a:solidFill>
              <a:latin typeface="+mj-ea"/>
              <a:ea typeface="+mj-ea"/>
              <a:sym typeface="+mn-ea"/>
            </a:endParaRPr>
          </a:p>
        </p:txBody>
      </p:sp>
      <p:sp>
        <p:nvSpPr>
          <p:cNvPr id="7" name="线形标注 2(带边框和强调线) 6"/>
          <p:cNvSpPr/>
          <p:nvPr/>
        </p:nvSpPr>
        <p:spPr>
          <a:xfrm>
            <a:off x="6020435" y="4243705"/>
            <a:ext cx="5864860" cy="405765"/>
          </a:xfrm>
          <a:prstGeom prst="accentBorderCallout2">
            <a:avLst>
              <a:gd name="adj1" fmla="val 18750"/>
              <a:gd name="adj2" fmla="val -8333"/>
              <a:gd name="adj3" fmla="val 18760"/>
              <a:gd name="adj4" fmla="val -14463"/>
              <a:gd name="adj5" fmla="val 399687"/>
              <a:gd name="adj6" fmla="val -382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按工作年限分：</a:t>
            </a:r>
            <a:r>
              <a:rPr lang="zh-CN" altLang="en-US">
                <a:solidFill>
                  <a:srgbClr val="44546A"/>
                </a:solidFill>
                <a:latin typeface="+mj-ea"/>
                <a:ea typeface="+mj-ea"/>
                <a:sym typeface="+mn-ea"/>
              </a:rPr>
              <a:t>专职从事心理咨询工作的年限。</a:t>
            </a:r>
            <a:endParaRPr lang="zh-CN" altLang="en-US">
              <a:solidFill>
                <a:srgbClr val="44546A"/>
              </a:solidFill>
              <a:latin typeface="+mj-ea"/>
              <a:ea typeface="+mj-ea"/>
              <a:sym typeface="+mn-ea"/>
            </a:endParaRPr>
          </a:p>
        </p:txBody>
      </p:sp>
      <p:sp>
        <p:nvSpPr>
          <p:cNvPr id="12" name="圆角矩形 11"/>
          <p:cNvSpPr/>
          <p:nvPr/>
        </p:nvSpPr>
        <p:spPr>
          <a:xfrm>
            <a:off x="6020435" y="5576253"/>
            <a:ext cx="5864860" cy="1009015"/>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b="1" dirty="0">
                <a:solidFill>
                  <a:srgbClr val="44546A"/>
                </a:solidFill>
                <a:latin typeface="+mj-ea"/>
                <a:ea typeface="+mj-ea"/>
                <a:sym typeface="+mn-ea"/>
              </a:rPr>
              <a:t>Q</a:t>
            </a:r>
            <a:r>
              <a:rPr lang="zh-CN" altLang="en-US" b="1" dirty="0">
                <a:solidFill>
                  <a:srgbClr val="44546A"/>
                </a:solidFill>
                <a:latin typeface="+mj-ea"/>
                <a:ea typeface="+mj-ea"/>
                <a:sym typeface="+mn-ea"/>
              </a:rPr>
              <a:t>：</a:t>
            </a:r>
            <a:r>
              <a:rPr lang="zh-CN" altLang="en-US" dirty="0">
                <a:solidFill>
                  <a:srgbClr val="44546A"/>
                </a:solidFill>
                <a:latin typeface="+mj-ea"/>
                <a:ea typeface="+mj-ea"/>
                <a:sym typeface="+mn-ea"/>
              </a:rPr>
              <a:t>李老师现在学校从事心理咨询工作4年，后转为学校专任教师6年，再转为心理咨询工作人员1年，其工作年限是？</a:t>
            </a:r>
            <a:endParaRPr lang="zh-CN" altLang="en-US" dirty="0">
              <a:solidFill>
                <a:srgbClr val="44546A"/>
              </a:solidFill>
              <a:latin typeface="+mj-ea"/>
              <a:ea typeface="+mj-ea"/>
              <a:sym typeface="+mn-ea"/>
            </a:endParaRPr>
          </a:p>
        </p:txBody>
      </p:sp>
      <p:sp>
        <p:nvSpPr>
          <p:cNvPr id="2" name="圆角矩形 1"/>
          <p:cNvSpPr/>
          <p:nvPr/>
        </p:nvSpPr>
        <p:spPr>
          <a:xfrm>
            <a:off x="6020435" y="4785360"/>
            <a:ext cx="5864860" cy="659765"/>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dirty="0" err="1">
                <a:solidFill>
                  <a:srgbClr val="44546A"/>
                </a:solidFill>
                <a:latin typeface="+mj-ea"/>
                <a:ea typeface="+mj-ea"/>
                <a:sym typeface="+mn-ea"/>
              </a:rPr>
              <a:t>本表统计的是专职从事心理咨询工作的人员，而不是兼职人员</a:t>
            </a:r>
            <a:endParaRPr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5" grpId="0" bldLvl="0" animBg="1"/>
      <p:bldP spid="5" grpId="1" animBg="1"/>
      <p:bldP spid="7" grpId="0" bldLvl="0" animBg="1"/>
      <p:bldP spid="7" grpId="1" animBg="1"/>
      <p:bldP spid="12" grpId="0" bldLvl="0" animBg="1"/>
      <p:bldP spid="12" grpId="1" animBg="1"/>
      <p:bldP spid="2" grpId="0" bldLvl="0" animBg="1"/>
      <p:bldP spid="2" grpId="1"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4365 </a:t>
            </a:r>
            <a:r>
              <a:rPr lang="zh-CN" altLang="en-US" sz="2400" b="1" dirty="0">
                <a:solidFill>
                  <a:schemeClr val="tx2"/>
                </a:solidFill>
                <a:latin typeface="+mj-ea"/>
                <a:ea typeface="+mj-ea"/>
                <a:cs typeface="+mj-ea"/>
                <a:sym typeface="+mn-ea"/>
              </a:rPr>
              <a:t>研究生指导教师情况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rcRect t="6905"/>
          <a:stretch>
            <a:fillRect/>
          </a:stretch>
        </p:blipFill>
        <p:spPr>
          <a:xfrm>
            <a:off x="603885" y="1317625"/>
            <a:ext cx="6443980" cy="5488305"/>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5128260" y="3213735"/>
            <a:ext cx="6408420" cy="103505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博士生导师数据来源于教育部博士生导师信息采集系统。学校如对自动生成的博士生导师统计数据修正，需说明修正原因和依据。</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4366 </a:t>
            </a:r>
            <a:r>
              <a:rPr lang="zh-CN" altLang="en-US" sz="2400" b="1" dirty="0">
                <a:solidFill>
                  <a:schemeClr val="tx2"/>
                </a:solidFill>
                <a:latin typeface="+mj-ea"/>
                <a:ea typeface="+mj-ea"/>
                <a:cs typeface="+mj-ea"/>
                <a:sym typeface="+mn-ea"/>
              </a:rPr>
              <a:t>专职辅导员分年龄、专业技术职务、学历情况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t="20514"/>
          <a:stretch>
            <a:fillRect/>
          </a:stretch>
        </p:blipFill>
        <p:spPr>
          <a:xfrm>
            <a:off x="532130" y="1317625"/>
            <a:ext cx="6173470" cy="5429885"/>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5935980" y="1317625"/>
            <a:ext cx="5636895" cy="1805940"/>
          </a:xfrm>
          <a:prstGeom prst="accentBorderCallout2">
            <a:avLst>
              <a:gd name="adj1" fmla="val 18750"/>
              <a:gd name="adj2" fmla="val -8333"/>
              <a:gd name="adj3" fmla="val 18760"/>
              <a:gd name="adj4" fmla="val -14463"/>
              <a:gd name="adj5" fmla="val -24929"/>
              <a:gd name="adj6" fmla="val -5014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专职辅导员：</a:t>
            </a:r>
            <a:r>
              <a:rPr lang="zh-CN" altLang="en-US">
                <a:solidFill>
                  <a:srgbClr val="44546A"/>
                </a:solidFill>
                <a:latin typeface="+mj-ea"/>
                <a:ea typeface="+mj-ea"/>
                <a:sym typeface="+mn-ea"/>
              </a:rPr>
              <a:t>按照</a:t>
            </a:r>
            <a:r>
              <a:rPr lang="zh-CN" altLang="en-US">
                <a:solidFill>
                  <a:srgbClr val="44546A"/>
                </a:solidFill>
                <a:latin typeface="华文新魏" panose="02010800040101010101" charset="-122"/>
                <a:ea typeface="华文新魏" panose="02010800040101010101" charset="-122"/>
                <a:sym typeface="+mn-ea"/>
                <a:hlinkClick r:id="rId5"/>
              </a:rPr>
              <a:t>《普通高等学校辅导员队伍建设规定》</a:t>
            </a:r>
            <a:r>
              <a:rPr lang="zh-CN" altLang="en-US">
                <a:solidFill>
                  <a:srgbClr val="44546A"/>
                </a:solidFill>
                <a:latin typeface="+mj-ea"/>
                <a:ea typeface="+mj-ea"/>
                <a:sym typeface="+mn-ea"/>
              </a:rPr>
              <a:t>，学校聘用的在院（系）专职从事大学生日常思想政治教育工作的专职辅导员岗位人员，包括院（系）党委（党总支）副书记、学工组长、团委（团总支）书记等专职工作人员。</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6"/>
          <a:stretch>
            <a:fillRect/>
          </a:stretch>
        </p:blipFill>
        <p:spPr>
          <a:xfrm>
            <a:off x="5116830" y="3313430"/>
            <a:ext cx="6456045" cy="2772410"/>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4067 </a:t>
            </a:r>
            <a:r>
              <a:rPr lang="zh-CN" altLang="en-US" sz="2400" b="1" dirty="0">
                <a:solidFill>
                  <a:schemeClr val="tx2"/>
                </a:solidFill>
                <a:latin typeface="+mj-ea"/>
                <a:ea typeface="+mj-ea"/>
                <a:cs typeface="+mj-ea"/>
                <a:sym typeface="+mn-ea"/>
              </a:rPr>
              <a:t>教职工其他情况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2"/>
          <a:srcRect t="8108"/>
          <a:stretch>
            <a:fillRect/>
          </a:stretch>
        </p:blipFill>
        <p:spPr>
          <a:xfrm>
            <a:off x="338455" y="1263650"/>
            <a:ext cx="6177915" cy="5282565"/>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6656070" y="1263650"/>
            <a:ext cx="4555501" cy="1708785"/>
          </a:xfrm>
          <a:prstGeom prst="roundRect">
            <a:avLst>
              <a:gd name="adj" fmla="val 976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中共党员、共青团员</a:t>
            </a:r>
            <a:r>
              <a:rPr lang="zh-CN" altLang="en-US">
                <a:solidFill>
                  <a:srgbClr val="44546A"/>
                </a:solidFill>
                <a:latin typeface="+mj-ea"/>
                <a:ea typeface="+mj-ea"/>
                <a:sym typeface="+mn-ea"/>
              </a:rPr>
              <a:t>按照人事关系和组织关系均在学校进行填报。对于既有中共党员身份又有共青团员身份的教职工按照实际要分别统计。</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4068 </a:t>
            </a:r>
            <a:r>
              <a:rPr lang="zh-CN" altLang="en-US" sz="2400" b="1" dirty="0">
                <a:solidFill>
                  <a:schemeClr val="tx2"/>
                </a:solidFill>
                <a:latin typeface="+mj-ea"/>
                <a:ea typeface="+mj-ea"/>
                <a:cs typeface="+mj-ea"/>
                <a:sym typeface="+mn-ea"/>
              </a:rPr>
              <a:t>专任教师接受培训情况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2"/>
          <a:stretch>
            <a:fillRect/>
          </a:stretch>
        </p:blipFill>
        <p:spPr>
          <a:xfrm>
            <a:off x="691515" y="1317625"/>
            <a:ext cx="6537325" cy="5130800"/>
          </a:xfrm>
          <a:prstGeom prst="rect">
            <a:avLst/>
          </a:prstGeom>
        </p:spPr>
      </p:pic>
      <p:sp>
        <p:nvSpPr>
          <p:cNvPr id="10" name="圆角矩形 9"/>
          <p:cNvSpPr/>
          <p:nvPr/>
        </p:nvSpPr>
        <p:spPr>
          <a:xfrm>
            <a:off x="4422775" y="1501140"/>
            <a:ext cx="6953885" cy="103251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接受过培训专任教师</a:t>
            </a:r>
            <a:r>
              <a:rPr lang="zh-CN" altLang="en-US">
                <a:solidFill>
                  <a:srgbClr val="44546A"/>
                </a:solidFill>
                <a:latin typeface="+mj-ea"/>
                <a:ea typeface="+mj-ea"/>
                <a:sym typeface="+mn-ea"/>
              </a:rPr>
              <a:t>是指上学年内教师参加各级教育行政部门和学校组织的，或经教育行政部门认可企事业单位及社会团体组织的各类培训的人数。包括集中培训、远程培训和跟岗实践。</a:t>
            </a:r>
            <a:endParaRPr lang="zh-CN" altLang="en-US">
              <a:solidFill>
                <a:srgbClr val="44546A"/>
              </a:solidFill>
              <a:latin typeface="+mj-ea"/>
              <a:ea typeface="+mj-ea"/>
              <a:sym typeface="+mn-ea"/>
            </a:endParaRPr>
          </a:p>
        </p:txBody>
      </p:sp>
      <p:sp>
        <p:nvSpPr>
          <p:cNvPr id="5" name="圆角矩形 4"/>
          <p:cNvSpPr/>
          <p:nvPr/>
        </p:nvSpPr>
        <p:spPr>
          <a:xfrm>
            <a:off x="4422775" y="2654935"/>
            <a:ext cx="6953885" cy="100330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学时</a:t>
            </a:r>
            <a:r>
              <a:rPr lang="zh-CN" altLang="en-US">
                <a:solidFill>
                  <a:srgbClr val="44546A"/>
                </a:solidFill>
                <a:latin typeface="+mj-ea"/>
                <a:ea typeface="+mj-ea"/>
                <a:sym typeface="+mn-ea"/>
              </a:rPr>
              <a:t>是指参加培训完成学业，考核合格，可取得培训结业证明的每位学员的学时。可按照学时为45分钟，每天最多计8学时换算。不足45分钟不予换算学时。</a:t>
            </a:r>
            <a:endParaRPr lang="zh-CN" altLang="en-US">
              <a:solidFill>
                <a:srgbClr val="44546A"/>
              </a:solidFill>
              <a:latin typeface="+mj-ea"/>
              <a:ea typeface="+mj-ea"/>
              <a:sym typeface="+mn-ea"/>
            </a:endParaRPr>
          </a:p>
        </p:txBody>
      </p:sp>
      <p:sp>
        <p:nvSpPr>
          <p:cNvPr id="6" name="圆角矩形 5"/>
          <p:cNvSpPr/>
          <p:nvPr/>
        </p:nvSpPr>
        <p:spPr>
          <a:xfrm>
            <a:off x="4422140" y="3903345"/>
            <a:ext cx="6953885" cy="56324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专任教师接受培训情况以学校行政记录为准。</a:t>
            </a:r>
            <a:endParaRPr lang="zh-CN" altLang="en-US">
              <a:solidFill>
                <a:srgbClr val="44546A"/>
              </a:solidFill>
              <a:latin typeface="+mj-ea"/>
              <a:ea typeface="+mj-ea"/>
              <a:sym typeface="+mn-ea"/>
            </a:endParaRPr>
          </a:p>
        </p:txBody>
      </p:sp>
      <p:sp>
        <p:nvSpPr>
          <p:cNvPr id="2" name="圆角矩形 1"/>
          <p:cNvSpPr/>
          <p:nvPr/>
        </p:nvSpPr>
        <p:spPr>
          <a:xfrm>
            <a:off x="4421505" y="5399405"/>
            <a:ext cx="6954520" cy="524510"/>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同一人参加多层次培训如何统计？</a:t>
            </a:r>
            <a:endParaRPr lang="zh-CN" altLang="en-US">
              <a:solidFill>
                <a:srgbClr val="44546A"/>
              </a:solidFill>
              <a:latin typeface="+mj-ea"/>
              <a:ea typeface="+mj-ea"/>
              <a:sym typeface="+mn-ea"/>
            </a:endParaRPr>
          </a:p>
        </p:txBody>
      </p:sp>
      <p:pic>
        <p:nvPicPr>
          <p:cNvPr id="15" name="图片 14" descr="问号"/>
          <p:cNvPicPr>
            <a:picLocks noChangeAspect="1"/>
          </p:cNvPicPr>
          <p:nvPr/>
        </p:nvPicPr>
        <p:blipFill>
          <a:blip r:embed="rId3" cstate="print"/>
          <a:stretch>
            <a:fillRect/>
          </a:stretch>
        </p:blipFill>
        <p:spPr>
          <a:xfrm>
            <a:off x="4422775" y="4692650"/>
            <a:ext cx="480695" cy="480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5" grpId="0" bldLvl="0" animBg="1"/>
      <p:bldP spid="5" grpId="1" animBg="1"/>
      <p:bldP spid="6" grpId="0" bldLvl="0" animBg="1"/>
      <p:bldP spid="6" grpId="1" animBg="1"/>
      <p:bldP spid="2" grpId="0" bldLvl="0" animBg="1"/>
      <p:bldP spid="2" grpId="1"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endParaRPr lang="zh-CN" altLang="en-US" sz="2400" dirty="0">
              <a:solidFill>
                <a:schemeClr val="tx2"/>
              </a:solidFill>
              <a:latin typeface="+mj-lt"/>
              <a:ea typeface="+mj-ea"/>
              <a:sym typeface="+mn-ea"/>
            </a:endParaRPr>
          </a:p>
        </p:txBody>
      </p:sp>
      <p:pic>
        <p:nvPicPr>
          <p:cNvPr id="3" name="图片 2"/>
          <p:cNvPicPr>
            <a:picLocks noChangeAspect="1"/>
          </p:cNvPicPr>
          <p:nvPr/>
        </p:nvPicPr>
        <p:blipFill>
          <a:blip r:embed="rId4"/>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4600" y="1075690"/>
            <a:ext cx="9242425" cy="62611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教学及辅助用房</a:t>
            </a:r>
            <a:r>
              <a:rPr lang="zh-CN" altLang="en-US" sz="1600">
                <a:solidFill>
                  <a:srgbClr val="44546A"/>
                </a:solidFill>
                <a:latin typeface="+mj-ea"/>
                <a:ea typeface="+mj-ea"/>
                <a:sym typeface="+mn-ea"/>
              </a:rPr>
              <a:t>是指</a:t>
            </a:r>
            <a:r>
              <a:rPr lang="zh-CN" altLang="en-US" sz="1600">
                <a:solidFill>
                  <a:srgbClr val="044AFA"/>
                </a:solidFill>
                <a:latin typeface="华文新魏" panose="02010800040101010101" charset="-122"/>
                <a:ea typeface="华文新魏" panose="02010800040101010101" charset="-122"/>
                <a:cs typeface="华文新魏" panose="02010800040101010101" charset="-122"/>
                <a:sym typeface="+mn-ea"/>
                <a:hlinkClick r:id="rId5" action="ppaction://hlinkfile"/>
              </a:rPr>
              <a:t>《高等职业学校建设标准》（建标197-2019）</a:t>
            </a:r>
            <a:r>
              <a:rPr lang="zh-CN" altLang="en-US" sz="1600">
                <a:solidFill>
                  <a:srgbClr val="44546A"/>
                </a:solidFill>
                <a:latin typeface="+mj-ea"/>
                <a:ea typeface="+mj-ea"/>
                <a:sym typeface="+mn-ea"/>
              </a:rPr>
              <a:t>中的教室、专业教学实训实验实习用房及场所、图书馆、培训工作用房、室内体育用房、大学生活动用房。</a:t>
            </a:r>
            <a:endParaRPr lang="zh-CN" altLang="en-US" sz="1600">
              <a:solidFill>
                <a:srgbClr val="44546A"/>
              </a:solidFill>
              <a:latin typeface="+mj-ea"/>
              <a:ea typeface="+mj-ea"/>
              <a:sym typeface="+mn-ea"/>
            </a:endParaRPr>
          </a:p>
        </p:txBody>
      </p:sp>
      <p:sp>
        <p:nvSpPr>
          <p:cNvPr id="16" name="圆角矩形 15"/>
          <p:cNvSpPr/>
          <p:nvPr/>
        </p:nvSpPr>
        <p:spPr>
          <a:xfrm>
            <a:off x="2515870" y="1793875"/>
            <a:ext cx="9242425" cy="4660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教室</a:t>
            </a:r>
            <a:r>
              <a:rPr lang="zh-CN" altLang="en-US" sz="1600">
                <a:solidFill>
                  <a:srgbClr val="44546A"/>
                </a:solidFill>
                <a:latin typeface="+mj-ea"/>
                <a:ea typeface="+mj-ea"/>
                <a:sym typeface="+mn-ea"/>
              </a:rPr>
              <a:t>包括各种普通小中教室、合班教室、阶梯教室、辅导教室、艺术教室等。</a:t>
            </a:r>
            <a:endParaRPr lang="zh-CN" altLang="en-US" sz="1600">
              <a:solidFill>
                <a:srgbClr val="44546A"/>
              </a:solidFill>
              <a:latin typeface="+mj-ea"/>
              <a:ea typeface="+mj-ea"/>
              <a:sym typeface="+mn-ea"/>
            </a:endParaRPr>
          </a:p>
        </p:txBody>
      </p:sp>
      <p:sp>
        <p:nvSpPr>
          <p:cNvPr id="17" name="圆角矩形 16"/>
          <p:cNvSpPr/>
          <p:nvPr/>
        </p:nvSpPr>
        <p:spPr>
          <a:xfrm>
            <a:off x="2514600" y="2352040"/>
            <a:ext cx="9242425" cy="1374775"/>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专业教学实训实验实习用房及场所</a:t>
            </a:r>
            <a:r>
              <a:rPr lang="zh-CN" altLang="en-US" sz="1600">
                <a:solidFill>
                  <a:srgbClr val="44546A"/>
                </a:solidFill>
                <a:latin typeface="+mj-ea"/>
                <a:ea typeface="+mj-ea"/>
                <a:sym typeface="+mn-ea"/>
              </a:rPr>
              <a:t>包括专业课教室（含制图教室）、理实一体化教室、实验室、仿真实训室和实训车间及场所；体育类院校包括风雨操场、体育馆、篮（排）球房、田径房、体操房、游泳馆、羽毛球房、乒乓球房、举重房、武术房、健身房及器械库、淋浴室、更衣室、卫生间等附属用房；艺术类院校包括专业课教室（琴房、形体房、画室、各种中小型排列用房）、大型观摩、排练、实习演出、陈列展览等用房。</a:t>
            </a:r>
            <a:endParaRPr lang="zh-CN" altLang="en-US" sz="1600">
              <a:solidFill>
                <a:srgbClr val="44546A"/>
              </a:solidFill>
              <a:latin typeface="+mj-ea"/>
              <a:ea typeface="+mj-ea"/>
              <a:sym typeface="+mn-ea"/>
            </a:endParaRPr>
          </a:p>
        </p:txBody>
      </p:sp>
      <p:sp>
        <p:nvSpPr>
          <p:cNvPr id="18" name="圆角矩形 17"/>
          <p:cNvSpPr/>
          <p:nvPr/>
        </p:nvSpPr>
        <p:spPr>
          <a:xfrm>
            <a:off x="2515235" y="3818890"/>
            <a:ext cx="9242425" cy="684530"/>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图书馆</a:t>
            </a:r>
            <a:r>
              <a:rPr lang="zh-CN" altLang="en-US" sz="1600">
                <a:solidFill>
                  <a:srgbClr val="44546A"/>
                </a:solidFill>
                <a:latin typeface="+mj-ea"/>
                <a:ea typeface="+mj-ea"/>
                <a:sym typeface="+mn-ea"/>
              </a:rPr>
              <a:t>包括各种阅览室、书库、检索厅、出纳厅、报告厅、内部业务用房（采编、装订等）、技术设备用房（图书消毒室、复印室）、办公及附属用房（办公室、会议室、接待室等）、信息网络用房等。</a:t>
            </a:r>
            <a:endParaRPr lang="zh-CN" altLang="en-US" sz="1600">
              <a:solidFill>
                <a:srgbClr val="44546A"/>
              </a:solidFill>
              <a:latin typeface="+mj-ea"/>
              <a:ea typeface="+mj-ea"/>
              <a:sym typeface="+mn-ea"/>
            </a:endParaRPr>
          </a:p>
        </p:txBody>
      </p:sp>
      <p:sp>
        <p:nvSpPr>
          <p:cNvPr id="19" name="圆角矩形 18"/>
          <p:cNvSpPr/>
          <p:nvPr/>
        </p:nvSpPr>
        <p:spPr>
          <a:xfrm>
            <a:off x="2514600" y="4595495"/>
            <a:ext cx="9242425" cy="47053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培训工作用房</a:t>
            </a:r>
            <a:r>
              <a:rPr lang="zh-CN" altLang="en-US" sz="1600">
                <a:solidFill>
                  <a:srgbClr val="44546A"/>
                </a:solidFill>
                <a:latin typeface="+mj-ea"/>
                <a:ea typeface="+mj-ea"/>
                <a:sym typeface="+mn-ea"/>
              </a:rPr>
              <a:t>包括主要用于培训工作的办公室、学籍档案室、资料室、会议室等用房。</a:t>
            </a:r>
            <a:endParaRPr lang="zh-CN" altLang="en-US" sz="1600">
              <a:solidFill>
                <a:srgbClr val="44546A"/>
              </a:solidFill>
              <a:latin typeface="+mj-ea"/>
              <a:ea typeface="+mj-ea"/>
              <a:sym typeface="+mn-ea"/>
            </a:endParaRPr>
          </a:p>
        </p:txBody>
      </p:sp>
      <p:sp>
        <p:nvSpPr>
          <p:cNvPr id="20" name="圆角矩形 19"/>
          <p:cNvSpPr/>
          <p:nvPr/>
        </p:nvSpPr>
        <p:spPr>
          <a:xfrm>
            <a:off x="2514600" y="5158105"/>
            <a:ext cx="9242425" cy="63373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室内体育用房（不含体育类院校）</a:t>
            </a:r>
            <a:r>
              <a:rPr lang="zh-CN" altLang="en-US" sz="1600">
                <a:solidFill>
                  <a:srgbClr val="44546A"/>
                </a:solidFill>
                <a:latin typeface="+mj-ea"/>
                <a:ea typeface="+mj-ea"/>
                <a:sym typeface="+mn-ea"/>
              </a:rPr>
              <a:t>包括风雨操场、体育馆、游泳馆、健身房、乒乓球(羽毛球)房、体操房、体质测试用房及器械库、淋浴、更衣室、卫生间等附属用房。</a:t>
            </a:r>
            <a:endParaRPr lang="zh-CN" altLang="en-US" sz="1600">
              <a:solidFill>
                <a:srgbClr val="44546A"/>
              </a:solidFill>
              <a:latin typeface="+mj-ea"/>
              <a:ea typeface="+mj-ea"/>
              <a:sym typeface="+mn-ea"/>
            </a:endParaRPr>
          </a:p>
        </p:txBody>
      </p:sp>
      <p:sp>
        <p:nvSpPr>
          <p:cNvPr id="21" name="圆角矩形 20"/>
          <p:cNvSpPr/>
          <p:nvPr/>
        </p:nvSpPr>
        <p:spPr>
          <a:xfrm>
            <a:off x="2515870" y="5883910"/>
            <a:ext cx="9242425" cy="6832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大学生活动用房</a:t>
            </a:r>
            <a:r>
              <a:rPr lang="zh-CN" altLang="en-US" sz="1600">
                <a:solidFill>
                  <a:srgbClr val="44546A"/>
                </a:solidFill>
                <a:latin typeface="+mj-ea"/>
                <a:ea typeface="+mj-ea"/>
                <a:sym typeface="+mn-ea"/>
              </a:rPr>
              <a:t>包括社团活动用房（团委、学生会、学生社团）、帮困助学用房、心理咨询室、就业指导用房、文娱活动室（排练房、乐器室、棋牌室）、文艺选修课教室、大型报告厅及管理办公用房。</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xit" presetSubtype="0" fill="hold" grpId="2" nodeType="withEffect">
                                  <p:stCondLst>
                                    <p:cond delay="0"/>
                                  </p:stCondLst>
                                  <p:childTnLst>
                                    <p:set>
                                      <p:cBhvr>
                                        <p:cTn id="20" dur="1" fill="hold">
                                          <p:stCondLst>
                                            <p:cond delay="0"/>
                                          </p:stCondLst>
                                        </p:cTn>
                                        <p:tgtEl>
                                          <p:spTgt spid="15"/>
                                        </p:tgtEl>
                                        <p:attrNameLst>
                                          <p:attrName>style.visibility</p:attrName>
                                        </p:attrNameLst>
                                      </p:cBhvr>
                                      <p:to>
                                        <p:strVal val="hidden"/>
                                      </p:to>
                                    </p:set>
                                  </p:childTnLst>
                                </p:cTn>
                              </p:par>
                              <p:par>
                                <p:cTn id="21" presetID="1" presetClass="exit" presetSubtype="0" fill="hold" grpId="2" nodeType="withEffect">
                                  <p:stCondLst>
                                    <p:cond delay="0"/>
                                  </p:stCondLst>
                                  <p:childTnLst>
                                    <p:set>
                                      <p:cBhvr>
                                        <p:cTn id="22" dur="1" fill="hold">
                                          <p:stCondLst>
                                            <p:cond delay="0"/>
                                          </p:stCondLst>
                                        </p:cTn>
                                        <p:tgtEl>
                                          <p:spTgt spid="16"/>
                                        </p:tgtEl>
                                        <p:attrNameLst>
                                          <p:attrName>style.visibility</p:attrName>
                                        </p:attrNameLst>
                                      </p:cBhvr>
                                      <p:to>
                                        <p:strVal val="hidden"/>
                                      </p:to>
                                    </p:set>
                                  </p:childTnLst>
                                </p:cTn>
                              </p:par>
                              <p:par>
                                <p:cTn id="23" presetID="1" presetClass="exit" presetSubtype="0" fill="hold" grpId="2" nodeType="withEffect">
                                  <p:stCondLst>
                                    <p:cond delay="0"/>
                                  </p:stCondLst>
                                  <p:childTnLst>
                                    <p:set>
                                      <p:cBhvr>
                                        <p:cTn id="24" dur="1" fill="hold">
                                          <p:stCondLst>
                                            <p:cond delay="0"/>
                                          </p:stCondLst>
                                        </p:cTn>
                                        <p:tgtEl>
                                          <p:spTgt spid="17"/>
                                        </p:tgtEl>
                                        <p:attrNameLst>
                                          <p:attrName>style.visibility</p:attrName>
                                        </p:attrNameLst>
                                      </p:cBhvr>
                                      <p:to>
                                        <p:strVal val="hidden"/>
                                      </p:to>
                                    </p:set>
                                  </p:childTnLst>
                                </p:cTn>
                              </p:par>
                              <p:par>
                                <p:cTn id="25" presetID="1" presetClass="exit" presetSubtype="0" fill="hold" grpId="2" nodeType="withEffect">
                                  <p:stCondLst>
                                    <p:cond delay="0"/>
                                  </p:stCondLst>
                                  <p:childTnLst>
                                    <p:set>
                                      <p:cBhvr>
                                        <p:cTn id="26" dur="1" fill="hold">
                                          <p:stCondLst>
                                            <p:cond delay="0"/>
                                          </p:stCondLst>
                                        </p:cTn>
                                        <p:tgtEl>
                                          <p:spTgt spid="18"/>
                                        </p:tgtEl>
                                        <p:attrNameLst>
                                          <p:attrName>style.visibility</p:attrName>
                                        </p:attrNameLst>
                                      </p:cBhvr>
                                      <p:to>
                                        <p:strVal val="hidden"/>
                                      </p:to>
                                    </p:set>
                                  </p:childTnLst>
                                </p:cTn>
                              </p:par>
                              <p:par>
                                <p:cTn id="27" presetID="1" presetClass="exit" presetSubtype="0" fill="hold" grpId="2" nodeType="withEffect">
                                  <p:stCondLst>
                                    <p:cond delay="0"/>
                                  </p:stCondLst>
                                  <p:childTnLst>
                                    <p:set>
                                      <p:cBhvr>
                                        <p:cTn id="28" dur="1" fill="hold">
                                          <p:stCondLst>
                                            <p:cond delay="0"/>
                                          </p:stCondLst>
                                        </p:cTn>
                                        <p:tgtEl>
                                          <p:spTgt spid="19"/>
                                        </p:tgtEl>
                                        <p:attrNameLst>
                                          <p:attrName>style.visibility</p:attrName>
                                        </p:attrNameLst>
                                      </p:cBhvr>
                                      <p:to>
                                        <p:strVal val="hidden"/>
                                      </p:to>
                                    </p:set>
                                  </p:childTnLst>
                                </p:cTn>
                              </p:par>
                              <p:par>
                                <p:cTn id="29" presetID="1" presetClass="exit" presetSubtype="0" fill="hold" grpId="2" nodeType="withEffect">
                                  <p:stCondLst>
                                    <p:cond delay="0"/>
                                  </p:stCondLst>
                                  <p:childTnLst>
                                    <p:set>
                                      <p:cBhvr>
                                        <p:cTn id="30" dur="1" fill="hold">
                                          <p:stCondLst>
                                            <p:cond delay="0"/>
                                          </p:stCondLst>
                                        </p:cTn>
                                        <p:tgtEl>
                                          <p:spTgt spid="20"/>
                                        </p:tgtEl>
                                        <p:attrNameLst>
                                          <p:attrName>style.visibility</p:attrName>
                                        </p:attrNameLst>
                                      </p:cBhvr>
                                      <p:to>
                                        <p:strVal val="hidden"/>
                                      </p:to>
                                    </p:set>
                                  </p:childTnLst>
                                </p:cTn>
                              </p:par>
                              <p:par>
                                <p:cTn id="31" presetID="1" presetClass="exit" presetSubtype="0" fill="hold" grpId="2" nodeType="withEffect">
                                  <p:stCondLst>
                                    <p:cond delay="0"/>
                                  </p:stCondLst>
                                  <p:childTnLst>
                                    <p:set>
                                      <p:cBhvr>
                                        <p:cTn id="32"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5" grpId="2" bldLvl="0" animBg="1"/>
      <p:bldP spid="16" grpId="0" bldLvl="0" animBg="1"/>
      <p:bldP spid="16" grpId="1" animBg="1"/>
      <p:bldP spid="16" grpId="2" bldLvl="0" animBg="1"/>
      <p:bldP spid="17" grpId="0" bldLvl="0" animBg="1"/>
      <p:bldP spid="17" grpId="1" animBg="1"/>
      <p:bldP spid="17" grpId="2" bldLvl="0" animBg="1"/>
      <p:bldP spid="18" grpId="0" bldLvl="0" animBg="1"/>
      <p:bldP spid="18" grpId="1" animBg="1"/>
      <p:bldP spid="18" grpId="2" bldLvl="0" animBg="1"/>
      <p:bldP spid="19" grpId="0" bldLvl="0" animBg="1"/>
      <p:bldP spid="19" grpId="1" animBg="1"/>
      <p:bldP spid="19" grpId="2" bldLvl="0" animBg="1"/>
      <p:bldP spid="20" grpId="0" bldLvl="0" animBg="1"/>
      <p:bldP spid="20" grpId="1" animBg="1"/>
      <p:bldP spid="20" grpId="2" bldLvl="0" animBg="1"/>
      <p:bldP spid="21" grpId="0" bldLvl="0" animBg="1"/>
      <p:bldP spid="21" grpId="1" animBg="1"/>
      <p:bldP spid="21" grpId="2"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endParaRPr lang="zh-CN" altLang="en-US" sz="2400" dirty="0">
              <a:solidFill>
                <a:schemeClr val="tx2"/>
              </a:solidFill>
              <a:latin typeface="+mj-lt"/>
              <a:ea typeface="+mj-ea"/>
              <a:sym typeface="+mn-ea"/>
            </a:endParaRPr>
          </a:p>
        </p:txBody>
      </p:sp>
      <p:pic>
        <p:nvPicPr>
          <p:cNvPr id="3" name="图片 2"/>
          <p:cNvPicPr>
            <a:picLocks noChangeAspect="1"/>
          </p:cNvPicPr>
          <p:nvPr/>
        </p:nvPicPr>
        <p:blipFill>
          <a:blip r:embed="rId4"/>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5235" y="3490595"/>
            <a:ext cx="9242425" cy="65024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《高等职业学校建设标准》（建标197-2019）</a:t>
            </a:r>
            <a:r>
              <a:rPr lang="zh-CN" altLang="en-US" sz="1600">
                <a:solidFill>
                  <a:srgbClr val="44546A"/>
                </a:solidFill>
                <a:latin typeface="+mj-ea"/>
                <a:ea typeface="+mj-ea"/>
                <a:sym typeface="+mn-ea"/>
              </a:rPr>
              <a:t>中的教学实训用房中的系及教师教研办公用房、校级办公用房。</a:t>
            </a:r>
            <a:endParaRPr lang="zh-CN" altLang="en-US" sz="1600">
              <a:solidFill>
                <a:srgbClr val="44546A"/>
              </a:solidFill>
              <a:latin typeface="+mj-ea"/>
              <a:ea typeface="+mj-ea"/>
              <a:sym typeface="+mn-ea"/>
            </a:endParaRPr>
          </a:p>
        </p:txBody>
      </p:sp>
      <p:sp>
        <p:nvSpPr>
          <p:cNvPr id="16" name="圆角矩形 15"/>
          <p:cNvSpPr/>
          <p:nvPr/>
        </p:nvSpPr>
        <p:spPr>
          <a:xfrm>
            <a:off x="2515870" y="4259580"/>
            <a:ext cx="9242425" cy="58991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系及教师教研办公用房</a:t>
            </a:r>
            <a:r>
              <a:rPr lang="zh-CN" altLang="en-US" sz="1600">
                <a:solidFill>
                  <a:srgbClr val="44546A"/>
                </a:solidFill>
                <a:latin typeface="+mj-ea"/>
                <a:ea typeface="+mj-ea"/>
                <a:sym typeface="+mn-ea"/>
              </a:rPr>
              <a:t>包括党政（团）办公室、教师办公室、教研室、学籍档案室、资料室、会议室及接待室等。</a:t>
            </a:r>
            <a:endParaRPr lang="zh-CN" altLang="en-US" sz="1600">
              <a:solidFill>
                <a:srgbClr val="44546A"/>
              </a:solidFill>
              <a:latin typeface="+mj-ea"/>
              <a:ea typeface="+mj-ea"/>
              <a:sym typeface="+mn-ea"/>
            </a:endParaRPr>
          </a:p>
        </p:txBody>
      </p:sp>
      <p:sp>
        <p:nvSpPr>
          <p:cNvPr id="17" name="圆角矩形 16"/>
          <p:cNvSpPr/>
          <p:nvPr/>
        </p:nvSpPr>
        <p:spPr>
          <a:xfrm>
            <a:off x="2515235" y="4968875"/>
            <a:ext cx="9242425" cy="581025"/>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校级办公用房</a:t>
            </a:r>
            <a:r>
              <a:rPr lang="zh-CN" altLang="en-US" sz="1600">
                <a:solidFill>
                  <a:srgbClr val="44546A"/>
                </a:solidFill>
                <a:latin typeface="+mj-ea"/>
                <a:ea typeface="+mj-ea"/>
                <a:sym typeface="+mn-ea"/>
              </a:rPr>
              <a:t>包括校级党政办公室、会议室、校史室、档案室、文印室、广播室、接待室、财务管理用房等。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bldLvl="0" animBg="1"/>
      <p:bldP spid="16" grpId="0" bldLvl="0" animBg="1"/>
      <p:bldP spid="16" grpId="1" animBg="1"/>
      <p:bldP spid="17" grpId="0" bldLvl="0" animBg="1"/>
      <p:bldP spid="17"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5235" y="2877185"/>
            <a:ext cx="9242425" cy="69532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《高等职业学校建设标准》（建标197-2019）</a:t>
            </a:r>
            <a:r>
              <a:rPr lang="zh-CN" altLang="en-US" sz="1600">
                <a:solidFill>
                  <a:srgbClr val="44546A"/>
                </a:solidFill>
                <a:latin typeface="+mj-ea"/>
                <a:ea typeface="+mj-ea"/>
                <a:sym typeface="+mn-ea"/>
              </a:rPr>
              <a:t>中的学生宿舍（公寓）、食堂、单身教师宿舍（公寓）、后勤及辅助用房。</a:t>
            </a:r>
            <a:endParaRPr lang="zh-CN" altLang="en-US" sz="1600">
              <a:solidFill>
                <a:srgbClr val="44546A"/>
              </a:solidFill>
              <a:latin typeface="+mj-ea"/>
              <a:ea typeface="+mj-ea"/>
              <a:sym typeface="+mn-ea"/>
            </a:endParaRPr>
          </a:p>
        </p:txBody>
      </p:sp>
      <p:sp>
        <p:nvSpPr>
          <p:cNvPr id="16" name="圆角矩形 15"/>
          <p:cNvSpPr/>
          <p:nvPr/>
        </p:nvSpPr>
        <p:spPr>
          <a:xfrm>
            <a:off x="2515235" y="3727450"/>
            <a:ext cx="9242425" cy="4660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学生宿舍（公寓）</a:t>
            </a:r>
            <a:r>
              <a:rPr lang="zh-CN" altLang="en-US" sz="1600">
                <a:solidFill>
                  <a:srgbClr val="44546A"/>
                </a:solidFill>
                <a:latin typeface="+mj-ea"/>
                <a:ea typeface="+mj-ea"/>
                <a:sym typeface="+mn-ea"/>
              </a:rPr>
              <a:t>包括居室、盥洗室、厕所、活动室、辅导员及管理人员用房等。</a:t>
            </a:r>
            <a:endParaRPr lang="zh-CN" altLang="en-US" sz="1600">
              <a:solidFill>
                <a:srgbClr val="44546A"/>
              </a:solidFill>
              <a:latin typeface="+mj-ea"/>
              <a:ea typeface="+mj-ea"/>
              <a:sym typeface="+mn-ea"/>
            </a:endParaRPr>
          </a:p>
        </p:txBody>
      </p:sp>
      <p:sp>
        <p:nvSpPr>
          <p:cNvPr id="17" name="圆角矩形 16"/>
          <p:cNvSpPr/>
          <p:nvPr/>
        </p:nvSpPr>
        <p:spPr>
          <a:xfrm>
            <a:off x="2515235" y="4348480"/>
            <a:ext cx="9242425" cy="613410"/>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食堂</a:t>
            </a:r>
            <a:r>
              <a:rPr lang="zh-CN" altLang="en-US" sz="1600">
                <a:solidFill>
                  <a:srgbClr val="44546A"/>
                </a:solidFill>
                <a:latin typeface="+mj-ea"/>
                <a:ea typeface="+mj-ea"/>
                <a:sym typeface="+mn-ea"/>
              </a:rPr>
              <a:t>包括餐厅、厨房及附属用房(主副食加工间、主副食品库、餐具库、冷库、配餐间、炊事员更衣室、淋浴室、休息室、厕所等)、办公室等。</a:t>
            </a:r>
            <a:endParaRPr lang="zh-CN" altLang="en-US" sz="1600">
              <a:solidFill>
                <a:srgbClr val="44546A"/>
              </a:solidFill>
              <a:latin typeface="+mj-ea"/>
              <a:ea typeface="+mj-ea"/>
              <a:sym typeface="+mn-ea"/>
            </a:endParaRPr>
          </a:p>
        </p:txBody>
      </p:sp>
      <p:sp>
        <p:nvSpPr>
          <p:cNvPr id="2" name="圆角矩形 1"/>
          <p:cNvSpPr/>
          <p:nvPr/>
        </p:nvSpPr>
        <p:spPr>
          <a:xfrm>
            <a:off x="2515235" y="5116830"/>
            <a:ext cx="9242425" cy="421005"/>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单身教师宿舍（公寓）</a:t>
            </a:r>
            <a:r>
              <a:rPr lang="zh-CN" altLang="en-US" sz="1600">
                <a:solidFill>
                  <a:srgbClr val="44546A"/>
                </a:solidFill>
                <a:latin typeface="+mj-ea"/>
                <a:ea typeface="+mj-ea"/>
                <a:sym typeface="+mn-ea"/>
              </a:rPr>
              <a:t>包括居室、盥洗室、厕所及管理人员用房等。</a:t>
            </a:r>
            <a:endParaRPr lang="zh-CN" altLang="en-US" sz="1600">
              <a:solidFill>
                <a:srgbClr val="44546A"/>
              </a:solidFill>
              <a:latin typeface="+mj-ea"/>
              <a:ea typeface="+mj-ea"/>
              <a:sym typeface="+mn-ea"/>
            </a:endParaRPr>
          </a:p>
        </p:txBody>
      </p:sp>
      <p:sp>
        <p:nvSpPr>
          <p:cNvPr id="5" name="圆角矩形 4"/>
          <p:cNvSpPr/>
          <p:nvPr/>
        </p:nvSpPr>
        <p:spPr>
          <a:xfrm>
            <a:off x="2515235" y="5692775"/>
            <a:ext cx="9242425" cy="911860"/>
          </a:xfrm>
          <a:prstGeom prst="roundRect">
            <a:avLst>
              <a:gd name="adj" fmla="val 1027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后勤及辅助用房</a:t>
            </a:r>
            <a:r>
              <a:rPr lang="zh-CN" altLang="en-US" sz="1600">
                <a:solidFill>
                  <a:srgbClr val="44546A"/>
                </a:solidFill>
                <a:latin typeface="+mj-ea"/>
                <a:ea typeface="+mj-ea"/>
                <a:sym typeface="+mn-ea"/>
              </a:rPr>
              <a:t>包括医务室(所、院)、公共浴室、食堂工人集体宿舍、汽车库(公车)、服务用房(小型超市、洗衣房等)、综合修理用房、总务仓库、锅炉房、水泵房、变电所(配电房)、消防用房、环卫绿化用房、室外厕所、传达警卫室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2" grpId="0" bldLvl="0" animBg="1"/>
      <p:bldP spid="2" grpId="1" animBg="1"/>
      <p:bldP spid="5" grpId="0" bldLvl="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目录</a:t>
            </a:r>
            <a:endParaRPr lang="zh-CN" altLang="en-US" sz="3200" b="1" dirty="0">
              <a:solidFill>
                <a:schemeClr val="tx2"/>
              </a:solidFill>
              <a:latin typeface="+mj-lt"/>
              <a:ea typeface="+mj-ea"/>
            </a:endParaRPr>
          </a:p>
        </p:txBody>
      </p:sp>
      <p:graphicFrame>
        <p:nvGraphicFramePr>
          <p:cNvPr id="3" name="表格 2"/>
          <p:cNvGraphicFramePr>
            <a:graphicFrameLocks noGrp="1"/>
          </p:cNvGraphicFramePr>
          <p:nvPr>
            <p:custDataLst>
              <p:tags r:id="rId2"/>
            </p:custDataLst>
          </p:nvPr>
        </p:nvGraphicFramePr>
        <p:xfrm>
          <a:off x="788669" y="1194630"/>
          <a:ext cx="4730003" cy="4893945"/>
        </p:xfrm>
        <a:graphic>
          <a:graphicData uri="http://schemas.openxmlformats.org/drawingml/2006/table">
            <a:tbl>
              <a:tblPr>
                <a:tableStyleId>{7DF18680-E054-41AD-8BC1-D1AEF772440D}</a:tableStyleId>
              </a:tblPr>
              <a:tblGrid>
                <a:gridCol w="4730003"/>
              </a:tblGrid>
              <a:tr h="233045">
                <a:tc>
                  <a:txBody>
                    <a:bodyPr/>
                    <a:lstStyle/>
                    <a:p>
                      <a:pPr algn="just" fontAlgn="ctr"/>
                      <a:endParaRPr lang="zh-CN" altLang="en-US" sz="1400" b="0" u="sng" strike="noStrike" dirty="0">
                        <a:solidFill>
                          <a:srgbClr val="44546A"/>
                        </a:solidFill>
                        <a:effectLst/>
                        <a:latin typeface="+mj-ea"/>
                        <a:ea typeface="+mj-ea"/>
                        <a:cs typeface="+mj-ea"/>
                      </a:endParaRPr>
                    </a:p>
                  </a:txBody>
                  <a:tcPr marL="6493" marR="6493" marT="6493" marB="0" anchor="ctr">
                    <a:noFill/>
                  </a:tcPr>
                </a:tc>
              </a:tr>
              <a:tr h="233045">
                <a:tc>
                  <a:txBody>
                    <a:bodyPr/>
                    <a:lstStyle/>
                    <a:p>
                      <a:pPr algn="just" fontAlgn="ctr"/>
                      <a:r>
                        <a:rPr lang="zh-CN" altLang="en-US" sz="1400" b="1" u="none" strike="noStrike" dirty="0">
                          <a:solidFill>
                            <a:srgbClr val="44546A"/>
                          </a:solidFill>
                          <a:effectLst/>
                          <a:latin typeface="+mj-ea"/>
                          <a:ea typeface="+mj-ea"/>
                          <a:cs typeface="+mj-ea"/>
                        </a:rPr>
                        <a:t>    一、学校基本情况</a:t>
                      </a:r>
                      <a:endParaRPr lang="zh-CN" altLang="en-US" sz="1400" b="1" u="none" strike="noStrike" dirty="0">
                        <a:solidFill>
                          <a:srgbClr val="44546A"/>
                        </a:solidFill>
                        <a:effectLst/>
                        <a:latin typeface="+mj-ea"/>
                        <a:ea typeface="+mj-ea"/>
                        <a:cs typeface="+mj-ea"/>
                      </a:endParaRPr>
                    </a:p>
                  </a:txBody>
                  <a:tcPr marL="6493" marR="6493" marT="6493" marB="0" anchor="ctr">
                    <a:noFill/>
                  </a:tcPr>
                </a:tc>
              </a:tr>
              <a:tr h="233045">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（一）学校基本情况</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（二）基础教育学校基本情况</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r h="233045">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二、班额班数情况</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33045">
                <a:tc>
                  <a:txBody>
                    <a:bodyPr/>
                    <a:lstStyle/>
                    <a:p>
                      <a:pPr algn="just" fontAlgn="ctr"/>
                      <a:r>
                        <a:rPr lang="zh-CN" altLang="en-US" sz="1400" b="0" u="none" strike="noStrike">
                          <a:solidFill>
                            <a:srgbClr val="44546A"/>
                          </a:solidFill>
                          <a:effectLst/>
                          <a:latin typeface="+mj-ea"/>
                          <a:ea typeface="+mj-ea"/>
                          <a:hlinkClick r:id="" action="ppaction://hlinkfile"/>
                        </a:rPr>
                        <a:t>（五）学前教育班额班数情况</a:t>
                      </a:r>
                      <a:endParaRPr lang="zh-CN" altLang="en-US" sz="1400" b="0" u="none" strike="noStrike">
                        <a:solidFill>
                          <a:srgbClr val="44546A"/>
                        </a:solidFill>
                        <a:effectLst/>
                        <a:latin typeface="+mj-ea"/>
                        <a:ea typeface="+mj-ea"/>
                        <a:hlinkClick r:id="" action="ppaction://hlinkfile"/>
                      </a:endParaRPr>
                    </a:p>
                  </a:txBody>
                  <a:tcPr marL="6493" marR="6493" marT="6493" marB="0" anchor="ctr">
                    <a:noFill/>
                  </a:tcPr>
                </a:tc>
              </a:tr>
              <a:tr h="233045">
                <a:tc>
                  <a:txBody>
                    <a:bodyPr/>
                    <a:lstStyle/>
                    <a:p>
                      <a:pPr algn="just" fontAlgn="ctr"/>
                      <a:r>
                        <a:rPr lang="zh-CN" altLang="en-US" sz="1400" b="0" u="none" strike="noStrike" dirty="0">
                          <a:solidFill>
                            <a:srgbClr val="44546A"/>
                          </a:solidFill>
                          <a:effectLst/>
                          <a:latin typeface="+mj-ea"/>
                          <a:ea typeface="+mj-ea"/>
                          <a:hlinkClick r:id="" action="ppaction://hlinkfile"/>
                        </a:rPr>
                        <a:t>（六）小学班额班数情况</a:t>
                      </a:r>
                      <a:endParaRPr lang="zh-CN" altLang="en-US" sz="1400" b="0" u="none" strike="noStrike" dirty="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r h="233045">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三、学生情况</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33045">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（十一）学前教育分年龄幼儿数</a:t>
                      </a:r>
                      <a:endParaRPr lang="zh-CN" altLang="en-US" sz="1400" b="0" u="none" strike="noStrike" kern="120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（十二）小学分类型学生数</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33045">
                <a:tc>
                  <a:txBody>
                    <a:bodyPr/>
                    <a:lstStyle/>
                    <a:p>
                      <a:pPr algn="just" fontAlgn="ctr"/>
                      <a:r>
                        <a:rPr lang="en-US" altLang="zh-CN" sz="1400" b="0" u="none" strike="noStrike">
                          <a:solidFill>
                            <a:srgbClr val="44546A"/>
                          </a:solidFill>
                          <a:effectLst/>
                          <a:latin typeface="+mj-ea"/>
                          <a:ea typeface="+mj-ea"/>
                        </a:rPr>
                        <a:t>…</a:t>
                      </a:r>
                      <a:endParaRPr lang="en-US" altLang="zh-CN" sz="1400" b="0" u="none" strike="noStrike">
                        <a:solidFill>
                          <a:srgbClr val="44546A"/>
                        </a:solidFill>
                        <a:effectLst/>
                        <a:latin typeface="+mj-ea"/>
                        <a:ea typeface="+mj-ea"/>
                      </a:endParaRPr>
                    </a:p>
                  </a:txBody>
                  <a:tcPr marL="6493" marR="6493" marT="6493" marB="0" anchor="ctr">
                    <a:noFill/>
                  </a:tcPr>
                </a:tc>
              </a:tr>
              <a:tr h="233045">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四、教职工情况</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33045">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（四十</a:t>
                      </a:r>
                      <a:r>
                        <a:rPr lang="zh-CN" altLang="en-US" sz="1400" b="0" u="none" strike="noStrike" kern="1200">
                          <a:solidFill>
                            <a:srgbClr val="44546A"/>
                          </a:solidFill>
                          <a:effectLst/>
                          <a:latin typeface="+mj-ea"/>
                          <a:ea typeface="+mj-ea"/>
                          <a:hlinkClick r:id="" action="ppaction://hlinkfile"/>
                        </a:rPr>
                        <a:t>七）幼儿园教职工</a:t>
                      </a:r>
                      <a:endParaRPr lang="zh-CN" altLang="en-US" sz="1400" b="0" u="none" strike="noStrike" kern="120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（四十</a:t>
                      </a:r>
                      <a:r>
                        <a:rPr lang="zh-CN" altLang="en-US" sz="1400" b="0" u="none" strike="noStrike" kern="1200" dirty="0">
                          <a:solidFill>
                            <a:srgbClr val="44546A"/>
                          </a:solidFill>
                          <a:effectLst/>
                          <a:latin typeface="+mj-ea"/>
                          <a:ea typeface="+mj-ea"/>
                          <a:hlinkClick r:id="" action="ppaction://hlinkfile"/>
                        </a:rPr>
                        <a:t>八）中小学教职工</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hlinkClick r:id="" action="ppaction://hlinkfile"/>
                        </a:rPr>
                        <a:t>…</a:t>
                      </a:r>
                      <a:endParaRPr lang="en-US" altLang="zh-CN" sz="1400" b="0" u="none" strike="noStrike" kern="1200" dirty="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五、办学条件情况</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33045">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（六十</a:t>
                      </a:r>
                      <a:r>
                        <a:rPr lang="zh-CN" altLang="en-US" sz="1400" b="0" u="none" strike="noStrike" kern="1200">
                          <a:solidFill>
                            <a:srgbClr val="44546A"/>
                          </a:solidFill>
                          <a:effectLst/>
                          <a:latin typeface="+mj-ea"/>
                          <a:ea typeface="+mj-ea"/>
                          <a:hlinkClick r:id="" action="ppaction://hlinkfile"/>
                        </a:rPr>
                        <a:t>八）幼儿园校舍情况</a:t>
                      </a:r>
                      <a:endParaRPr lang="zh-CN" altLang="en-US" sz="1400" b="0" u="none" strike="noStrike" kern="120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（六十</a:t>
                      </a:r>
                      <a:r>
                        <a:rPr lang="zh-CN" altLang="en-US" sz="1400" b="0" u="none" strike="noStrike" kern="1200">
                          <a:solidFill>
                            <a:srgbClr val="44546A"/>
                          </a:solidFill>
                          <a:effectLst/>
                          <a:latin typeface="+mj-ea"/>
                          <a:ea typeface="+mj-ea"/>
                          <a:hlinkClick r:id="" action="ppaction://hlinkfile"/>
                        </a:rPr>
                        <a:t>九）中小学校舍情况</a:t>
                      </a:r>
                      <a:endParaRPr lang="zh-CN" altLang="en-US" sz="1400" b="0" u="none" strike="noStrike" kern="1200">
                        <a:solidFill>
                          <a:srgbClr val="44546A"/>
                        </a:solidFill>
                        <a:effectLst/>
                        <a:latin typeface="+mj-ea"/>
                        <a:ea typeface="+mj-ea"/>
                        <a:hlinkClick r:id="" action="ppaction://hlinkfile"/>
                      </a:endParaRPr>
                    </a:p>
                  </a:txBody>
                  <a:tcPr marL="6493" marR="6493" marT="6493" marB="0" anchor="ctr">
                    <a:noFill/>
                  </a:tcPr>
                </a:tc>
              </a:tr>
              <a:tr h="233045">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bl>
          </a:graphicData>
        </a:graphic>
      </p:graphicFrame>
      <p:graphicFrame>
        <p:nvGraphicFramePr>
          <p:cNvPr id="10" name="表格 9"/>
          <p:cNvGraphicFramePr>
            <a:graphicFrameLocks noGrp="1"/>
          </p:cNvGraphicFramePr>
          <p:nvPr>
            <p:custDataLst>
              <p:tags r:id="rId3"/>
            </p:custDataLst>
          </p:nvPr>
        </p:nvGraphicFramePr>
        <p:xfrm>
          <a:off x="5620423" y="1194585"/>
          <a:ext cx="6181090" cy="4898390"/>
        </p:xfrm>
        <a:graphic>
          <a:graphicData uri="http://schemas.openxmlformats.org/drawingml/2006/table">
            <a:tbl>
              <a:tblPr>
                <a:tableStyleId>{7DF18680-E054-41AD-8BC1-D1AEF772440D}</a:tableStyleId>
              </a:tblPr>
              <a:tblGrid>
                <a:gridCol w="6181090"/>
              </a:tblGrid>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六、其他</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（七十</a:t>
                      </a:r>
                      <a:r>
                        <a:rPr lang="zh-CN" altLang="en-US" sz="1400" b="0" u="none" strike="noStrike" kern="1200">
                          <a:solidFill>
                            <a:srgbClr val="44546A"/>
                          </a:solidFill>
                          <a:effectLst/>
                          <a:latin typeface="+mj-ea"/>
                          <a:ea typeface="+mj-ea"/>
                          <a:hlinkClick r:id="" action="ppaction://hlinkfile"/>
                        </a:rPr>
                        <a:t>七）专门学校基本情况</a:t>
                      </a:r>
                      <a:endParaRPr lang="zh-CN" altLang="en-US" sz="1400" b="0" u="none" strike="noStrike" kern="120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（七十</a:t>
                      </a:r>
                      <a:r>
                        <a:rPr lang="zh-CN" altLang="en-US" sz="1400" b="0" u="none" strike="noStrike" kern="1200">
                          <a:solidFill>
                            <a:srgbClr val="44546A"/>
                          </a:solidFill>
                          <a:effectLst/>
                          <a:latin typeface="+mj-ea"/>
                          <a:ea typeface="+mj-ea"/>
                          <a:hlinkClick r:id="" action="ppaction://hlinkfile"/>
                        </a:rPr>
                        <a:t>八）成人中、小学基本情况</a:t>
                      </a:r>
                      <a:endParaRPr lang="zh-CN" altLang="en-US" sz="1400" b="0" u="none" strike="noStrike" kern="120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hlinkClick r:id="" action="ppaction://hlinkfile"/>
                        </a:rPr>
                        <a:t>…</a:t>
                      </a:r>
                      <a:endParaRPr lang="en-US" altLang="zh-CN" sz="1400" b="0" u="none" strike="noStrike" kern="1200" dirty="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七、县级、省级基表</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（八十）小学校内外学龄人口数（县级）</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（八十</a:t>
                      </a:r>
                      <a:r>
                        <a:rPr lang="zh-CN" altLang="en-US" sz="1400" b="0" u="none" strike="noStrike" kern="1200" dirty="0">
                          <a:solidFill>
                            <a:srgbClr val="44546A"/>
                          </a:solidFill>
                          <a:effectLst/>
                          <a:latin typeface="+mj-ea"/>
                          <a:ea typeface="+mj-ea"/>
                          <a:hlinkClick r:id="" action="ppaction://hlinkfile"/>
                        </a:rPr>
                        <a:t>一）初中校内外学龄人口数（县级）</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八、统计台账</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（八十</a:t>
                      </a:r>
                      <a:r>
                        <a:rPr lang="zh-CN" altLang="en-US" sz="1400" b="0" u="none" strike="noStrike" kern="1200" dirty="0">
                          <a:solidFill>
                            <a:srgbClr val="44546A"/>
                          </a:solidFill>
                          <a:effectLst/>
                          <a:latin typeface="+mj-ea"/>
                          <a:ea typeface="+mj-ea"/>
                          <a:hlinkClick r:id="" action="ppaction://hlinkfile"/>
                        </a:rPr>
                        <a:t>五）高等教育学校校园占地情况统计调查表（台账）</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（八十</a:t>
                      </a:r>
                      <a:r>
                        <a:rPr lang="zh-CN" altLang="en-US" sz="1400" b="0" u="none" strike="noStrike" kern="1200" dirty="0">
                          <a:solidFill>
                            <a:srgbClr val="44546A"/>
                          </a:solidFill>
                          <a:effectLst/>
                          <a:latin typeface="+mj-ea"/>
                          <a:ea typeface="+mj-ea"/>
                          <a:hlinkClick r:id="" action="ppaction://hlinkfile"/>
                        </a:rPr>
                        <a:t>六）高等教育学校（职业、成人）校舍功能明细统计调查表（台账）</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九、季报</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a:t>
                      </a:r>
                      <a:r>
                        <a:rPr lang="zh-CN" altLang="en-US" sz="1400" b="0" u="none" strike="noStrike" kern="1200">
                          <a:solidFill>
                            <a:srgbClr val="44546A"/>
                          </a:solidFill>
                          <a:effectLst/>
                          <a:latin typeface="+mj-ea"/>
                          <a:ea typeface="+mj-ea"/>
                          <a:hlinkClick r:id="" action="ppaction://hlinkfile"/>
                        </a:rPr>
                        <a:t>八十九）学生变动情况（季报）</a:t>
                      </a:r>
                      <a:endParaRPr lang="zh-CN" altLang="en-US" sz="1400" b="0" u="none" strike="noStrike" kern="120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（九十）在校生中死亡的主要原因（季报）</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ctr">
                    <a:noFill/>
                  </a:tcPr>
                </a:tc>
              </a:tr>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十、基本建设投资</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（九十</a:t>
                      </a:r>
                      <a:r>
                        <a:rPr lang="zh-CN" altLang="en-US" sz="1400" b="0" u="none" strike="noStrike" kern="1200" dirty="0">
                          <a:solidFill>
                            <a:srgbClr val="44546A"/>
                          </a:solidFill>
                          <a:effectLst/>
                          <a:latin typeface="+mj-ea"/>
                          <a:ea typeface="+mj-ea"/>
                          <a:hlinkClick r:id="" action="ppaction://hlinkfile"/>
                        </a:rPr>
                        <a:t>一）各级各类学校基本建设完成情况表</a:t>
                      </a:r>
                      <a:endParaRPr lang="zh-CN" altLang="en-US" sz="1400" b="0" u="none" strike="noStrike" kern="1200" dirty="0">
                        <a:solidFill>
                          <a:srgbClr val="44546A"/>
                        </a:solidFill>
                        <a:effectLst/>
                        <a:latin typeface="+mj-ea"/>
                        <a:ea typeface="+mj-ea"/>
                        <a:hlinkClick r:id="" action="ppaction://hlinkfile"/>
                      </a:endParaRPr>
                    </a:p>
                  </a:txBody>
                  <a:tcPr marL="6493" marR="6493" marT="6493" marB="0" anchor="b">
                    <a:noFill/>
                  </a:tcPr>
                </a:tc>
              </a:tr>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十一、中外合作办学</a:t>
                      </a:r>
                      <a:endParaRPr lang="zh-CN" altLang="en-US" sz="1400" b="1" u="none" strike="noStrike" kern="1200" dirty="0">
                        <a:solidFill>
                          <a:srgbClr val="44546A"/>
                        </a:solidFill>
                        <a:effectLst/>
                        <a:latin typeface="+mj-ea"/>
                        <a:ea typeface="+mj-ea"/>
                        <a:cs typeface="+mj-ea"/>
                      </a:endParaRPr>
                    </a:p>
                  </a:txBody>
                  <a:tcPr marL="6493" marR="6493" marT="6493" marB="0" anchor="b">
                    <a:noFill/>
                  </a:tcPr>
                </a:tc>
              </a:tr>
              <a:tr h="257810">
                <a:tc>
                  <a:txBody>
                    <a:bodyPr/>
                    <a:lstStyle/>
                    <a:p>
                      <a:pPr marL="0" algn="just" defTabSz="914400" rtl="0" eaLnBrk="1" fontAlgn="ctr" latinLnBrk="0" hangingPunct="1">
                        <a:buClrTx/>
                        <a:buSzTx/>
                        <a:buFontTx/>
                      </a:pPr>
                      <a:r>
                        <a:rPr lang="zh-CN" altLang="en-US" sz="1400" b="0" u="sng" strike="noStrike" kern="1200" dirty="0">
                          <a:solidFill>
                            <a:schemeClr val="accent2">
                              <a:lumMod val="50000"/>
                            </a:schemeClr>
                          </a:solidFill>
                          <a:effectLst/>
                          <a:latin typeface="+mj-ea"/>
                          <a:ea typeface="+mj-ea"/>
                          <a:cs typeface="+mn-cs"/>
                        </a:rPr>
                        <a:t>（九十</a:t>
                      </a:r>
                      <a:r>
                        <a:rPr lang="zh-CN" altLang="en-US" sz="1400" b="0" u="sng" strike="noStrike" kern="1200" dirty="0">
                          <a:solidFill>
                            <a:schemeClr val="accent2">
                              <a:lumMod val="50000"/>
                            </a:schemeClr>
                          </a:solidFill>
                          <a:effectLst/>
                          <a:latin typeface="+mj-ea"/>
                          <a:ea typeface="+mj-ea"/>
                          <a:cs typeface="+mn-cs"/>
                        </a:rPr>
                        <a:t>二）中外合作办学机构及项目基本情况</a:t>
                      </a:r>
                      <a:endParaRPr lang="zh-CN" altLang="en-US" sz="1400" b="0" u="sng" strike="noStrike" kern="1200" dirty="0">
                        <a:solidFill>
                          <a:schemeClr val="accent2">
                            <a:lumMod val="50000"/>
                          </a:schemeClr>
                        </a:solidFill>
                        <a:effectLst/>
                        <a:latin typeface="+mj-ea"/>
                        <a:ea typeface="+mj-ea"/>
                        <a:cs typeface="+mn-cs"/>
                      </a:endParaRPr>
                    </a:p>
                  </a:txBody>
                  <a:tcPr marL="6493" marR="6493" marT="6493" marB="0" anchor="b">
                    <a:noFill/>
                  </a:tcPr>
                </a:tc>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486025" y="2469515"/>
            <a:ext cx="9242425" cy="6965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教学及辅助用房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《普通高等学校建筑面积标准》（建标191-2018）</a:t>
            </a:r>
            <a:r>
              <a:rPr lang="zh-CN" altLang="en-US" sz="1600">
                <a:solidFill>
                  <a:srgbClr val="44546A"/>
                </a:solidFill>
                <a:latin typeface="+mj-ea"/>
                <a:ea typeface="+mj-ea"/>
                <a:sym typeface="+mn-ea"/>
              </a:rPr>
              <a:t>中的教室、实验实习用房、专职科研机构办公及研究用房、图书馆、室内体育用房、师生活动用房、会堂、继续教育用房。</a:t>
            </a:r>
            <a:endParaRPr lang="zh-CN" altLang="en-US" sz="1600">
              <a:solidFill>
                <a:srgbClr val="44546A"/>
              </a:solidFill>
              <a:latin typeface="+mj-ea"/>
              <a:ea typeface="+mj-ea"/>
              <a:sym typeface="+mn-ea"/>
            </a:endParaRPr>
          </a:p>
        </p:txBody>
      </p:sp>
      <p:sp>
        <p:nvSpPr>
          <p:cNvPr id="16" name="圆角矩形 15"/>
          <p:cNvSpPr/>
          <p:nvPr/>
        </p:nvSpPr>
        <p:spPr>
          <a:xfrm>
            <a:off x="2486025" y="3310255"/>
            <a:ext cx="9242425" cy="833755"/>
          </a:xfrm>
          <a:prstGeom prst="roundRect">
            <a:avLst>
              <a:gd name="adj" fmla="val 1335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教室</a:t>
            </a:r>
            <a:r>
              <a:rPr lang="zh-CN" altLang="en-US" sz="1600">
                <a:solidFill>
                  <a:srgbClr val="44546A"/>
                </a:solidFill>
                <a:latin typeface="+mj-ea"/>
                <a:ea typeface="+mj-ea"/>
                <a:sym typeface="+mn-ea"/>
              </a:rPr>
              <a:t>包括各种一般教室(小教室、中教室、合班教室、阶梯教室)、制图教室、艺术教室及附属用房等。艺术院校教室包括公共基础课(文化课)、专业基础课、专业课教室(琴房、形体房、画室、各种中、小型排练用房)及附属用房等。</a:t>
            </a:r>
            <a:endParaRPr lang="zh-CN" altLang="en-US" sz="1600">
              <a:solidFill>
                <a:srgbClr val="44546A"/>
              </a:solidFill>
              <a:latin typeface="+mj-ea"/>
              <a:ea typeface="+mj-ea"/>
              <a:sym typeface="+mn-ea"/>
            </a:endParaRPr>
          </a:p>
        </p:txBody>
      </p:sp>
      <p:sp>
        <p:nvSpPr>
          <p:cNvPr id="17" name="圆角矩形 16"/>
          <p:cNvSpPr/>
          <p:nvPr/>
        </p:nvSpPr>
        <p:spPr>
          <a:xfrm>
            <a:off x="2486025" y="4250690"/>
            <a:ext cx="9242425" cy="1181100"/>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实验实习用房</a:t>
            </a:r>
            <a:r>
              <a:rPr lang="zh-CN" altLang="en-US" sz="1600">
                <a:solidFill>
                  <a:srgbClr val="44546A"/>
                </a:solidFill>
                <a:latin typeface="+mj-ea"/>
                <a:ea typeface="+mj-ea"/>
                <a:sym typeface="+mn-ea"/>
              </a:rPr>
              <a:t>包括教学实验用房(公共基础课、专业基础课、专业课所需的各种实验室、计算机房、语音室及附属用房)实习实训用房(包括工程训练中心)；自选科研项目及学生科技创新用房；研究生实验研究补助用房。艺术院校的实验实习用房(系指实习及附属用房)包括大型观摩、排练、实习演出、展览陈列、摄影棚、洗印车间等用房。体育院校可包含室内体育用房</a:t>
            </a:r>
            <a:endParaRPr lang="zh-CN" altLang="en-US" sz="1600">
              <a:solidFill>
                <a:srgbClr val="44546A"/>
              </a:solidFill>
              <a:latin typeface="+mj-ea"/>
              <a:ea typeface="+mj-ea"/>
              <a:sym typeface="+mn-ea"/>
            </a:endParaRPr>
          </a:p>
        </p:txBody>
      </p:sp>
      <p:sp>
        <p:nvSpPr>
          <p:cNvPr id="18" name="圆角矩形 17"/>
          <p:cNvSpPr/>
          <p:nvPr/>
        </p:nvSpPr>
        <p:spPr>
          <a:xfrm>
            <a:off x="2486025" y="5538470"/>
            <a:ext cx="9242425" cy="649605"/>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专职科研机构用房</a:t>
            </a:r>
            <a:r>
              <a:rPr lang="zh-CN" altLang="en-US" sz="1600">
                <a:solidFill>
                  <a:srgbClr val="44546A"/>
                </a:solidFill>
                <a:latin typeface="+mj-ea"/>
                <a:ea typeface="+mj-ea"/>
                <a:sym typeface="+mn-ea"/>
              </a:rPr>
              <a:t>是指经主管部门批准设立的专职科研机构所需的实验室、研究室、资料室、咨询室等专业用房及少量配套的办公室、会议室、值班室等。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18" grpId="0" bldLvl="0" animBg="1"/>
      <p:bldP spid="18" grpId="1"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9" name="圆角矩形 18"/>
          <p:cNvSpPr/>
          <p:nvPr/>
        </p:nvSpPr>
        <p:spPr>
          <a:xfrm>
            <a:off x="2486025" y="3676015"/>
            <a:ext cx="9242425" cy="6819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图书馆</a:t>
            </a:r>
            <a:r>
              <a:rPr lang="zh-CN" altLang="en-US" sz="1600">
                <a:solidFill>
                  <a:srgbClr val="44546A"/>
                </a:solidFill>
                <a:latin typeface="+mj-ea"/>
                <a:ea typeface="+mj-ea"/>
                <a:sym typeface="+mn-ea"/>
              </a:rPr>
              <a:t>包括各种阅览室、书库、检索厅、出纳厅、报告厅、内部业务用房（采编、装订等）、技术设备用房（图书消毒室、复印室）、办公及附属用房（办公室、会议室、接待室等）、信息网络用房等。</a:t>
            </a:r>
            <a:endParaRPr lang="zh-CN" altLang="en-US" sz="1600">
              <a:solidFill>
                <a:srgbClr val="44546A"/>
              </a:solidFill>
              <a:latin typeface="+mj-ea"/>
              <a:ea typeface="+mj-ea"/>
              <a:sym typeface="+mn-ea"/>
            </a:endParaRPr>
          </a:p>
        </p:txBody>
      </p:sp>
      <p:sp>
        <p:nvSpPr>
          <p:cNvPr id="20" name="圆角矩形 19"/>
          <p:cNvSpPr/>
          <p:nvPr/>
        </p:nvSpPr>
        <p:spPr>
          <a:xfrm>
            <a:off x="2486025" y="4435475"/>
            <a:ext cx="9242425" cy="5943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室内体育用房</a:t>
            </a:r>
            <a:r>
              <a:rPr lang="zh-CN" altLang="en-US" sz="1600">
                <a:solidFill>
                  <a:srgbClr val="44546A"/>
                </a:solidFill>
                <a:latin typeface="+mj-ea"/>
                <a:ea typeface="+mj-ea"/>
                <a:sym typeface="+mn-ea"/>
              </a:rPr>
              <a:t>包括风雨操场、体育馆、游泳馆、健身房、乒乓球(羽毛球)房、体操房、体质测试用房及器械库、淋浴、更衣室、卫生间等附属用房。</a:t>
            </a:r>
            <a:endParaRPr lang="zh-CN" altLang="en-US" sz="1600">
              <a:solidFill>
                <a:srgbClr val="44546A"/>
              </a:solidFill>
              <a:latin typeface="+mj-ea"/>
              <a:ea typeface="+mj-ea"/>
              <a:sym typeface="+mn-ea"/>
            </a:endParaRPr>
          </a:p>
        </p:txBody>
      </p:sp>
      <p:sp>
        <p:nvSpPr>
          <p:cNvPr id="21" name="圆角矩形 20"/>
          <p:cNvSpPr/>
          <p:nvPr/>
        </p:nvSpPr>
        <p:spPr>
          <a:xfrm>
            <a:off x="2486025" y="5107305"/>
            <a:ext cx="9242425" cy="65278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师生活动用房</a:t>
            </a:r>
            <a:r>
              <a:rPr lang="zh-CN" altLang="en-US" sz="1600">
                <a:solidFill>
                  <a:srgbClr val="44546A"/>
                </a:solidFill>
                <a:latin typeface="+mj-ea"/>
                <a:ea typeface="+mj-ea"/>
                <a:sym typeface="+mn-ea"/>
              </a:rPr>
              <a:t>包括团委、学生会、学生社团、心理咨询、帮困助学、勤工俭学、就业指导、文娱活动等用房，教职工(含离退休人员)活动及管理用房。</a:t>
            </a:r>
            <a:endParaRPr lang="zh-CN" altLang="en-US" sz="1600">
              <a:solidFill>
                <a:srgbClr val="44546A"/>
              </a:solidFill>
              <a:latin typeface="+mj-ea"/>
              <a:ea typeface="+mj-ea"/>
              <a:sym typeface="+mn-ea"/>
            </a:endParaRPr>
          </a:p>
        </p:txBody>
      </p:sp>
      <p:sp>
        <p:nvSpPr>
          <p:cNvPr id="5" name="圆角矩形 4"/>
          <p:cNvSpPr/>
          <p:nvPr/>
        </p:nvSpPr>
        <p:spPr>
          <a:xfrm>
            <a:off x="2486025" y="5837555"/>
            <a:ext cx="9242425" cy="4292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会堂</a:t>
            </a:r>
            <a:r>
              <a:rPr lang="zh-CN" altLang="en-US" sz="1600">
                <a:solidFill>
                  <a:srgbClr val="44546A"/>
                </a:solidFill>
                <a:latin typeface="+mj-ea"/>
                <a:ea typeface="+mj-ea"/>
                <a:sym typeface="+mn-ea"/>
              </a:rPr>
              <a:t>是指具有集会、演出、学术报告、校际交流等活动功能的用房。</a:t>
            </a:r>
            <a:endParaRPr lang="zh-CN" altLang="en-US" sz="1600">
              <a:solidFill>
                <a:srgbClr val="44546A"/>
              </a:solidFill>
              <a:latin typeface="+mj-ea"/>
              <a:ea typeface="+mj-ea"/>
              <a:sym typeface="+mn-ea"/>
            </a:endParaRPr>
          </a:p>
        </p:txBody>
      </p:sp>
      <p:sp>
        <p:nvSpPr>
          <p:cNvPr id="6" name="圆角矩形 5"/>
          <p:cNvSpPr/>
          <p:nvPr/>
        </p:nvSpPr>
        <p:spPr>
          <a:xfrm>
            <a:off x="2486025" y="6344285"/>
            <a:ext cx="9242425" cy="38100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继续教育用房</a:t>
            </a:r>
            <a:r>
              <a:rPr lang="zh-CN" altLang="en-US" sz="1600">
                <a:solidFill>
                  <a:srgbClr val="44546A"/>
                </a:solidFill>
                <a:latin typeface="+mj-ea"/>
                <a:ea typeface="+mj-ea"/>
                <a:sym typeface="+mn-ea"/>
              </a:rPr>
              <a:t>包括主要用于继续教育的办公室、学籍档案室、资料室、会议室等用房。</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9" grpId="1" animBg="1"/>
      <p:bldP spid="20" grpId="0" bldLvl="0" animBg="1"/>
      <p:bldP spid="20" grpId="1" animBg="1"/>
      <p:bldP spid="21" grpId="0" bldLvl="0" animBg="1"/>
      <p:bldP spid="21" grpId="1" animBg="1"/>
      <p:bldP spid="5" grpId="0" bldLvl="0" animBg="1"/>
      <p:bldP spid="5" grpId="1" animBg="1"/>
      <p:bldP spid="6" grpId="0" bldLvl="0" animBg="1"/>
      <p:bldP spid="6" grpId="1"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486660" y="3340100"/>
            <a:ext cx="9242425" cy="60896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《普通高等学校建筑面积标准》（建标191-2018）</a:t>
            </a:r>
            <a:r>
              <a:rPr lang="zh-CN" altLang="en-US" sz="1600">
                <a:solidFill>
                  <a:srgbClr val="44546A"/>
                </a:solidFill>
                <a:latin typeface="+mj-ea"/>
                <a:ea typeface="+mj-ea"/>
                <a:sym typeface="+mn-ea"/>
              </a:rPr>
              <a:t>中的校行政办公用房、院系级教师办公用房。</a:t>
            </a:r>
            <a:endParaRPr lang="zh-CN" altLang="en-US" sz="1600">
              <a:solidFill>
                <a:srgbClr val="44546A"/>
              </a:solidFill>
              <a:latin typeface="+mj-ea"/>
              <a:ea typeface="+mj-ea"/>
              <a:sym typeface="+mn-ea"/>
            </a:endParaRPr>
          </a:p>
        </p:txBody>
      </p:sp>
      <p:sp>
        <p:nvSpPr>
          <p:cNvPr id="16" name="圆角矩形 15"/>
          <p:cNvSpPr/>
          <p:nvPr/>
        </p:nvSpPr>
        <p:spPr>
          <a:xfrm>
            <a:off x="2486025" y="4107180"/>
            <a:ext cx="9242425" cy="608965"/>
          </a:xfrm>
          <a:prstGeom prst="roundRect">
            <a:avLst>
              <a:gd name="adj" fmla="val 2411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校行政办公用房</a:t>
            </a:r>
            <a:r>
              <a:rPr lang="zh-CN" altLang="en-US" sz="1600">
                <a:solidFill>
                  <a:srgbClr val="44546A"/>
                </a:solidFill>
                <a:latin typeface="+mj-ea"/>
                <a:ea typeface="+mj-ea"/>
                <a:sym typeface="+mn-ea"/>
              </a:rPr>
              <a:t>包括校级党政办公室、会议室、校史室、档案室、文印室、广播室、接待室、财务管理用房等。</a:t>
            </a:r>
            <a:endParaRPr lang="zh-CN" altLang="en-US" sz="1600">
              <a:solidFill>
                <a:srgbClr val="44546A"/>
              </a:solidFill>
              <a:latin typeface="+mj-ea"/>
              <a:ea typeface="+mj-ea"/>
              <a:sym typeface="+mn-ea"/>
            </a:endParaRPr>
          </a:p>
        </p:txBody>
      </p:sp>
      <p:sp>
        <p:nvSpPr>
          <p:cNvPr id="17" name="圆角矩形 16"/>
          <p:cNvSpPr/>
          <p:nvPr/>
        </p:nvSpPr>
        <p:spPr>
          <a:xfrm>
            <a:off x="2486660" y="4951095"/>
            <a:ext cx="9242425" cy="608965"/>
          </a:xfrm>
          <a:prstGeom prst="roundRect">
            <a:avLst>
              <a:gd name="adj" fmla="val 1938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院系及教师办公用房</a:t>
            </a:r>
            <a:r>
              <a:rPr lang="zh-CN" altLang="en-US" sz="1600">
                <a:solidFill>
                  <a:srgbClr val="44546A"/>
                </a:solidFill>
                <a:latin typeface="+mj-ea"/>
                <a:ea typeface="+mj-ea"/>
                <a:sym typeface="+mn-ea"/>
              </a:rPr>
              <a:t>包括院系党政(团)办公室、教师办公室、教研室、学籍档案室、资料室、会议室及接待室等。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46350" y="2607310"/>
            <a:ext cx="9242425" cy="76327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《普通高等学校建筑面积标准》（建标191-2018）</a:t>
            </a:r>
            <a:r>
              <a:rPr lang="zh-CN" altLang="en-US" sz="1600">
                <a:solidFill>
                  <a:srgbClr val="44546A"/>
                </a:solidFill>
                <a:latin typeface="+mj-ea"/>
                <a:ea typeface="+mj-ea"/>
                <a:sym typeface="+mn-ea"/>
              </a:rPr>
              <a:t>中的学生宿舍（公寓）、食堂、单身教师宿舍（公寓）、后勤及辅助用房。</a:t>
            </a:r>
            <a:endParaRPr lang="zh-CN" altLang="en-US" sz="1600">
              <a:solidFill>
                <a:srgbClr val="44546A"/>
              </a:solidFill>
              <a:latin typeface="+mj-ea"/>
              <a:ea typeface="+mj-ea"/>
              <a:sym typeface="+mn-ea"/>
            </a:endParaRPr>
          </a:p>
        </p:txBody>
      </p:sp>
      <p:sp>
        <p:nvSpPr>
          <p:cNvPr id="16" name="圆角矩形 15"/>
          <p:cNvSpPr/>
          <p:nvPr/>
        </p:nvSpPr>
        <p:spPr>
          <a:xfrm>
            <a:off x="2485390" y="3499485"/>
            <a:ext cx="9242425" cy="414020"/>
          </a:xfrm>
          <a:prstGeom prst="roundRect">
            <a:avLst>
              <a:gd name="adj" fmla="val 3282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学生宿舍（公寓）</a:t>
            </a:r>
            <a:r>
              <a:rPr lang="zh-CN" altLang="en-US" sz="1600">
                <a:solidFill>
                  <a:srgbClr val="44546A"/>
                </a:solidFill>
                <a:latin typeface="+mj-ea"/>
                <a:ea typeface="+mj-ea"/>
                <a:sym typeface="+mn-ea"/>
              </a:rPr>
              <a:t>包括居室、盥洗室、厕所、活动室、辅导员及管理人员用房等。</a:t>
            </a:r>
            <a:endParaRPr lang="zh-CN" altLang="en-US" sz="1600">
              <a:solidFill>
                <a:srgbClr val="44546A"/>
              </a:solidFill>
              <a:latin typeface="+mj-ea"/>
              <a:ea typeface="+mj-ea"/>
              <a:sym typeface="+mn-ea"/>
            </a:endParaRPr>
          </a:p>
        </p:txBody>
      </p:sp>
      <p:sp>
        <p:nvSpPr>
          <p:cNvPr id="17" name="圆角矩形 16"/>
          <p:cNvSpPr/>
          <p:nvPr/>
        </p:nvSpPr>
        <p:spPr>
          <a:xfrm>
            <a:off x="2485390" y="4042410"/>
            <a:ext cx="9242425" cy="655955"/>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食堂</a:t>
            </a:r>
            <a:r>
              <a:rPr lang="zh-CN" altLang="en-US" sz="1600">
                <a:solidFill>
                  <a:srgbClr val="44546A"/>
                </a:solidFill>
                <a:latin typeface="+mj-ea"/>
                <a:ea typeface="+mj-ea"/>
                <a:sym typeface="+mn-ea"/>
              </a:rPr>
              <a:t>包括餐厅、厨房及附属用房(主副食加工间、主副食品库、餐具库、冷库、配餐间、炊事员更衣室、淋浴室、休息室、厕所等)、办公室等。</a:t>
            </a:r>
            <a:endParaRPr lang="zh-CN" altLang="en-US" sz="1600">
              <a:solidFill>
                <a:srgbClr val="44546A"/>
              </a:solidFill>
              <a:latin typeface="+mj-ea"/>
              <a:ea typeface="+mj-ea"/>
              <a:sym typeface="+mn-ea"/>
            </a:endParaRPr>
          </a:p>
        </p:txBody>
      </p:sp>
      <p:sp>
        <p:nvSpPr>
          <p:cNvPr id="18" name="圆角矩形 17"/>
          <p:cNvSpPr/>
          <p:nvPr/>
        </p:nvSpPr>
        <p:spPr>
          <a:xfrm>
            <a:off x="2486025" y="4827270"/>
            <a:ext cx="9242425" cy="419735"/>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单身教师宿舍（公寓）</a:t>
            </a:r>
            <a:r>
              <a:rPr lang="zh-CN" altLang="en-US" sz="1600">
                <a:solidFill>
                  <a:srgbClr val="44546A"/>
                </a:solidFill>
                <a:latin typeface="+mj-ea"/>
                <a:ea typeface="+mj-ea"/>
                <a:sym typeface="+mn-ea"/>
              </a:rPr>
              <a:t>包括居室、盥洗室、厕所及管理人员用房等。</a:t>
            </a:r>
            <a:endParaRPr lang="zh-CN" altLang="en-US" sz="1600">
              <a:solidFill>
                <a:srgbClr val="44546A"/>
              </a:solidFill>
              <a:latin typeface="+mj-ea"/>
              <a:ea typeface="+mj-ea"/>
              <a:sym typeface="+mn-ea"/>
            </a:endParaRPr>
          </a:p>
        </p:txBody>
      </p:sp>
      <p:sp>
        <p:nvSpPr>
          <p:cNvPr id="19" name="圆角矩形 18"/>
          <p:cNvSpPr/>
          <p:nvPr/>
        </p:nvSpPr>
        <p:spPr>
          <a:xfrm>
            <a:off x="2485390" y="5375910"/>
            <a:ext cx="9242425" cy="83058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后勤及辅助用房</a:t>
            </a:r>
            <a:r>
              <a:rPr lang="zh-CN" altLang="en-US" sz="1600">
                <a:solidFill>
                  <a:srgbClr val="44546A"/>
                </a:solidFill>
                <a:latin typeface="+mj-ea"/>
                <a:ea typeface="+mj-ea"/>
                <a:sym typeface="+mn-ea"/>
              </a:rPr>
              <a:t>包括医务室(所、院)、公共浴室、食堂工人集体宿舍、汽车库(公车)、服务用房(小型超市、洗衣房等)、综合修理用房、总务仓库、锅炉房、水泵房、变电所(配电房)、消防用房、环卫绿化用房、室外厕所、传达警卫室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18" grpId="0" bldLvl="0" animBg="1"/>
      <p:bldP spid="18" grpId="1" animBg="1"/>
      <p:bldP spid="19" grpId="0" bldLvl="0" animBg="1"/>
      <p:bldP spid="19" grpId="1"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84480" y="1249680"/>
            <a:ext cx="5751195" cy="543052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5377 </a:t>
            </a:r>
            <a:r>
              <a:rPr lang="zh-CN" altLang="en-US" sz="2400" b="1" dirty="0">
                <a:solidFill>
                  <a:schemeClr val="tx2"/>
                </a:solidFill>
                <a:latin typeface="+mj-ea"/>
                <a:ea typeface="+mj-ea"/>
                <a:cs typeface="+mj-ea"/>
                <a:sym typeface="+mn-ea"/>
              </a:rPr>
              <a:t>职业教育学校、高等教育学校资产等办学条件</a:t>
            </a:r>
            <a:endParaRPr lang="zh-CN" altLang="en-US" sz="2400" b="1" dirty="0">
              <a:solidFill>
                <a:schemeClr val="tx2"/>
              </a:solidFill>
              <a:latin typeface="+mj-ea"/>
              <a:ea typeface="+mj-ea"/>
              <a:cs typeface="+mj-ea"/>
              <a:sym typeface="+mn-ea"/>
            </a:endParaRPr>
          </a:p>
        </p:txBody>
      </p:sp>
      <p:sp>
        <p:nvSpPr>
          <p:cNvPr id="11" name="线形标注 2(带边框和强调线) 10"/>
          <p:cNvSpPr/>
          <p:nvPr/>
        </p:nvSpPr>
        <p:spPr>
          <a:xfrm>
            <a:off x="3010521" y="1249712"/>
            <a:ext cx="8895080" cy="812165"/>
          </a:xfrm>
          <a:prstGeom prst="accentBorderCallout2">
            <a:avLst>
              <a:gd name="adj1" fmla="val 18750"/>
              <a:gd name="adj2" fmla="val -8333"/>
              <a:gd name="adj3" fmla="val 26348"/>
              <a:gd name="adj4" fmla="val -11821"/>
              <a:gd name="adj5" fmla="val 130272"/>
              <a:gd name="adj6" fmla="val -1754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rgbClr val="044AFA"/>
                </a:solidFill>
                <a:latin typeface="+mj-ea"/>
                <a:ea typeface="+mj-ea"/>
                <a:sym typeface="+mn-ea"/>
              </a:rPr>
              <a:t>运动场地面积：</a:t>
            </a:r>
            <a:r>
              <a:rPr lang="zh-CN" altLang="en-US">
                <a:solidFill>
                  <a:srgbClr val="44546A"/>
                </a:solidFill>
                <a:latin typeface="+mj-ea"/>
                <a:ea typeface="+mj-ea"/>
                <a:sym typeface="+mn-ea"/>
              </a:rPr>
              <a:t>学校专门用于室外体育运动并有相应设施所占用的土地面积。包括田径场地、球类场地、固定体育器械场地。</a:t>
            </a:r>
            <a:endParaRPr lang="en-US" altLang="zh-CN">
              <a:solidFill>
                <a:srgbClr val="44546A"/>
              </a:solidFill>
              <a:latin typeface="+mj-ea"/>
              <a:ea typeface="+mj-ea"/>
              <a:sym typeface="+mn-ea"/>
            </a:endParaRPr>
          </a:p>
        </p:txBody>
      </p:sp>
      <p:sp>
        <p:nvSpPr>
          <p:cNvPr id="20" name="圆角矩形 19"/>
          <p:cNvSpPr/>
          <p:nvPr/>
        </p:nvSpPr>
        <p:spPr>
          <a:xfrm>
            <a:off x="3010535" y="1648460"/>
            <a:ext cx="8895080" cy="507365"/>
          </a:xfrm>
          <a:prstGeom prst="roundRect">
            <a:avLst>
              <a:gd name="adj" fmla="val 153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图书当年新增</a:t>
            </a:r>
            <a:r>
              <a:rPr lang="zh-CN" altLang="en-US">
                <a:solidFill>
                  <a:srgbClr val="44546A"/>
                </a:solidFill>
                <a:latin typeface="+mj-ea"/>
                <a:ea typeface="+mj-ea"/>
                <a:sym typeface="+mn-ea"/>
              </a:rPr>
              <a:t>包括购买，接受捐赠、政府划拨调配等。</a:t>
            </a:r>
            <a:endParaRPr lang="zh-CN" altLang="en-US">
              <a:solidFill>
                <a:srgbClr val="44546A"/>
              </a:solidFill>
              <a:latin typeface="+mj-ea"/>
              <a:ea typeface="+mj-ea"/>
              <a:sym typeface="+mn-ea"/>
            </a:endParaRPr>
          </a:p>
        </p:txBody>
      </p:sp>
      <p:sp>
        <p:nvSpPr>
          <p:cNvPr id="12" name="圆角矩形 11"/>
          <p:cNvSpPr/>
          <p:nvPr/>
        </p:nvSpPr>
        <p:spPr>
          <a:xfrm>
            <a:off x="3010535" y="2027555"/>
            <a:ext cx="8895080" cy="1554480"/>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电子图书（册）</a:t>
            </a:r>
            <a:r>
              <a:rPr lang="zh-CN" altLang="en-US">
                <a:solidFill>
                  <a:srgbClr val="44546A"/>
                </a:solidFill>
                <a:latin typeface="+mj-ea"/>
                <a:ea typeface="+mj-ea"/>
                <a:sym typeface="+mn-ea"/>
              </a:rPr>
              <a:t>统计纳入馆藏目录可供使用的电子图书的数量，包括与图书类似的出版物，如研究报告、会议论文集、标准等以全文电子图书数据库形式和按单种挑选订购的电子图书。电子图书1种算1册，不同数据库包含的同种书分别计算。试用的数字资源和免费使用的数字资源，随纸本书刊所配的光盘以及非书资料，不作为数字资源计量。</a:t>
            </a:r>
            <a:endParaRPr lang="zh-CN" altLang="en-US">
              <a:solidFill>
                <a:srgbClr val="44546A"/>
              </a:solidFill>
              <a:latin typeface="+mj-ea"/>
              <a:ea typeface="+mj-ea"/>
              <a:sym typeface="+mn-ea"/>
            </a:endParaRPr>
          </a:p>
        </p:txBody>
      </p:sp>
      <p:sp>
        <p:nvSpPr>
          <p:cNvPr id="13" name="圆角矩形 12"/>
          <p:cNvSpPr/>
          <p:nvPr/>
        </p:nvSpPr>
        <p:spPr>
          <a:xfrm>
            <a:off x="3010535" y="2437130"/>
            <a:ext cx="8895080" cy="1554480"/>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电子期刊（册）</a:t>
            </a:r>
            <a:r>
              <a:rPr lang="zh-CN" altLang="en-US">
                <a:solidFill>
                  <a:srgbClr val="44546A"/>
                </a:solidFill>
                <a:latin typeface="+mj-ea"/>
                <a:ea typeface="+mj-ea"/>
                <a:sym typeface="+mn-ea"/>
              </a:rPr>
              <a:t>统计纳入馆藏目录可供使用的全文电子期刊的数量，包括与期刊类似的连续出版物等以全文电子期刊数据库形式和按单种挑选订购的全文电子期刊。中文电子期刊每种每年算1册，外文电子期刊每种每年算2册，不同数据库包含的同种期刊分别计算。试用的数字资源和免费使用的数字资源，随纸本书刊所配的光盘以及非书资料，不作为数字资源计量。</a:t>
            </a:r>
            <a:endParaRPr lang="zh-CN" altLang="en-US">
              <a:solidFill>
                <a:srgbClr val="44546A"/>
              </a:solidFill>
              <a:latin typeface="+mj-ea"/>
              <a:ea typeface="+mj-ea"/>
              <a:sym typeface="+mn-ea"/>
            </a:endParaRPr>
          </a:p>
        </p:txBody>
      </p:sp>
      <p:sp>
        <p:nvSpPr>
          <p:cNvPr id="14" name="圆角矩形 13"/>
          <p:cNvSpPr/>
          <p:nvPr/>
        </p:nvSpPr>
        <p:spPr>
          <a:xfrm>
            <a:off x="3010535" y="2819400"/>
            <a:ext cx="8895080" cy="135318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学位论文（册）</a:t>
            </a:r>
            <a:r>
              <a:rPr lang="zh-CN" altLang="en-US">
                <a:solidFill>
                  <a:srgbClr val="44546A"/>
                </a:solidFill>
                <a:latin typeface="+mj-ea"/>
                <a:ea typeface="+mj-ea"/>
                <a:sym typeface="+mn-ea"/>
              </a:rPr>
              <a:t>统计纳入馆藏目录可供使用的电子版学位论文的数量，包括本校原生的和付费购买的学位论文等以全文学位论文数据库形式和按单种挑选订购全文电子版学位论文。1种算1册，不同数据库包含的同种学位论文分别计算。试用的数字资源和免费使用的数字资源，随纸本书刊所配的光盘以及非书资料，不作为数字资源计量。</a:t>
            </a:r>
            <a:endParaRPr lang="zh-CN" altLang="en-US">
              <a:solidFill>
                <a:srgbClr val="44546A"/>
              </a:solidFill>
              <a:latin typeface="+mj-ea"/>
              <a:ea typeface="+mj-ea"/>
              <a:sym typeface="+mn-ea"/>
            </a:endParaRPr>
          </a:p>
        </p:txBody>
      </p:sp>
      <p:sp>
        <p:nvSpPr>
          <p:cNvPr id="15" name="圆角矩形 14"/>
          <p:cNvSpPr/>
          <p:nvPr/>
        </p:nvSpPr>
        <p:spPr>
          <a:xfrm>
            <a:off x="3010535" y="3187700"/>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音视频（小时）</a:t>
            </a:r>
            <a:r>
              <a:rPr lang="zh-CN" altLang="en-US" dirty="0">
                <a:solidFill>
                  <a:srgbClr val="44546A"/>
                </a:solidFill>
                <a:latin typeface="+mj-ea"/>
                <a:ea typeface="+mj-ea"/>
                <a:sym typeface="+mn-ea"/>
              </a:rPr>
              <a:t>包括自建的和付费购买的音视频资料，音视频资源按累计时长计算，时长1小时参照1册图书计算。试用的数字资源和免费使用的数字资源，随纸本书刊所配的光盘以及非书资料，不作为数字资源计量。</a:t>
            </a:r>
            <a:endParaRPr lang="zh-CN" altLang="en-US" dirty="0">
              <a:solidFill>
                <a:srgbClr val="44546A"/>
              </a:solidFill>
              <a:latin typeface="+mj-ea"/>
              <a:ea typeface="+mj-ea"/>
              <a:sym typeface="+mn-ea"/>
            </a:endParaRPr>
          </a:p>
        </p:txBody>
      </p:sp>
      <p:sp>
        <p:nvSpPr>
          <p:cNvPr id="16" name="圆角矩形 15"/>
          <p:cNvSpPr/>
          <p:nvPr/>
        </p:nvSpPr>
        <p:spPr>
          <a:xfrm>
            <a:off x="3010535" y="3582035"/>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职业教育仿真实训资源</a:t>
            </a:r>
            <a:r>
              <a:rPr lang="zh-CN" altLang="en-US" dirty="0">
                <a:solidFill>
                  <a:srgbClr val="44546A"/>
                </a:solidFill>
                <a:latin typeface="+mj-ea"/>
                <a:ea typeface="+mj-ea"/>
                <a:sym typeface="+mn-ea"/>
              </a:rPr>
              <a:t>是指根据《职业院校数字校园建设规范》，一切可用于职业教育教学实践环节的数字化资源总数，包括用于工程设计与制造的计算机辅助设计（CAD）和计算机辅助工程（CAE）软件数，用于职业训练过程的仿真实训软件数等。</a:t>
            </a:r>
            <a:endParaRPr lang="zh-CN" altLang="en-US" dirty="0">
              <a:solidFill>
                <a:srgbClr val="44546A"/>
              </a:solidFill>
              <a:latin typeface="+mj-ea"/>
              <a:ea typeface="+mj-ea"/>
              <a:sym typeface="+mn-ea"/>
            </a:endParaRPr>
          </a:p>
        </p:txBody>
      </p:sp>
      <p:sp>
        <p:nvSpPr>
          <p:cNvPr id="17" name="圆角矩形 16"/>
          <p:cNvSpPr/>
          <p:nvPr/>
        </p:nvSpPr>
        <p:spPr>
          <a:xfrm>
            <a:off x="3010535" y="3991610"/>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仿真实验软件</a:t>
            </a:r>
            <a:r>
              <a:rPr lang="zh-CN" altLang="en-US" dirty="0">
                <a:solidFill>
                  <a:srgbClr val="44546A"/>
                </a:solidFill>
                <a:latin typeface="+mj-ea"/>
                <a:ea typeface="+mj-ea"/>
                <a:sym typeface="+mn-ea"/>
              </a:rPr>
              <a:t>是指将多媒体技术应用于实验环节中，以期达到观察现象、学会方法、自主操作的效果，其主要教学目的是验证理论、巩固知识、培养兴趣以及培养分析问题与解决问题的能力。</a:t>
            </a:r>
            <a:endParaRPr lang="zh-CN" altLang="en-US" dirty="0">
              <a:solidFill>
                <a:srgbClr val="44546A"/>
              </a:solidFill>
              <a:latin typeface="+mj-ea"/>
              <a:ea typeface="+mj-ea"/>
              <a:sym typeface="+mn-ea"/>
            </a:endParaRPr>
          </a:p>
        </p:txBody>
      </p:sp>
      <p:sp>
        <p:nvSpPr>
          <p:cNvPr id="18" name="圆角矩形 17"/>
          <p:cNvSpPr/>
          <p:nvPr/>
        </p:nvSpPr>
        <p:spPr>
          <a:xfrm>
            <a:off x="3010535" y="4373880"/>
            <a:ext cx="8895080" cy="77660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仿真实训软件</a:t>
            </a:r>
            <a:r>
              <a:rPr lang="zh-CN" altLang="en-US" dirty="0">
                <a:solidFill>
                  <a:srgbClr val="44546A"/>
                </a:solidFill>
                <a:latin typeface="+mj-ea"/>
                <a:ea typeface="+mj-ea"/>
                <a:sym typeface="+mn-ea"/>
              </a:rPr>
              <a:t>是指应用于职业技能训练过程的软件，以期达到熟悉操作、技能养成的目的。</a:t>
            </a:r>
            <a:endParaRPr lang="zh-CN" altLang="en-US" dirty="0">
              <a:solidFill>
                <a:srgbClr val="44546A"/>
              </a:solidFill>
              <a:latin typeface="+mj-ea"/>
              <a:ea typeface="+mj-ea"/>
              <a:sym typeface="+mn-ea"/>
            </a:endParaRPr>
          </a:p>
        </p:txBody>
      </p:sp>
      <p:sp>
        <p:nvSpPr>
          <p:cNvPr id="19" name="圆角矩形 18"/>
          <p:cNvSpPr/>
          <p:nvPr/>
        </p:nvSpPr>
        <p:spPr>
          <a:xfrm>
            <a:off x="3010535" y="4765040"/>
            <a:ext cx="8895080" cy="48069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仿真实习软件</a:t>
            </a:r>
            <a:r>
              <a:rPr lang="zh-CN" altLang="en-US" dirty="0">
                <a:solidFill>
                  <a:srgbClr val="44546A"/>
                </a:solidFill>
                <a:latin typeface="+mj-ea"/>
                <a:ea typeface="+mj-ea"/>
                <a:sym typeface="+mn-ea"/>
              </a:rPr>
              <a:t>是指用于生产性实习中的仿真软件，主要目的是缓解下厂实习难的问题。</a:t>
            </a:r>
            <a:endParaRPr lang="zh-CN" altLang="en-US" dirty="0">
              <a:solidFill>
                <a:srgbClr val="44546A"/>
              </a:solidFill>
              <a:latin typeface="+mj-ea"/>
              <a:ea typeface="+mj-ea"/>
              <a:sym typeface="+mn-ea"/>
            </a:endParaRPr>
          </a:p>
        </p:txBody>
      </p:sp>
      <p:sp>
        <p:nvSpPr>
          <p:cNvPr id="21" name="圆角矩形 20"/>
          <p:cNvSpPr/>
          <p:nvPr/>
        </p:nvSpPr>
        <p:spPr>
          <a:xfrm>
            <a:off x="3010535" y="5150485"/>
            <a:ext cx="8895080" cy="69913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教学科研实习仪器设备资产值</a:t>
            </a:r>
            <a:r>
              <a:rPr lang="zh-CN" altLang="en-US" dirty="0">
                <a:solidFill>
                  <a:srgbClr val="44546A"/>
                </a:solidFill>
                <a:latin typeface="+mj-ea"/>
                <a:ea typeface="+mj-ea"/>
                <a:sym typeface="+mn-ea"/>
              </a:rPr>
              <a:t>是指学校固定资产中用于教学、实验、科研、实习等仪器设备的资产值。根据财会制度填写固定资产账面原值。</a:t>
            </a:r>
            <a:endParaRPr lang="zh-CN" altLang="en-US" dirty="0">
              <a:solidFill>
                <a:srgbClr val="44546A"/>
              </a:solidFill>
              <a:latin typeface="+mj-ea"/>
              <a:ea typeface="+mj-ea"/>
              <a:sym typeface="+mn-ea"/>
            </a:endParaRPr>
          </a:p>
        </p:txBody>
      </p:sp>
      <p:sp>
        <p:nvSpPr>
          <p:cNvPr id="22" name="圆角矩形 21"/>
          <p:cNvSpPr/>
          <p:nvPr/>
        </p:nvSpPr>
        <p:spPr>
          <a:xfrm>
            <a:off x="3010535" y="5532755"/>
            <a:ext cx="8895080" cy="69913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教学科研实习仪器设备资产值当年新增</a:t>
            </a:r>
            <a:r>
              <a:rPr lang="zh-CN" altLang="en-US" dirty="0">
                <a:solidFill>
                  <a:srgbClr val="44546A"/>
                </a:solidFill>
                <a:latin typeface="+mj-ea"/>
                <a:ea typeface="+mj-ea"/>
                <a:sym typeface="+mn-ea"/>
              </a:rPr>
              <a:t>是指上学年期间学校产权仪器设备值增加的数量。包括购买，接受捐赠、政府划拨调配等。</a:t>
            </a:r>
            <a:endParaRPr lang="zh-CN" altLang="en-US" dirty="0">
              <a:solidFill>
                <a:srgbClr val="44546A"/>
              </a:solidFill>
              <a:latin typeface="+mj-ea"/>
              <a:ea typeface="+mj-ea"/>
              <a:sym typeface="+mn-ea"/>
            </a:endParaRPr>
          </a:p>
        </p:txBody>
      </p:sp>
      <p:sp>
        <p:nvSpPr>
          <p:cNvPr id="23" name="圆角矩形 21"/>
          <p:cNvSpPr/>
          <p:nvPr/>
        </p:nvSpPr>
        <p:spPr>
          <a:xfrm>
            <a:off x="3010521" y="5858828"/>
            <a:ext cx="8895080" cy="821372"/>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网络多媒体教室：</a:t>
            </a:r>
            <a:r>
              <a:rPr lang="zh-CN" altLang="en-US" dirty="0">
                <a:solidFill>
                  <a:srgbClr val="FF0000"/>
                </a:solidFill>
                <a:latin typeface="+mj-ea"/>
                <a:ea typeface="+mj-ea"/>
                <a:sym typeface="+mn-ea"/>
              </a:rPr>
              <a:t>网络多媒体教室接入互联网或校园网、并可实现数字教育资源等多媒体教学内容向学生展示功能的教室。可为专用教室，也可在普通教室中配置相关设备实现相关功能。（新增）</a:t>
            </a:r>
            <a:endParaRPr lang="zh-CN" altLang="en-US" dirty="0">
              <a:solidFill>
                <a:srgbClr val="FF0000"/>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2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1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1" presetClass="exit" presetSubtype="0" fill="hold" grpId="1" nodeType="withEffect">
                                  <p:stCondLst>
                                    <p:cond delay="0"/>
                                  </p:stCondLst>
                                  <p:childTnLst>
                                    <p:set>
                                      <p:cBhvr>
                                        <p:cTn id="60" dur="1" fill="hold">
                                          <p:stCondLst>
                                            <p:cond delay="0"/>
                                          </p:stCondLst>
                                        </p:cTn>
                                        <p:tgtEl>
                                          <p:spTgt spid="18"/>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childTnLst>
                                </p:cTn>
                              </p:par>
                              <p:par>
                                <p:cTn id="65" presetID="1" presetClass="exit" presetSubtype="0" fill="hold" grpId="1" nodeType="withEffect">
                                  <p:stCondLst>
                                    <p:cond delay="0"/>
                                  </p:stCondLst>
                                  <p:childTnLst>
                                    <p:set>
                                      <p:cBhvr>
                                        <p:cTn id="66" dur="1" fill="hold">
                                          <p:stCondLst>
                                            <p:cond delay="0"/>
                                          </p:stCondLst>
                                        </p:cTn>
                                        <p:tgtEl>
                                          <p:spTgt spid="19"/>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childTnLst>
                                </p:cTn>
                              </p:par>
                              <p:par>
                                <p:cTn id="71" presetID="1" presetClass="exit" presetSubtype="0" fill="hold" grpId="1" nodeType="withEffect">
                                  <p:stCondLst>
                                    <p:cond delay="0"/>
                                  </p:stCondLst>
                                  <p:childTnLst>
                                    <p:set>
                                      <p:cBhvr>
                                        <p:cTn id="72" dur="1" fill="hold">
                                          <p:stCondLst>
                                            <p:cond delay="0"/>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childTnLst>
                                </p:cTn>
                              </p:par>
                              <p:par>
                                <p:cTn id="77" presetID="1" presetClass="exit" presetSubtype="0" fill="hold" grpId="1" nodeType="withEffect">
                                  <p:stCondLst>
                                    <p:cond delay="0"/>
                                  </p:stCondLst>
                                  <p:childTnLst>
                                    <p:set>
                                      <p:cBhvr>
                                        <p:cTn id="78"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1" grpId="2" bldLvl="0" animBg="1"/>
      <p:bldP spid="20" grpId="0" bldLvl="0" animBg="1"/>
      <p:bldP spid="20"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1" grpId="0" bldLvl="0" animBg="1"/>
      <p:bldP spid="21" grpId="1" bldLvl="0" animBg="1"/>
      <p:bldP spid="22" grpId="0" bldLvl="0" animBg="1"/>
      <p:bldP spid="22" grpId="1" bldLvl="0" animBg="1"/>
      <p:bldP spid="23"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84480" y="1249680"/>
            <a:ext cx="5751195" cy="543052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5377 </a:t>
            </a:r>
            <a:r>
              <a:rPr lang="zh-CN" altLang="en-US" sz="2400" b="1" dirty="0">
                <a:solidFill>
                  <a:schemeClr val="tx2"/>
                </a:solidFill>
                <a:latin typeface="+mj-ea"/>
                <a:ea typeface="+mj-ea"/>
                <a:cs typeface="+mj-ea"/>
                <a:sym typeface="+mn-ea"/>
              </a:rPr>
              <a:t>职业教育学校、高等教育学校资产等办学条件</a:t>
            </a:r>
            <a:endParaRPr lang="zh-CN" altLang="en-US" sz="2400" b="1" dirty="0">
              <a:solidFill>
                <a:schemeClr val="tx2"/>
              </a:solidFill>
              <a:latin typeface="+mj-ea"/>
              <a:ea typeface="+mj-ea"/>
              <a:cs typeface="+mj-ea"/>
              <a:sym typeface="+mn-ea"/>
            </a:endParaRPr>
          </a:p>
        </p:txBody>
      </p:sp>
      <p:sp>
        <p:nvSpPr>
          <p:cNvPr id="13" name="圆角矩形 12"/>
          <p:cNvSpPr/>
          <p:nvPr/>
        </p:nvSpPr>
        <p:spPr>
          <a:xfrm>
            <a:off x="1536700" y="3645747"/>
            <a:ext cx="10348595" cy="493395"/>
          </a:xfrm>
          <a:prstGeom prst="roundRect">
            <a:avLst>
              <a:gd name="adj" fmla="val 2199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solidFill>
                  <a:srgbClr val="44546A"/>
                </a:solidFill>
                <a:latin typeface="+mj-ea"/>
                <a:ea typeface="+mj-ea"/>
                <a:sym typeface="+mn-ea"/>
              </a:rPr>
              <a:t>有室内、楼顶的绿化与运动场面积，统计时是否应计入绿化用地面积或运动场地面积</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室外游戏场地</a:t>
            </a:r>
            <a:endParaRPr lang="en-US" altLang="zh-CN" dirty="0">
              <a:solidFill>
                <a:srgbClr val="44546A"/>
              </a:solidFill>
              <a:latin typeface="+mj-ea"/>
              <a:ea typeface="+mj-ea"/>
              <a:sym typeface="+mn-ea"/>
            </a:endParaRPr>
          </a:p>
        </p:txBody>
      </p:sp>
      <p:sp>
        <p:nvSpPr>
          <p:cNvPr id="2" name="圆角矩形 1"/>
          <p:cNvSpPr/>
          <p:nvPr/>
        </p:nvSpPr>
        <p:spPr>
          <a:xfrm>
            <a:off x="1536700" y="3054985"/>
            <a:ext cx="10348595"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数字终端数=教师终端数+学生终端数吗？</a:t>
            </a:r>
            <a:endParaRPr lang="zh-CN" altLang="en-US">
              <a:solidFill>
                <a:srgbClr val="44546A"/>
              </a:solidFill>
              <a:latin typeface="+mj-ea"/>
              <a:ea typeface="+mj-ea"/>
              <a:sym typeface="+mn-ea"/>
            </a:endParaRPr>
          </a:p>
        </p:txBody>
      </p:sp>
      <p:sp>
        <p:nvSpPr>
          <p:cNvPr id="5" name="圆角矩形 4"/>
          <p:cNvSpPr/>
          <p:nvPr/>
        </p:nvSpPr>
        <p:spPr>
          <a:xfrm>
            <a:off x="1536700" y="4236508"/>
            <a:ext cx="10348595"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当年新增图书是否包含当年新增的电子图书这些数字资源量？</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5"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8386 </a:t>
            </a:r>
            <a:r>
              <a:rPr sz="2400" b="1" dirty="0">
                <a:solidFill>
                  <a:schemeClr val="tx2"/>
                </a:solidFill>
                <a:latin typeface="+mj-ea"/>
                <a:ea typeface="+mj-ea"/>
                <a:cs typeface="+mj-ea"/>
                <a:sym typeface="+mn-ea"/>
              </a:rPr>
              <a:t>高等教育学校校园占地情况统计调查表（台账）</a:t>
            </a:r>
            <a:endParaRPr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554990" y="1317625"/>
            <a:ext cx="8376285" cy="4959350"/>
          </a:xfrm>
          <a:prstGeom prst="rect">
            <a:avLst/>
          </a:prstGeom>
          <a:ln>
            <a:solidFill>
              <a:srgbClr val="44546A"/>
            </a:solidFill>
          </a:ln>
          <a:effectLst>
            <a:outerShdw blurRad="50800" dist="38100" dir="2700000" algn="tl" rotWithShape="0">
              <a:prstClr val="black">
                <a:alpha val="40000"/>
              </a:prstClr>
            </a:outerShdw>
          </a:effectLst>
        </p:spPr>
      </p:pic>
      <p:sp>
        <p:nvSpPr>
          <p:cNvPr id="9" name="圆角矩形 8"/>
          <p:cNvSpPr/>
          <p:nvPr/>
        </p:nvSpPr>
        <p:spPr>
          <a:xfrm>
            <a:off x="3040380" y="2566035"/>
            <a:ext cx="8702675" cy="34290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办学点名称</a:t>
            </a:r>
            <a:r>
              <a:rPr lang="zh-CN" altLang="en-US" sz="1600">
                <a:solidFill>
                  <a:srgbClr val="44546A"/>
                </a:solidFill>
                <a:latin typeface="+mj-ea"/>
                <a:ea typeface="+mj-ea"/>
                <a:sym typeface="+mn-ea"/>
              </a:rPr>
              <a:t>由学校（机构）代码信息系统导入。一般应使用教育主管部门批复的名称。</a:t>
            </a:r>
            <a:endParaRPr lang="zh-CN" altLang="en-US" sz="1600">
              <a:solidFill>
                <a:srgbClr val="44546A"/>
              </a:solidFill>
              <a:latin typeface="+mj-ea"/>
              <a:ea typeface="+mj-ea"/>
              <a:sym typeface="+mn-ea"/>
            </a:endParaRPr>
          </a:p>
        </p:txBody>
      </p:sp>
      <p:sp>
        <p:nvSpPr>
          <p:cNvPr id="12" name="圆角矩形 11"/>
          <p:cNvSpPr/>
          <p:nvPr/>
        </p:nvSpPr>
        <p:spPr>
          <a:xfrm>
            <a:off x="3040380" y="2999740"/>
            <a:ext cx="8702675" cy="38290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a:solidFill>
                  <a:srgbClr val="44546A"/>
                </a:solidFill>
                <a:latin typeface="+mj-ea"/>
                <a:ea typeface="+mj-ea"/>
                <a:sym typeface="+mn-ea"/>
              </a:rPr>
              <a:t>当某个办学点有多个土地使用权证时，将所有土地使用权证号列出。</a:t>
            </a:r>
            <a:endParaRPr lang="zh-CN" altLang="en-US" sz="1600">
              <a:solidFill>
                <a:srgbClr val="44546A"/>
              </a:solidFill>
              <a:latin typeface="+mj-ea"/>
              <a:ea typeface="+mj-ea"/>
              <a:sym typeface="+mn-ea"/>
            </a:endParaRPr>
          </a:p>
        </p:txBody>
      </p:sp>
      <p:sp>
        <p:nvSpPr>
          <p:cNvPr id="13" name="圆角矩形 12"/>
          <p:cNvSpPr/>
          <p:nvPr/>
        </p:nvSpPr>
        <p:spPr>
          <a:xfrm>
            <a:off x="3040380" y="3473450"/>
            <a:ext cx="8702675" cy="59245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学校产权占地面积中未取得国有土地使用证</a:t>
            </a:r>
            <a:r>
              <a:rPr lang="zh-CN" altLang="en-US" sz="1600">
                <a:solidFill>
                  <a:srgbClr val="44546A"/>
                </a:solidFill>
                <a:latin typeface="+mj-ea"/>
                <a:ea typeface="+mj-ea"/>
                <a:sym typeface="+mn-ea"/>
              </a:rPr>
              <a:t>是指高校土地已购置，由于各种原因造成未取得国有土地使用证，但经主管部门确认学校可永久使用的土地。</a:t>
            </a:r>
            <a:endParaRPr lang="zh-CN" altLang="en-US" sz="1600">
              <a:solidFill>
                <a:srgbClr val="44546A"/>
              </a:solidFill>
              <a:latin typeface="+mj-ea"/>
              <a:ea typeface="+mj-ea"/>
              <a:sym typeface="+mn-ea"/>
            </a:endParaRPr>
          </a:p>
        </p:txBody>
      </p:sp>
      <p:sp>
        <p:nvSpPr>
          <p:cNvPr id="3" name="圆角矩形 2"/>
          <p:cNvSpPr/>
          <p:nvPr/>
        </p:nvSpPr>
        <p:spPr>
          <a:xfrm>
            <a:off x="3040380" y="4156710"/>
            <a:ext cx="8702675" cy="54292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非学校产权独立使用中未取得国有土地使用证</a:t>
            </a:r>
            <a:r>
              <a:rPr lang="zh-CN" altLang="en-US" sz="1600">
                <a:solidFill>
                  <a:srgbClr val="44546A"/>
                </a:solidFill>
                <a:latin typeface="+mj-ea"/>
                <a:ea typeface="+mj-ea"/>
                <a:sym typeface="+mn-ea"/>
              </a:rPr>
              <a:t>是指土地已购置，但尚未取得国有土地使用证的占地面积。</a:t>
            </a:r>
            <a:endParaRPr lang="zh-CN" altLang="en-US" sz="1600">
              <a:solidFill>
                <a:srgbClr val="44546A"/>
              </a:solidFill>
              <a:latin typeface="+mj-ea"/>
              <a:ea typeface="+mj-ea"/>
              <a:sym typeface="+mn-ea"/>
            </a:endParaRPr>
          </a:p>
        </p:txBody>
      </p:sp>
      <p:sp>
        <p:nvSpPr>
          <p:cNvPr id="5" name="圆角矩形 4"/>
          <p:cNvSpPr/>
          <p:nvPr/>
        </p:nvSpPr>
        <p:spPr>
          <a:xfrm>
            <a:off x="2963545" y="6123940"/>
            <a:ext cx="8702675" cy="59372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专门实习用地</a:t>
            </a:r>
            <a:r>
              <a:rPr lang="zh-CN" altLang="en-US" sz="1600">
                <a:solidFill>
                  <a:srgbClr val="44546A"/>
                </a:solidFill>
                <a:latin typeface="+mj-ea"/>
                <a:ea typeface="+mj-ea"/>
                <a:sym typeface="+mn-ea"/>
              </a:rPr>
              <a:t>是指独立于主校区和分校区外，有学校产权的农场、林场、牧场、渔场、树木园、生物实习园等各种专门实习用地。</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13" grpId="0" bldLvl="0" animBg="1"/>
      <p:bldP spid="3" grpId="0" bldLvl="0" animBg="1"/>
      <p:bldP spid="5"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8387 </a:t>
            </a:r>
            <a:r>
              <a:rPr sz="2400" b="1" dirty="0">
                <a:solidFill>
                  <a:schemeClr val="tx2"/>
                </a:solidFill>
                <a:latin typeface="+mj-ea"/>
                <a:ea typeface="+mj-ea"/>
                <a:cs typeface="+mj-ea"/>
                <a:sym typeface="+mn-ea"/>
              </a:rPr>
              <a:t>高等教育学校（职业、成人）校舍功能明细统计调查表（台账）</a:t>
            </a:r>
            <a:endParaRPr sz="2400" b="1" dirty="0">
              <a:solidFill>
                <a:schemeClr val="tx2"/>
              </a:solidFill>
              <a:latin typeface="+mj-ea"/>
              <a:ea typeface="+mj-ea"/>
              <a:cs typeface="+mj-ea"/>
              <a:sym typeface="+mn-ea"/>
            </a:endParaRPr>
          </a:p>
        </p:txBody>
      </p:sp>
      <p:pic>
        <p:nvPicPr>
          <p:cNvPr id="6" name="图片 5"/>
          <p:cNvPicPr>
            <a:picLocks noChangeAspect="1"/>
          </p:cNvPicPr>
          <p:nvPr/>
        </p:nvPicPr>
        <p:blipFill>
          <a:blip r:embed="rId4"/>
          <a:stretch>
            <a:fillRect/>
          </a:stretch>
        </p:blipFill>
        <p:spPr>
          <a:xfrm>
            <a:off x="554990" y="1317625"/>
            <a:ext cx="6603365" cy="5368925"/>
          </a:xfrm>
          <a:prstGeom prst="rect">
            <a:avLst/>
          </a:prstGeom>
          <a:ln>
            <a:solidFill>
              <a:srgbClr val="44546A"/>
            </a:solidFill>
          </a:ln>
          <a:effectLst>
            <a:outerShdw blurRad="50800" dist="38100" dir="2700000" algn="tl" rotWithShape="0">
              <a:prstClr val="black">
                <a:alpha val="40000"/>
              </a:prstClr>
            </a:outerShdw>
          </a:effectLst>
        </p:spPr>
      </p:pic>
      <p:pic>
        <p:nvPicPr>
          <p:cNvPr id="7" name="图片 6"/>
          <p:cNvPicPr>
            <a:picLocks noChangeAspect="1"/>
          </p:cNvPicPr>
          <p:nvPr/>
        </p:nvPicPr>
        <p:blipFill>
          <a:blip r:embed="rId5"/>
          <a:stretch>
            <a:fillRect/>
          </a:stretch>
        </p:blipFill>
        <p:spPr>
          <a:xfrm>
            <a:off x="2254250" y="3579495"/>
            <a:ext cx="6791325" cy="2847975"/>
          </a:xfrm>
          <a:prstGeom prst="rect">
            <a:avLst/>
          </a:prstGeom>
          <a:ln>
            <a:solidFill>
              <a:srgbClr val="44546A"/>
            </a:solidFill>
          </a:ln>
          <a:effectLst>
            <a:outerShdw blurRad="50800" dist="38100" dir="2700000" algn="tl" rotWithShape="0">
              <a:prstClr val="black">
                <a:alpha val="40000"/>
              </a:prstClr>
            </a:outerShdw>
          </a:effectLst>
        </p:spPr>
      </p:pic>
      <p:sp>
        <p:nvSpPr>
          <p:cNvPr id="9" name="圆角矩形 8"/>
          <p:cNvSpPr/>
          <p:nvPr/>
        </p:nvSpPr>
        <p:spPr>
          <a:xfrm>
            <a:off x="3117215" y="1583055"/>
            <a:ext cx="8702675" cy="43434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建筑物名称</a:t>
            </a:r>
            <a:r>
              <a:rPr lang="zh-CN" altLang="en-US" sz="1600">
                <a:solidFill>
                  <a:srgbClr val="44546A"/>
                </a:solidFill>
                <a:latin typeface="+mj-ea"/>
                <a:ea typeface="+mj-ea"/>
                <a:sym typeface="+mn-ea"/>
              </a:rPr>
              <a:t>以固定资产登记名称填写；正在施工的建筑名称应与基建投资计划一致。</a:t>
            </a:r>
            <a:endParaRPr lang="zh-CN" altLang="en-US" sz="1600">
              <a:solidFill>
                <a:srgbClr val="44546A"/>
              </a:solidFill>
              <a:latin typeface="+mj-ea"/>
              <a:ea typeface="+mj-ea"/>
              <a:sym typeface="+mn-ea"/>
            </a:endParaRPr>
          </a:p>
        </p:txBody>
      </p:sp>
      <p:sp>
        <p:nvSpPr>
          <p:cNvPr id="12" name="圆角矩形 11"/>
          <p:cNvSpPr/>
          <p:nvPr/>
        </p:nvSpPr>
        <p:spPr>
          <a:xfrm>
            <a:off x="3056890" y="4322445"/>
            <a:ext cx="8702675" cy="84836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编号：</a:t>
            </a:r>
            <a:r>
              <a:rPr lang="zh-CN" altLang="en-US" sz="1600">
                <a:solidFill>
                  <a:srgbClr val="44546A"/>
                </a:solidFill>
                <a:latin typeface="+mj-ea"/>
                <a:ea typeface="+mj-ea"/>
                <a:sym typeface="+mn-ea"/>
              </a:rPr>
              <a:t>以栋为单位填报；学校产权校舍，编号以‘10001-19999’为序；正在施工的校舍，编号以‘3XXXX’编号，XXXX编号应承接产权校舍编号的后四位。例如：产权校舍编号编至“10385”，正在施工的校舍编号应从“30386”编起。</a:t>
            </a:r>
            <a:endParaRPr lang="zh-CN" altLang="en-US" sz="1600">
              <a:solidFill>
                <a:srgbClr val="44546A"/>
              </a:solidFill>
              <a:latin typeface="+mj-ea"/>
              <a:ea typeface="+mj-ea"/>
              <a:sym typeface="+mn-ea"/>
            </a:endParaRPr>
          </a:p>
        </p:txBody>
      </p:sp>
      <p:sp>
        <p:nvSpPr>
          <p:cNvPr id="13" name="圆角矩形 12"/>
          <p:cNvSpPr/>
          <p:nvPr/>
        </p:nvSpPr>
        <p:spPr>
          <a:xfrm>
            <a:off x="3117215" y="3623945"/>
            <a:ext cx="8702675" cy="63373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证书号：</a:t>
            </a:r>
            <a:r>
              <a:rPr lang="zh-CN" altLang="en-US" sz="1600">
                <a:solidFill>
                  <a:srgbClr val="44546A"/>
                </a:solidFill>
                <a:latin typeface="+mj-ea"/>
                <a:ea typeface="+mj-ea"/>
                <a:sym typeface="+mn-ea"/>
              </a:rPr>
              <a:t>学校产权校舍，填写政府房产部门颁发的产权证号，没有产权证号的填写立项批复文件、竣工验收备案证书号或其他；正在施工校舍，填写施工许可证号。</a:t>
            </a:r>
            <a:endParaRPr lang="zh-CN" altLang="en-US" sz="1600">
              <a:solidFill>
                <a:srgbClr val="44546A"/>
              </a:solidFill>
              <a:latin typeface="+mj-ea"/>
              <a:ea typeface="+mj-ea"/>
              <a:sym typeface="+mn-ea"/>
            </a:endParaRPr>
          </a:p>
        </p:txBody>
      </p:sp>
      <p:sp>
        <p:nvSpPr>
          <p:cNvPr id="3" name="圆角矩形 2"/>
          <p:cNvSpPr/>
          <p:nvPr/>
        </p:nvSpPr>
        <p:spPr>
          <a:xfrm>
            <a:off x="3117215" y="2086610"/>
            <a:ext cx="8702675" cy="36258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建成年份：</a:t>
            </a:r>
            <a:r>
              <a:rPr lang="zh-CN" altLang="en-US" sz="1600">
                <a:solidFill>
                  <a:srgbClr val="44546A"/>
                </a:solidFill>
                <a:latin typeface="+mj-ea"/>
                <a:ea typeface="+mj-ea"/>
                <a:sym typeface="+mn-ea"/>
              </a:rPr>
              <a:t>竣工验收投入使用的年份，其中在建项目填写预计竣工年份。</a:t>
            </a:r>
            <a:endParaRPr lang="zh-CN" altLang="en-US" sz="1600">
              <a:solidFill>
                <a:srgbClr val="44546A"/>
              </a:solidFill>
              <a:latin typeface="+mj-ea"/>
              <a:ea typeface="+mj-ea"/>
              <a:sym typeface="+mn-ea"/>
            </a:endParaRPr>
          </a:p>
        </p:txBody>
      </p:sp>
      <p:sp>
        <p:nvSpPr>
          <p:cNvPr id="5" name="圆角矩形 4"/>
          <p:cNvSpPr/>
          <p:nvPr/>
        </p:nvSpPr>
        <p:spPr>
          <a:xfrm>
            <a:off x="3056890" y="5235575"/>
            <a:ext cx="8702675" cy="57340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使用面积系数（K）：</a:t>
            </a:r>
            <a:r>
              <a:rPr lang="zh-CN" altLang="en-US" sz="1600">
                <a:solidFill>
                  <a:srgbClr val="44546A"/>
                </a:solidFill>
                <a:latin typeface="+mj-ea"/>
                <a:ea typeface="+mj-ea"/>
                <a:sym typeface="+mn-ea"/>
              </a:rPr>
              <a:t>建筑物中使用面积与建筑面积之比，即使用面积/建筑面积；使用面积统计中，卫生间、设备间、值班室等配套功能面积应计入，地下室和人防面积不计入K值计算。</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13" grpId="0" bldLvl="0" animBg="1"/>
      <p:bldP spid="3" grpId="0" bldLvl="0" animBg="1"/>
      <p:bldP spid="5"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8388 </a:t>
            </a:r>
            <a:r>
              <a:rPr sz="2400" b="1" dirty="0">
                <a:solidFill>
                  <a:schemeClr val="tx2"/>
                </a:solidFill>
                <a:latin typeface="+mj-ea"/>
                <a:ea typeface="+mj-ea"/>
                <a:cs typeface="+mj-ea"/>
                <a:sym typeface="+mn-ea"/>
              </a:rPr>
              <a:t>高等教育学校（</a:t>
            </a:r>
            <a:r>
              <a:rPr lang="zh-CN" sz="2400" b="1" dirty="0">
                <a:solidFill>
                  <a:schemeClr val="tx2"/>
                </a:solidFill>
                <a:latin typeface="+mj-ea"/>
                <a:ea typeface="+mj-ea"/>
                <a:cs typeface="+mj-ea"/>
                <a:sym typeface="+mn-ea"/>
              </a:rPr>
              <a:t>普通</a:t>
            </a:r>
            <a:r>
              <a:rPr sz="2400" b="1" dirty="0">
                <a:solidFill>
                  <a:schemeClr val="tx2"/>
                </a:solidFill>
                <a:latin typeface="+mj-ea"/>
                <a:ea typeface="+mj-ea"/>
                <a:cs typeface="+mj-ea"/>
                <a:sym typeface="+mn-ea"/>
              </a:rPr>
              <a:t>）校舍功能明细统计调查表（台账）</a:t>
            </a:r>
            <a:endParaRPr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554990" y="1484630"/>
            <a:ext cx="7150100" cy="3498850"/>
          </a:xfrm>
          <a:prstGeom prst="rect">
            <a:avLst/>
          </a:prstGeom>
          <a:ln>
            <a:solidFill>
              <a:srgbClr val="44546A"/>
            </a:solidFill>
          </a:ln>
          <a:effectLst>
            <a:outerShdw blurRad="50800" dist="38100" dir="2700000" algn="tl" rotWithShape="0">
              <a:prstClr val="black">
                <a:alpha val="40000"/>
              </a:prstClr>
            </a:outerShdw>
          </a:effectLst>
        </p:spPr>
      </p:pic>
      <p:pic>
        <p:nvPicPr>
          <p:cNvPr id="8" name="图片 7"/>
          <p:cNvPicPr>
            <a:picLocks noChangeAspect="1"/>
          </p:cNvPicPr>
          <p:nvPr/>
        </p:nvPicPr>
        <p:blipFill>
          <a:blip r:embed="rId5"/>
          <a:stretch>
            <a:fillRect/>
          </a:stretch>
        </p:blipFill>
        <p:spPr>
          <a:xfrm>
            <a:off x="1531603" y="3032043"/>
            <a:ext cx="6867525" cy="3581400"/>
          </a:xfrm>
          <a:prstGeom prst="rect">
            <a:avLst/>
          </a:prstGeom>
          <a:ln>
            <a:solidFill>
              <a:srgbClr val="44546A"/>
            </a:solidFill>
          </a:ln>
          <a:effectLst>
            <a:outerShdw blurRad="50800" dist="38100" dir="2700000" algn="tl" rotWithShape="0">
              <a:prstClr val="black">
                <a:alpha val="40000"/>
              </a:prstClr>
            </a:outerShdw>
          </a:effectLst>
        </p:spPr>
      </p:pic>
      <p:sp>
        <p:nvSpPr>
          <p:cNvPr id="3" name="圆角矩形 2"/>
          <p:cNvSpPr/>
          <p:nvPr/>
        </p:nvSpPr>
        <p:spPr>
          <a:xfrm>
            <a:off x="6174646" y="2647470"/>
            <a:ext cx="5357711"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占地情况是否需要按照每个土地证号来录入？</a:t>
            </a:r>
            <a:endParaRPr lang="zh-CN" altLang="en-US">
              <a:solidFill>
                <a:srgbClr val="44546A"/>
              </a:solidFill>
              <a:latin typeface="+mj-ea"/>
              <a:ea typeface="+mj-ea"/>
              <a:sym typeface="+mn-ea"/>
            </a:endParaRPr>
          </a:p>
        </p:txBody>
      </p:sp>
      <p:sp>
        <p:nvSpPr>
          <p:cNvPr id="10" name="圆角矩形 9"/>
          <p:cNvSpPr/>
          <p:nvPr/>
        </p:nvSpPr>
        <p:spPr>
          <a:xfrm>
            <a:off x="6174646" y="4015260"/>
            <a:ext cx="5357711"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什么是非学校产权的床位？</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8389 </a:t>
            </a:r>
            <a:r>
              <a:rPr sz="2400" b="1" dirty="0">
                <a:solidFill>
                  <a:schemeClr val="tx2"/>
                </a:solidFill>
                <a:latin typeface="+mj-ea"/>
                <a:ea typeface="+mj-ea"/>
                <a:cs typeface="+mj-ea"/>
                <a:sym typeface="+mn-ea"/>
              </a:rPr>
              <a:t>对外开展培训明细统计调查表（台账）</a:t>
            </a:r>
            <a:endParaRPr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2"/>
          <a:stretch>
            <a:fillRect/>
          </a:stretch>
        </p:blipFill>
        <p:spPr>
          <a:xfrm>
            <a:off x="438150" y="1521460"/>
            <a:ext cx="7987665" cy="4748530"/>
          </a:xfrm>
          <a:prstGeom prst="rect">
            <a:avLst/>
          </a:prstGeom>
          <a:ln>
            <a:solidFill>
              <a:srgbClr val="44546A"/>
            </a:solidFill>
          </a:ln>
          <a:effectLst>
            <a:outerShdw blurRad="50800" dist="38100" dir="2700000" algn="tl" rotWithShape="0">
              <a:prstClr val="black">
                <a:alpha val="40000"/>
              </a:prstClr>
            </a:outerShdw>
          </a:effectLst>
        </p:spPr>
      </p:pic>
      <p:sp>
        <p:nvSpPr>
          <p:cNvPr id="12" name="圆角矩形 11"/>
          <p:cNvSpPr/>
          <p:nvPr/>
        </p:nvSpPr>
        <p:spPr>
          <a:xfrm>
            <a:off x="3117215" y="2005330"/>
            <a:ext cx="8702675" cy="89408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dirty="0">
                <a:solidFill>
                  <a:srgbClr val="044AFA"/>
                </a:solidFill>
                <a:latin typeface="+mj-ea"/>
                <a:ea typeface="+mj-ea"/>
                <a:sym typeface="+mn-ea"/>
              </a:rPr>
              <a:t>培训项目数量</a:t>
            </a:r>
            <a:r>
              <a:rPr lang="zh-CN" altLang="en-US" sz="1600" dirty="0">
                <a:solidFill>
                  <a:srgbClr val="44546A"/>
                </a:solidFill>
                <a:latin typeface="+mj-ea"/>
                <a:ea typeface="+mj-ea"/>
                <a:sym typeface="+mn-ea"/>
              </a:rPr>
              <a:t>是指针对特定培训内容开展的培训项目，包括以远程在线（线上）、集中（线下）等方式开展的培训项目。同一个项目名称算一个项目。一个培训项目可以包括一个或若干个培训班，不能将培训班的个数计算为培训项目的个数。</a:t>
            </a:r>
            <a:endParaRPr lang="zh-CN" altLang="en-US" sz="1600" dirty="0">
              <a:solidFill>
                <a:srgbClr val="44546A"/>
              </a:solidFill>
              <a:latin typeface="+mj-ea"/>
              <a:ea typeface="+mj-ea"/>
              <a:sym typeface="+mn-ea"/>
            </a:endParaRPr>
          </a:p>
        </p:txBody>
      </p:sp>
      <p:sp>
        <p:nvSpPr>
          <p:cNvPr id="5" name="圆角矩形 4"/>
          <p:cNvSpPr/>
          <p:nvPr/>
        </p:nvSpPr>
        <p:spPr>
          <a:xfrm>
            <a:off x="3117215" y="2990215"/>
            <a:ext cx="8702675" cy="61468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dirty="0">
                <a:solidFill>
                  <a:srgbClr val="044AFA"/>
                </a:solidFill>
                <a:latin typeface="+mj-ea"/>
                <a:ea typeface="+mj-ea"/>
                <a:sym typeface="+mn-ea"/>
              </a:rPr>
              <a:t>财政资金支付</a:t>
            </a:r>
            <a:r>
              <a:rPr lang="zh-CN" altLang="en-US" sz="1600" dirty="0">
                <a:solidFill>
                  <a:srgbClr val="44546A"/>
                </a:solidFill>
                <a:latin typeface="+mj-ea"/>
                <a:ea typeface="+mj-ea"/>
                <a:sym typeface="+mn-ea"/>
              </a:rPr>
              <a:t>是指由各级各类财政资金支持的培训项目，包括各级党委政府部门、党群部门用财政资金支付的培训项目。</a:t>
            </a:r>
            <a:endParaRPr lang="zh-CN" altLang="en-US" sz="1600" dirty="0">
              <a:solidFill>
                <a:srgbClr val="44546A"/>
              </a:solidFill>
              <a:latin typeface="+mj-ea"/>
              <a:ea typeface="+mj-ea"/>
              <a:sym typeface="+mn-ea"/>
            </a:endParaRPr>
          </a:p>
        </p:txBody>
      </p:sp>
      <p:sp>
        <p:nvSpPr>
          <p:cNvPr id="6" name="圆角矩形 5"/>
          <p:cNvSpPr/>
          <p:nvPr/>
        </p:nvSpPr>
        <p:spPr>
          <a:xfrm>
            <a:off x="3117215" y="3695700"/>
            <a:ext cx="8702675" cy="429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非财政资金支付</a:t>
            </a:r>
            <a:r>
              <a:rPr lang="zh-CN" altLang="en-US" sz="1600">
                <a:solidFill>
                  <a:srgbClr val="44546A"/>
                </a:solidFill>
                <a:latin typeface="+mj-ea"/>
                <a:ea typeface="+mj-ea"/>
                <a:sym typeface="+mn-ea"/>
              </a:rPr>
              <a:t>是指财政资金支付以外其他所有由委托单位支付费用的培训。</a:t>
            </a:r>
            <a:endParaRPr lang="zh-CN" altLang="en-US" sz="1600">
              <a:solidFill>
                <a:srgbClr val="44546A"/>
              </a:solidFill>
              <a:latin typeface="+mj-ea"/>
              <a:ea typeface="+mj-ea"/>
              <a:sym typeface="+mn-ea"/>
            </a:endParaRPr>
          </a:p>
        </p:txBody>
      </p:sp>
      <p:sp>
        <p:nvSpPr>
          <p:cNvPr id="7" name="圆角矩形 6"/>
          <p:cNvSpPr/>
          <p:nvPr/>
        </p:nvSpPr>
        <p:spPr>
          <a:xfrm>
            <a:off x="3117215" y="4216400"/>
            <a:ext cx="8702675" cy="46037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免费公益项目</a:t>
            </a:r>
            <a:r>
              <a:rPr lang="zh-CN" altLang="en-US" sz="1600">
                <a:solidFill>
                  <a:srgbClr val="44546A"/>
                </a:solidFill>
                <a:latin typeface="+mj-ea"/>
                <a:ea typeface="+mj-ea"/>
                <a:sym typeface="+mn-ea"/>
              </a:rPr>
              <a:t>是指面向社会开展的不收取受训人员任何费用的公益性培训。</a:t>
            </a:r>
            <a:endParaRPr lang="zh-CN" altLang="en-US" sz="1600">
              <a:solidFill>
                <a:srgbClr val="44546A"/>
              </a:solidFill>
              <a:latin typeface="+mj-ea"/>
              <a:ea typeface="+mj-ea"/>
              <a:sym typeface="+mn-ea"/>
            </a:endParaRPr>
          </a:p>
        </p:txBody>
      </p:sp>
      <p:sp>
        <p:nvSpPr>
          <p:cNvPr id="9" name="圆角矩形 8"/>
          <p:cNvSpPr/>
          <p:nvPr/>
        </p:nvSpPr>
        <p:spPr>
          <a:xfrm>
            <a:off x="3117215" y="4767580"/>
            <a:ext cx="8702675" cy="46037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到账经费</a:t>
            </a:r>
            <a:r>
              <a:rPr lang="zh-CN" altLang="en-US" sz="1600">
                <a:solidFill>
                  <a:srgbClr val="44546A"/>
                </a:solidFill>
                <a:latin typeface="+mj-ea"/>
                <a:ea typeface="+mj-ea"/>
                <a:sym typeface="+mn-ea"/>
              </a:rPr>
              <a:t>按实际到款额计算。</a:t>
            </a:r>
            <a:endParaRPr lang="zh-CN" altLang="en-US" sz="1600">
              <a:solidFill>
                <a:srgbClr val="44546A"/>
              </a:solidFill>
              <a:latin typeface="+mj-ea"/>
              <a:ea typeface="+mj-ea"/>
              <a:sym typeface="+mn-ea"/>
            </a:endParaRPr>
          </a:p>
        </p:txBody>
      </p:sp>
      <p:sp>
        <p:nvSpPr>
          <p:cNvPr id="10" name="圆角矩形 9"/>
          <p:cNvSpPr/>
          <p:nvPr/>
        </p:nvSpPr>
        <p:spPr>
          <a:xfrm>
            <a:off x="3117238" y="6084006"/>
            <a:ext cx="8702656"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培训时间（学时）是指每个项目的时间，还是每个项目的时间乘以项目人数？</a:t>
            </a:r>
            <a:endParaRPr lang="zh-CN" altLang="en-US">
              <a:solidFill>
                <a:srgbClr val="44546A"/>
              </a:solidFill>
              <a:latin typeface="+mj-ea"/>
              <a:ea typeface="+mj-ea"/>
              <a:sym typeface="+mn-ea"/>
            </a:endParaRPr>
          </a:p>
        </p:txBody>
      </p:sp>
      <p:sp>
        <p:nvSpPr>
          <p:cNvPr id="11" name="圆角矩形 10"/>
          <p:cNvSpPr/>
          <p:nvPr/>
        </p:nvSpPr>
        <p:spPr>
          <a:xfrm>
            <a:off x="3117238" y="5466946"/>
            <a:ext cx="8702656"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如果承担培训的教师数量较多，是否都需要填入？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5" grpId="0" bldLvl="0" animBg="1"/>
      <p:bldP spid="6" grpId="0" bldLvl="0" animBg="1"/>
      <p:bldP spid="7" grpId="0" bldLvl="0" animBg="1"/>
      <p:bldP spid="9" grpId="0" bldLvl="0" animBg="1"/>
      <p:bldP spid="10" grpId="0" bldLvl="0" animBg="1"/>
      <p:bldP spid="11"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66.37944881889763,&quot;left&quot;:63.95,&quot;top&quot;:113.55338582677166,&quot;width&quot;:801.55}"/>
</p:tagLst>
</file>

<file path=ppt/tags/tag101.xml><?xml version="1.0" encoding="utf-8"?>
<p:tagLst xmlns:p="http://schemas.openxmlformats.org/presentationml/2006/main">
  <p:tag name="KSO_WM_DIAGRAM_VIRTUALLY_FRAME" val="{&quot;height&quot;:366.37944881889763,&quot;left&quot;:63.95,&quot;top&quot;:113.55338582677166,&quot;width&quot;:801.55}"/>
</p:tagLst>
</file>

<file path=ppt/tags/tag102.xml><?xml version="1.0" encoding="utf-8"?>
<p:tagLst xmlns:p="http://schemas.openxmlformats.org/presentationml/2006/main">
  <p:tag name="KSO_WM_DIAGRAM_VIRTUALLY_FRAME" val="{&quot;height&quot;:366.37944881889763,&quot;left&quot;:63.95,&quot;top&quot;:113.55338582677166,&quot;width&quot;:801.55}"/>
</p:tagLst>
</file>

<file path=ppt/tags/tag103.xml><?xml version="1.0" encoding="utf-8"?>
<p:tagLst xmlns:p="http://schemas.openxmlformats.org/presentationml/2006/main">
  <p:tag name="PA" val="v5.2.10"/>
</p:tagLst>
</file>

<file path=ppt/tags/tag104.xml><?xml version="1.0" encoding="utf-8"?>
<p:tagLst xmlns:p="http://schemas.openxmlformats.org/presentationml/2006/main">
  <p:tag name="KSO_WM_DIAGRAM_VIRTUALLY_FRAME" val="{&quot;height&quot;:366.37944881889763,&quot;left&quot;:63.95,&quot;top&quot;:113.55338582677166,&quot;width&quot;:801.55}"/>
</p:tagLst>
</file>

<file path=ppt/tags/tag105.xml><?xml version="1.0" encoding="utf-8"?>
<p:tagLst xmlns:p="http://schemas.openxmlformats.org/presentationml/2006/main">
  <p:tag name="KSO_WM_DIAGRAM_VIRTUALLY_FRAME" val="{&quot;height&quot;:366.37944881889763,&quot;left&quot;:63.95,&quot;top&quot;:113.55338582677166,&quot;width&quot;:801.55}"/>
</p:tagLst>
</file>

<file path=ppt/tags/tag106.xml><?xml version="1.0" encoding="utf-8"?>
<p:tagLst xmlns:p="http://schemas.openxmlformats.org/presentationml/2006/main">
  <p:tag name="KSO_WM_DIAGRAM_VIRTUALLY_FRAME" val="{&quot;height&quot;:366.37944881889763,&quot;left&quot;:63.95,&quot;top&quot;:113.55338582677166,&quot;width&quot;:801.55}"/>
</p:tagLst>
</file>

<file path=ppt/tags/tag107.xml><?xml version="1.0" encoding="utf-8"?>
<p:tagLst xmlns:p="http://schemas.openxmlformats.org/presentationml/2006/main">
  <p:tag name="PA" val="v5.2.10"/>
</p:tagLst>
</file>

<file path=ppt/tags/tag108.xml><?xml version="1.0" encoding="utf-8"?>
<p:tagLst xmlns:p="http://schemas.openxmlformats.org/presentationml/2006/main">
  <p:tag name="PA" val="v5.2.10"/>
</p:tagLst>
</file>

<file path=ppt/tags/tag109.xml><?xml version="1.0" encoding="utf-8"?>
<p:tagLst xmlns:p="http://schemas.openxmlformats.org/presentationml/2006/main">
  <p:tag name="PA" val="v5.2.1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306.07708661417325,&quot;left&quot;:53.65,&quot;top&quot;:169.1,&quot;width&quot;:888.4185039370079}"/>
</p:tagLst>
</file>

<file path=ppt/tags/tag111.xml><?xml version="1.0" encoding="utf-8"?>
<p:tagLst xmlns:p="http://schemas.openxmlformats.org/presentationml/2006/main">
  <p:tag name="KSO_WM_DIAGRAM_VIRTUALLY_FRAME" val="{&quot;height&quot;:306.07708661417325,&quot;left&quot;:53.65,&quot;top&quot;:169.1,&quot;width&quot;:888.4185039370079}"/>
</p:tagLst>
</file>

<file path=ppt/tags/tag112.xml><?xml version="1.0" encoding="utf-8"?>
<p:tagLst xmlns:p="http://schemas.openxmlformats.org/presentationml/2006/main">
  <p:tag name="KSO_WM_DIAGRAM_VIRTUALLY_FRAME" val="{&quot;height&quot;:306.07708661417325,&quot;left&quot;:53.65,&quot;top&quot;:169.1,&quot;width&quot;:888.4185039370079}"/>
</p:tagLst>
</file>

<file path=ppt/tags/tag113.xml><?xml version="1.0" encoding="utf-8"?>
<p:tagLst xmlns:p="http://schemas.openxmlformats.org/presentationml/2006/main">
  <p:tag name="KSO_WM_DIAGRAM_VIRTUALLY_FRAME" val="{&quot;height&quot;:306.07708661417325,&quot;left&quot;:53.65,&quot;top&quot;:169.1,&quot;width&quot;:888.4185039370079}"/>
</p:tagLst>
</file>

<file path=ppt/tags/tag114.xml><?xml version="1.0" encoding="utf-8"?>
<p:tagLst xmlns:p="http://schemas.openxmlformats.org/presentationml/2006/main">
  <p:tag name="KSO_WM_DIAGRAM_VIRTUALLY_FRAME" val="{&quot;height&quot;:306.07708661417325,&quot;left&quot;:53.65,&quot;top&quot;:169.1,&quot;width&quot;:888.4185039370079}"/>
</p:tagLst>
</file>

<file path=ppt/tags/tag115.xml><?xml version="1.0" encoding="utf-8"?>
<p:tagLst xmlns:p="http://schemas.openxmlformats.org/presentationml/2006/main">
  <p:tag name="KSO_WM_DIAGRAM_VIRTUALLY_FRAME" val="{&quot;height&quot;:306.07708661417325,&quot;left&quot;:53.65,&quot;top&quot;:169.1,&quot;width&quot;:888.4185039370079}"/>
</p:tagLst>
</file>

<file path=ppt/tags/tag116.xml><?xml version="1.0" encoding="utf-8"?>
<p:tagLst xmlns:p="http://schemas.openxmlformats.org/presentationml/2006/main">
  <p:tag name="KSO_WM_DIAGRAM_VIRTUALLY_FRAME" val="{&quot;height&quot;:306.07708661417325,&quot;left&quot;:53.65,&quot;top&quot;:169.1,&quot;width&quot;:888.4185039370079}"/>
</p:tagLst>
</file>

<file path=ppt/tags/tag117.xml><?xml version="1.0" encoding="utf-8"?>
<p:tagLst xmlns:p="http://schemas.openxmlformats.org/presentationml/2006/main">
  <p:tag name="KSO_WM_DIAGRAM_VIRTUALLY_FRAME" val="{&quot;height&quot;:306.07708661417325,&quot;left&quot;:53.65,&quot;top&quot;:169.1,&quot;width&quot;:888.4185039370079}"/>
</p:tagLst>
</file>

<file path=ppt/tags/tag118.xml><?xml version="1.0" encoding="utf-8"?>
<p:tagLst xmlns:p="http://schemas.openxmlformats.org/presentationml/2006/main">
  <p:tag name="PA" val="v5.2.10"/>
</p:tagLst>
</file>

<file path=ppt/tags/tag119.xml><?xml version="1.0" encoding="utf-8"?>
<p:tagLst xmlns:p="http://schemas.openxmlformats.org/presentationml/2006/main">
  <p:tag name="TABLE_ENDDRAG_ORIGIN_RECT" val="332*384"/>
  <p:tag name="TABLE_ENDDRAG_RECT" val="133*121*332*38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TABLE_ENDDRAG_ORIGIN_RECT" val="486*378"/>
  <p:tag name="TABLE_ENDDRAG_RECT" val="457*121*486*378"/>
</p:tagLst>
</file>

<file path=ppt/tags/tag121.xml><?xml version="1.0" encoding="utf-8"?>
<p:tagLst xmlns:p="http://schemas.openxmlformats.org/presentationml/2006/main">
  <p:tag name="PA" val="v5.2.10"/>
</p:tagLst>
</file>

<file path=ppt/tags/tag122.xml><?xml version="1.0" encoding="utf-8"?>
<p:tagLst xmlns:p="http://schemas.openxmlformats.org/presentationml/2006/main">
  <p:tag name="PA" val="v5.2.10"/>
</p:tagLst>
</file>

<file path=ppt/tags/tag123.xml><?xml version="1.0" encoding="utf-8"?>
<p:tagLst xmlns:p="http://schemas.openxmlformats.org/presentationml/2006/main">
  <p:tag name="PA" val="v5.2.10"/>
</p:tagLst>
</file>

<file path=ppt/tags/tag124.xml><?xml version="1.0" encoding="utf-8"?>
<p:tagLst xmlns:p="http://schemas.openxmlformats.org/presentationml/2006/main">
  <p:tag name="PA" val="v5.2.10"/>
</p:tagLst>
</file>

<file path=ppt/tags/tag125.xml><?xml version="1.0" encoding="utf-8"?>
<p:tagLst xmlns:p="http://schemas.openxmlformats.org/presentationml/2006/main">
  <p:tag name="PA" val="v5.2.10"/>
</p:tagLst>
</file>

<file path=ppt/tags/tag126.xml><?xml version="1.0" encoding="utf-8"?>
<p:tagLst xmlns:p="http://schemas.openxmlformats.org/presentationml/2006/main">
  <p:tag name="PA" val="v5.2.10"/>
</p:tagLst>
</file>

<file path=ppt/tags/tag127.xml><?xml version="1.0" encoding="utf-8"?>
<p:tagLst xmlns:p="http://schemas.openxmlformats.org/presentationml/2006/main">
  <p:tag name="PA" val="v5.2.10"/>
</p:tagLst>
</file>

<file path=ppt/tags/tag128.xml><?xml version="1.0" encoding="utf-8"?>
<p:tagLst xmlns:p="http://schemas.openxmlformats.org/presentationml/2006/main">
  <p:tag name="PA" val="v5.2.10"/>
</p:tagLst>
</file>

<file path=ppt/tags/tag129.xml><?xml version="1.0" encoding="utf-8"?>
<p:tagLst xmlns:p="http://schemas.openxmlformats.org/presentationml/2006/main">
  <p:tag name="PA" val="v5.2.1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PA" val="v5.2.10"/>
</p:tagLst>
</file>

<file path=ppt/tags/tag131.xml><?xml version="1.0" encoding="utf-8"?>
<p:tagLst xmlns:p="http://schemas.openxmlformats.org/presentationml/2006/main">
  <p:tag name="PA" val="v5.2.10"/>
</p:tagLst>
</file>

<file path=ppt/tags/tag132.xml><?xml version="1.0" encoding="utf-8"?>
<p:tagLst xmlns:p="http://schemas.openxmlformats.org/presentationml/2006/main">
  <p:tag name="PA" val="v5.2.10"/>
</p:tagLst>
</file>

<file path=ppt/tags/tag133.xml><?xml version="1.0" encoding="utf-8"?>
<p:tagLst xmlns:p="http://schemas.openxmlformats.org/presentationml/2006/main">
  <p:tag name="PA" val="v5.2.10"/>
</p:tagLst>
</file>

<file path=ppt/tags/tag134.xml><?xml version="1.0" encoding="utf-8"?>
<p:tagLst xmlns:p="http://schemas.openxmlformats.org/presentationml/2006/main">
  <p:tag name="PA" val="v5.2.10"/>
</p:tagLst>
</file>

<file path=ppt/tags/tag135.xml><?xml version="1.0" encoding="utf-8"?>
<p:tagLst xmlns:p="http://schemas.openxmlformats.org/presentationml/2006/main">
  <p:tag name="PA" val="v5.2.10"/>
</p:tagLst>
</file>

<file path=ppt/tags/tag136.xml><?xml version="1.0" encoding="utf-8"?>
<p:tagLst xmlns:p="http://schemas.openxmlformats.org/presentationml/2006/main">
  <p:tag name="PA" val="v5.2.10"/>
</p:tagLst>
</file>

<file path=ppt/tags/tag137.xml><?xml version="1.0" encoding="utf-8"?>
<p:tagLst xmlns:p="http://schemas.openxmlformats.org/presentationml/2006/main">
  <p:tag name="PA" val="v5.2.10"/>
</p:tagLst>
</file>

<file path=ppt/tags/tag138.xml><?xml version="1.0" encoding="utf-8"?>
<p:tagLst xmlns:p="http://schemas.openxmlformats.org/presentationml/2006/main">
  <p:tag name="PA" val="v5.2.10"/>
</p:tagLst>
</file>

<file path=ppt/tags/tag139.xml><?xml version="1.0" encoding="utf-8"?>
<p:tagLst xmlns:p="http://schemas.openxmlformats.org/presentationml/2006/main">
  <p:tag name="PA" val="v5.2.1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PA" val="v5.2.10"/>
</p:tagLst>
</file>

<file path=ppt/tags/tag141.xml><?xml version="1.0" encoding="utf-8"?>
<p:tagLst xmlns:p="http://schemas.openxmlformats.org/presentationml/2006/main">
  <p:tag name="PA" val="v5.2.10"/>
</p:tagLst>
</file>

<file path=ppt/tags/tag142.xml><?xml version="1.0" encoding="utf-8"?>
<p:tagLst xmlns:p="http://schemas.openxmlformats.org/presentationml/2006/main">
  <p:tag name="PA" val="v5.2.10"/>
</p:tagLst>
</file>

<file path=ppt/tags/tag143.xml><?xml version="1.0" encoding="utf-8"?>
<p:tagLst xmlns:p="http://schemas.openxmlformats.org/presentationml/2006/main">
  <p:tag name="PA" val="v5.2.10"/>
</p:tagLst>
</file>

<file path=ppt/tags/tag144.xml><?xml version="1.0" encoding="utf-8"?>
<p:tagLst xmlns:p="http://schemas.openxmlformats.org/presentationml/2006/main">
  <p:tag name="PA" val="v5.2.10"/>
</p:tagLst>
</file>

<file path=ppt/tags/tag145.xml><?xml version="1.0" encoding="utf-8"?>
<p:tagLst xmlns:p="http://schemas.openxmlformats.org/presentationml/2006/main">
  <p:tag name="PA" val="v5.2.10"/>
</p:tagLst>
</file>

<file path=ppt/tags/tag146.xml><?xml version="1.0" encoding="utf-8"?>
<p:tagLst xmlns:p="http://schemas.openxmlformats.org/presentationml/2006/main">
  <p:tag name="PA" val="v5.2.10"/>
</p:tagLst>
</file>

<file path=ppt/tags/tag147.xml><?xml version="1.0" encoding="utf-8"?>
<p:tagLst xmlns:p="http://schemas.openxmlformats.org/presentationml/2006/main">
  <p:tag name="PA" val="v5.2.10"/>
</p:tagLst>
</file>

<file path=ppt/tags/tag148.xml><?xml version="1.0" encoding="utf-8"?>
<p:tagLst xmlns:p="http://schemas.openxmlformats.org/presentationml/2006/main">
  <p:tag name="PA" val="v5.2.10"/>
</p:tagLst>
</file>

<file path=ppt/tags/tag149.xml><?xml version="1.0" encoding="utf-8"?>
<p:tagLst xmlns:p="http://schemas.openxmlformats.org/presentationml/2006/main">
  <p:tag name="PA" val="v5.2.1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PA" val="v5.2.10"/>
</p:tagLst>
</file>

<file path=ppt/tags/tag151.xml><?xml version="1.0" encoding="utf-8"?>
<p:tagLst xmlns:p="http://schemas.openxmlformats.org/presentationml/2006/main">
  <p:tag name="PA" val="v5.2.10"/>
</p:tagLst>
</file>

<file path=ppt/tags/tag152.xml><?xml version="1.0" encoding="utf-8"?>
<p:tagLst xmlns:p="http://schemas.openxmlformats.org/presentationml/2006/main">
  <p:tag name="PA" val="v5.2.10"/>
</p:tagLst>
</file>

<file path=ppt/tags/tag153.xml><?xml version="1.0" encoding="utf-8"?>
<p:tagLst xmlns:p="http://schemas.openxmlformats.org/presentationml/2006/main">
  <p:tag name="PA" val="v5.2.10"/>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PA" val="v5.2.10"/>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PA" val="v5.2.10"/>
</p:tagLst>
</file>

<file path=ppt/tags/tag158.xml><?xml version="1.0" encoding="utf-8"?>
<p:tagLst xmlns:p="http://schemas.openxmlformats.org/presentationml/2006/main">
  <p:tag name="PA" val="v5.2.10"/>
</p:tagLst>
</file>

<file path=ppt/tags/tag159.xml><?xml version="1.0" encoding="utf-8"?>
<p:tagLst xmlns:p="http://schemas.openxmlformats.org/presentationml/2006/main">
  <p:tag name="PA" val="v5.2.1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PA" val="v5.2.10"/>
</p:tagLst>
</file>

<file path=ppt/tags/tag161.xml><?xml version="1.0" encoding="utf-8"?>
<p:tagLst xmlns:p="http://schemas.openxmlformats.org/presentationml/2006/main">
  <p:tag name="PA" val="v5.2.10"/>
</p:tagLst>
</file>

<file path=ppt/tags/tag162.xml><?xml version="1.0" encoding="utf-8"?>
<p:tagLst xmlns:p="http://schemas.openxmlformats.org/presentationml/2006/main">
  <p:tag name="PA" val="v5.2.10"/>
</p:tagLst>
</file>

<file path=ppt/tags/tag163.xml><?xml version="1.0" encoding="utf-8"?>
<p:tagLst xmlns:p="http://schemas.openxmlformats.org/presentationml/2006/main">
  <p:tag name="PA" val="v5.2.10"/>
</p:tagLst>
</file>

<file path=ppt/tags/tag164.xml><?xml version="1.0" encoding="utf-8"?>
<p:tagLst xmlns:p="http://schemas.openxmlformats.org/presentationml/2006/main">
  <p:tag name="PA" val="v5.2.10"/>
</p:tagLst>
</file>

<file path=ppt/tags/tag165.xml><?xml version="1.0" encoding="utf-8"?>
<p:tagLst xmlns:p="http://schemas.openxmlformats.org/presentationml/2006/main">
  <p:tag name="PA" val="v5.2.10"/>
</p:tagLst>
</file>

<file path=ppt/tags/tag166.xml><?xml version="1.0" encoding="utf-8"?>
<p:tagLst xmlns:p="http://schemas.openxmlformats.org/presentationml/2006/main">
  <p:tag name="PA" val="v5.2.10"/>
</p:tagLst>
</file>

<file path=ppt/tags/tag167.xml><?xml version="1.0" encoding="utf-8"?>
<p:tagLst xmlns:p="http://schemas.openxmlformats.org/presentationml/2006/main">
  <p:tag name="PA" val="v5.2.10"/>
</p:tagLst>
</file>

<file path=ppt/tags/tag168.xml><?xml version="1.0" encoding="utf-8"?>
<p:tagLst xmlns:p="http://schemas.openxmlformats.org/presentationml/2006/main">
  <p:tag name="PA" val="v5.2.10"/>
</p:tagLst>
</file>

<file path=ppt/tags/tag169.xml><?xml version="1.0" encoding="utf-8"?>
<p:tagLst xmlns:p="http://schemas.openxmlformats.org/presentationml/2006/main">
  <p:tag name="PA" val="v5.2.1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PA" val="v5.2.10"/>
</p:tagLst>
</file>

<file path=ppt/tags/tag171.xml><?xml version="1.0" encoding="utf-8"?>
<p:tagLst xmlns:p="http://schemas.openxmlformats.org/presentationml/2006/main">
  <p:tag name="PA" val="v5.2.10"/>
</p:tagLst>
</file>

<file path=ppt/tags/tag172.xml><?xml version="1.0" encoding="utf-8"?>
<p:tagLst xmlns:p="http://schemas.openxmlformats.org/presentationml/2006/main">
  <p:tag name="PA" val="v5.2.10"/>
</p:tagLst>
</file>

<file path=ppt/tags/tag173.xml><?xml version="1.0" encoding="utf-8"?>
<p:tagLst xmlns:p="http://schemas.openxmlformats.org/presentationml/2006/main">
  <p:tag name="PA" val="v5.2.10"/>
</p:tagLst>
</file>

<file path=ppt/tags/tag174.xml><?xml version="1.0" encoding="utf-8"?>
<p:tagLst xmlns:p="http://schemas.openxmlformats.org/presentationml/2006/main">
  <p:tag name="PA" val="v5.2.10"/>
</p:tagLst>
</file>

<file path=ppt/tags/tag175.xml><?xml version="1.0" encoding="utf-8"?>
<p:tagLst xmlns:p="http://schemas.openxmlformats.org/presentationml/2006/main">
  <p:tag name="PA" val="v5.2.10"/>
</p:tagLst>
</file>

<file path=ppt/tags/tag176.xml><?xml version="1.0" encoding="utf-8"?>
<p:tagLst xmlns:p="http://schemas.openxmlformats.org/presentationml/2006/main">
  <p:tag name="PA" val="v5.2.10"/>
</p:tagLst>
</file>

<file path=ppt/tags/tag177.xml><?xml version="1.0" encoding="utf-8"?>
<p:tagLst xmlns:p="http://schemas.openxmlformats.org/presentationml/2006/main">
  <p:tag name="PA" val="v5.2.10"/>
</p:tagLst>
</file>

<file path=ppt/tags/tag178.xml><?xml version="1.0" encoding="utf-8"?>
<p:tagLst xmlns:p="http://schemas.openxmlformats.org/presentationml/2006/main">
  <p:tag name="PA" val="v5.2.10"/>
</p:tagLst>
</file>

<file path=ppt/tags/tag179.xml><?xml version="1.0" encoding="utf-8"?>
<p:tagLst xmlns:p="http://schemas.openxmlformats.org/presentationml/2006/main">
  <p:tag name="PA" val="v5.2.1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PA" val="v5.2.10"/>
</p:tagLst>
</file>

<file path=ppt/tags/tag181.xml><?xml version="1.0" encoding="utf-8"?>
<p:tagLst xmlns:p="http://schemas.openxmlformats.org/presentationml/2006/main">
  <p:tag name="PA" val="v5.2.10"/>
</p:tagLst>
</file>

<file path=ppt/tags/tag182.xml><?xml version="1.0" encoding="utf-8"?>
<p:tagLst xmlns:p="http://schemas.openxmlformats.org/presentationml/2006/main">
  <p:tag name="PA" val="v5.2.10"/>
</p:tagLst>
</file>

<file path=ppt/tags/tag183.xml><?xml version="1.0" encoding="utf-8"?>
<p:tagLst xmlns:p="http://schemas.openxmlformats.org/presentationml/2006/main">
  <p:tag name="PA" val="v5.2.10"/>
</p:tagLst>
</file>

<file path=ppt/tags/tag184.xml><?xml version="1.0" encoding="utf-8"?>
<p:tagLst xmlns:p="http://schemas.openxmlformats.org/presentationml/2006/main">
  <p:tag name="PA" val="v5.2.10"/>
</p:tagLst>
</file>

<file path=ppt/tags/tag185.xml><?xml version="1.0" encoding="utf-8"?>
<p:tagLst xmlns:p="http://schemas.openxmlformats.org/presentationml/2006/main">
  <p:tag name="PA" val="v5.2.10"/>
</p:tagLst>
</file>

<file path=ppt/tags/tag186.xml><?xml version="1.0" encoding="utf-8"?>
<p:tagLst xmlns:p="http://schemas.openxmlformats.org/presentationml/2006/main">
  <p:tag name="PA" val="v5.2.10"/>
</p:tagLst>
</file>

<file path=ppt/tags/tag187.xml><?xml version="1.0" encoding="utf-8"?>
<p:tagLst xmlns:p="http://schemas.openxmlformats.org/presentationml/2006/main">
  <p:tag name="PA" val="v5.2.10"/>
</p:tagLst>
</file>

<file path=ppt/tags/tag188.xml><?xml version="1.0" encoding="utf-8"?>
<p:tagLst xmlns:p="http://schemas.openxmlformats.org/presentationml/2006/main">
  <p:tag name="PA" val="v5.2.10"/>
</p:tagLst>
</file>

<file path=ppt/tags/tag189.xml><?xml version="1.0" encoding="utf-8"?>
<p:tagLst xmlns:p="http://schemas.openxmlformats.org/presentationml/2006/main">
  <p:tag name="PA" val="v5.2.1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PA" val="v5.2.10"/>
</p:tagLst>
</file>

<file path=ppt/tags/tag191.xml><?xml version="1.0" encoding="utf-8"?>
<p:tagLst xmlns:p="http://schemas.openxmlformats.org/presentationml/2006/main">
  <p:tag name="PA" val="v5.2.10"/>
</p:tagLst>
</file>

<file path=ppt/tags/tag192.xml><?xml version="1.0" encoding="utf-8"?>
<p:tagLst xmlns:p="http://schemas.openxmlformats.org/presentationml/2006/main">
  <p:tag name="PA" val="v5.2.10"/>
</p:tagLst>
</file>

<file path=ppt/tags/tag193.xml><?xml version="1.0" encoding="utf-8"?>
<p:tagLst xmlns:p="http://schemas.openxmlformats.org/presentationml/2006/main">
  <p:tag name="PA" val="v5.2.10"/>
</p:tagLst>
</file>

<file path=ppt/tags/tag194.xml><?xml version="1.0" encoding="utf-8"?>
<p:tagLst xmlns:p="http://schemas.openxmlformats.org/presentationml/2006/main">
  <p:tag name="PA" val="v5.2.10"/>
</p:tagLst>
</file>

<file path=ppt/tags/tag195.xml><?xml version="1.0" encoding="utf-8"?>
<p:tagLst xmlns:p="http://schemas.openxmlformats.org/presentationml/2006/main">
  <p:tag name="PA" val="v5.2.10"/>
</p:tagLst>
</file>

<file path=ppt/tags/tag196.xml><?xml version="1.0" encoding="utf-8"?>
<p:tagLst xmlns:p="http://schemas.openxmlformats.org/presentationml/2006/main">
  <p:tag name="PA" val="v5.2.10"/>
</p:tagLst>
</file>

<file path=ppt/tags/tag197.xml><?xml version="1.0" encoding="utf-8"?>
<p:tagLst xmlns:p="http://schemas.openxmlformats.org/presentationml/2006/main">
  <p:tag name="PA" val="v5.2.10"/>
</p:tagLst>
</file>

<file path=ppt/tags/tag198.xml><?xml version="1.0" encoding="utf-8"?>
<p:tagLst xmlns:p="http://schemas.openxmlformats.org/presentationml/2006/main">
  <p:tag name="PA" val="v5.2.10"/>
</p:tagLst>
</file>

<file path=ppt/tags/tag199.xml><?xml version="1.0" encoding="utf-8"?>
<p:tagLst xmlns:p="http://schemas.openxmlformats.org/presentationml/2006/main">
  <p:tag name="PA" val="v5.2.1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PA" val="v5.2.10"/>
</p:tagLst>
</file>

<file path=ppt/tags/tag201.xml><?xml version="1.0" encoding="utf-8"?>
<p:tagLst xmlns:p="http://schemas.openxmlformats.org/presentationml/2006/main">
  <p:tag name="PA" val="v5.2.10"/>
</p:tagLst>
</file>

<file path=ppt/tags/tag202.xml><?xml version="1.0" encoding="utf-8"?>
<p:tagLst xmlns:p="http://schemas.openxmlformats.org/presentationml/2006/main">
  <p:tag name="PA" val="v5.2.10"/>
</p:tagLst>
</file>

<file path=ppt/tags/tag203.xml><?xml version="1.0" encoding="utf-8"?>
<p:tagLst xmlns:p="http://schemas.openxmlformats.org/presentationml/2006/main">
  <p:tag name="PA" val="v5.2.10"/>
</p:tagLst>
</file>

<file path=ppt/tags/tag204.xml><?xml version="1.0" encoding="utf-8"?>
<p:tagLst xmlns:p="http://schemas.openxmlformats.org/presentationml/2006/main">
  <p:tag name="PA" val="v5.2.10"/>
</p:tagLst>
</file>

<file path=ppt/tags/tag205.xml><?xml version="1.0" encoding="utf-8"?>
<p:tagLst xmlns:p="http://schemas.openxmlformats.org/presentationml/2006/main">
  <p:tag name="PA" val="v5.2.10"/>
</p:tagLst>
</file>

<file path=ppt/tags/tag206.xml><?xml version="1.0" encoding="utf-8"?>
<p:tagLst xmlns:p="http://schemas.openxmlformats.org/presentationml/2006/main">
  <p:tag name="PA" val="v5.2.10"/>
</p:tagLst>
</file>

<file path=ppt/tags/tag207.xml><?xml version="1.0" encoding="utf-8"?>
<p:tagLst xmlns:p="http://schemas.openxmlformats.org/presentationml/2006/main">
  <p:tag name="PA" val="v5.2.10"/>
</p:tagLst>
</file>

<file path=ppt/tags/tag208.xml><?xml version="1.0" encoding="utf-8"?>
<p:tagLst xmlns:p="http://schemas.openxmlformats.org/presentationml/2006/main">
  <p:tag name="PA" val="v5.2.10"/>
</p:tagLst>
</file>

<file path=ppt/tags/tag209.xml><?xml version="1.0" encoding="utf-8"?>
<p:tagLst xmlns:p="http://schemas.openxmlformats.org/presentationml/2006/main">
  <p:tag name="KSO_WM_UNIT_SUBTYPE" val="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INDEX" val="3"/>
  <p:tag name="KSO_WM_UNIT_TYPE" val="f"/>
  <p:tag name="KSO_WM_UNIT_SUBTYPE" val="a"/>
  <p:tag name="KSO_WM_BEAUTIFY_FLAG" val="#wm#"/>
</p:tagLst>
</file>

<file path=ppt/tags/tag211.xml><?xml version="1.0" encoding="utf-8"?>
<p:tagLst xmlns:p="http://schemas.openxmlformats.org/presentationml/2006/main">
  <p:tag name="KSO_WM_UNIT_INDEX" val="3"/>
  <p:tag name="KSO_WM_UNIT_TYPE" val="j"/>
  <p:tag name="KSO_WM_BEAUTIFY_FLAG" val="#wm#"/>
</p:tagLst>
</file>

<file path=ppt/tags/tag212.xml><?xml version="1.0" encoding="utf-8"?>
<p:tagLst xmlns:p="http://schemas.openxmlformats.org/presentationml/2006/main">
  <p:tag name="KSO_WM_UNIT_INDEX" val="7"/>
  <p:tag name="KSO_WM_UNIT_TYPE" val="f"/>
  <p:tag name="KSO_WM_UNIT_SUBTYPE" val="a"/>
  <p:tag name="KSO_WM_BEAUTIFY_FLAG" val="#wm#"/>
</p:tagLst>
</file>

<file path=ppt/tags/tag213.xml><?xml version="1.0" encoding="utf-8"?>
<p:tagLst xmlns:p="http://schemas.openxmlformats.org/presentationml/2006/main">
  <p:tag name="PA" val="v5.2.10"/>
</p:tagLst>
</file>

<file path=ppt/tags/tag214.xml><?xml version="1.0" encoding="utf-8"?>
<p:tagLst xmlns:p="http://schemas.openxmlformats.org/presentationml/2006/main">
  <p:tag name="KSO_WM_UNIT_INDEX" val="3"/>
  <p:tag name="KSO_WM_UNIT_TYPE" val="f"/>
  <p:tag name="KSO_WM_UNIT_SUBTYPE" val="a"/>
  <p:tag name="KSO_WM_BEAUTIFY_FLAG" val="#wm#"/>
</p:tagLst>
</file>

<file path=ppt/tags/tag215.xml><?xml version="1.0" encoding="utf-8"?>
<p:tagLst xmlns:p="http://schemas.openxmlformats.org/presentationml/2006/main">
  <p:tag name="KSO_WM_UNIT_INDEX" val="7"/>
  <p:tag name="KSO_WM_UNIT_TYPE" val="f"/>
  <p:tag name="KSO_WM_UNIT_SUBTYPE" val="a"/>
  <p:tag name="KSO_WM_BEAUTIFY_FLAG" val="#wm#"/>
</p:tagLst>
</file>

<file path=ppt/tags/tag216.xml><?xml version="1.0" encoding="utf-8"?>
<p:tagLst xmlns:p="http://schemas.openxmlformats.org/presentationml/2006/main">
  <p:tag name="KSO_WM_UNIT_SUBTYPE" val="a"/>
</p:tagLst>
</file>

<file path=ppt/tags/tag217.xml><?xml version="1.0" encoding="utf-8"?>
<p:tagLst xmlns:p="http://schemas.openxmlformats.org/presentationml/2006/main">
  <p:tag name="PA" val="v5.2.10"/>
</p:tagLst>
</file>

<file path=ppt/tags/tag218.xml><?xml version="1.0" encoding="utf-8"?>
<p:tagLst xmlns:p="http://schemas.openxmlformats.org/presentationml/2006/main">
  <p:tag name="KSO_WM_UNIT_INDEX" val="3"/>
  <p:tag name="KSO_WM_UNIT_TYPE" val="f"/>
  <p:tag name="KSO_WM_UNIT_SUBTYPE" val="a"/>
  <p:tag name="KSO_WM_BEAUTIFY_FLAG" val="#wm#"/>
</p:tagLst>
</file>

<file path=ppt/tags/tag219.xml><?xml version="1.0" encoding="utf-8"?>
<p:tagLst xmlns:p="http://schemas.openxmlformats.org/presentationml/2006/main">
  <p:tag name="KSO_WM_UNIT_INDEX" val="7"/>
  <p:tag name="KSO_WM_UNIT_TYPE" val="f"/>
  <p:tag name="KSO_WM_UNIT_SUBTYPE" val="a"/>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SUBTYPE" val="a"/>
</p:tagLst>
</file>

<file path=ppt/tags/tag221.xml><?xml version="1.0" encoding="utf-8"?>
<p:tagLst xmlns:p="http://schemas.openxmlformats.org/presentationml/2006/main">
  <p:tag name="PA" val="v5.2.10"/>
</p:tagLst>
</file>

<file path=ppt/tags/tag222.xml><?xml version="1.0" encoding="utf-8"?>
<p:tagLst xmlns:p="http://schemas.openxmlformats.org/presentationml/2006/main">
  <p:tag name="KSO_WM_UNIT_INDEX" val="3"/>
  <p:tag name="KSO_WM_UNIT_TYPE" val="f"/>
  <p:tag name="KSO_WM_UNIT_SUBTYPE" val="a"/>
  <p:tag name="KSO_WM_BEAUTIFY_FLAG" val="#wm#"/>
</p:tagLst>
</file>

<file path=ppt/tags/tag223.xml><?xml version="1.0" encoding="utf-8"?>
<p:tagLst xmlns:p="http://schemas.openxmlformats.org/presentationml/2006/main">
  <p:tag name="KSO_WM_UNIT_SUBTYPE" val="a"/>
</p:tagLst>
</file>

<file path=ppt/tags/tag224.xml><?xml version="1.0" encoding="utf-8"?>
<p:tagLst xmlns:p="http://schemas.openxmlformats.org/presentationml/2006/main">
  <p:tag name="KSO_WM_UNIT_INDEX" val="7"/>
  <p:tag name="KSO_WM_UNIT_TYPE" val="f"/>
  <p:tag name="KSO_WM_UNIT_SUBTYPE" val="a"/>
  <p:tag name="KSO_WM_BEAUTIFY_FLAG" val="#wm#"/>
</p:tagLst>
</file>

<file path=ppt/tags/tag225.xml><?xml version="1.0" encoding="utf-8"?>
<p:tagLst xmlns:p="http://schemas.openxmlformats.org/presentationml/2006/main">
  <p:tag name="PA" val="v5.2.10"/>
</p:tagLst>
</file>

<file path=ppt/tags/tag226.xml><?xml version="1.0" encoding="utf-8"?>
<p:tagLst xmlns:p="http://schemas.openxmlformats.org/presentationml/2006/main">
  <p:tag name="KSO_WM_UNIT_INDEX" val="3"/>
  <p:tag name="KSO_WM_UNIT_TYPE" val="f"/>
  <p:tag name="KSO_WM_UNIT_SUBTYPE" val="a"/>
  <p:tag name="KSO_WM_BEAUTIFY_FLAG" val="#wm#"/>
</p:tagLst>
</file>

<file path=ppt/tags/tag227.xml><?xml version="1.0" encoding="utf-8"?>
<p:tagLst xmlns:p="http://schemas.openxmlformats.org/presentationml/2006/main">
  <p:tag name="KSO_WM_UNIT_INDEX" val="7"/>
  <p:tag name="KSO_WM_UNIT_TYPE" val="f"/>
  <p:tag name="KSO_WM_UNIT_SUBTYPE" val="a"/>
  <p:tag name="KSO_WM_BEAUTIFY_FLAG" val="#wm#"/>
</p:tagLst>
</file>

<file path=ppt/tags/tag228.xml><?xml version="1.0" encoding="utf-8"?>
<p:tagLst xmlns:p="http://schemas.openxmlformats.org/presentationml/2006/main">
  <p:tag name="KSO_WM_UNIT_SUBTYPE" val="a"/>
</p:tagLst>
</file>

<file path=ppt/tags/tag229.xml><?xml version="1.0" encoding="utf-8"?>
<p:tagLst xmlns:p="http://schemas.openxmlformats.org/presentationml/2006/main">
  <p:tag name="PA" val="v5.2.1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SUBTYPE" val="a"/>
</p:tagLst>
</file>

<file path=ppt/tags/tag231.xml><?xml version="1.0" encoding="utf-8"?>
<p:tagLst xmlns:p="http://schemas.openxmlformats.org/presentationml/2006/main">
  <p:tag name="KSO_WM_UNIT_INDEX" val="2"/>
  <p:tag name="KSO_WM_UNIT_TYPE" val="j"/>
  <p:tag name="KSO_WM_BEAUTIFY_FLAG" val="#wm#"/>
</p:tagLst>
</file>

<file path=ppt/tags/tag232.xml><?xml version="1.0" encoding="utf-8"?>
<p:tagLst xmlns:p="http://schemas.openxmlformats.org/presentationml/2006/main">
  <p:tag name="KSO_WM_UNIT_INDEX" val="3"/>
  <p:tag name="KSO_WM_UNIT_TYPE" val="f"/>
  <p:tag name="KSO_WM_UNIT_SUBTYPE" val="a"/>
  <p:tag name="KSO_WM_BEAUTIFY_FLAG" val="#wm#"/>
</p:tagLst>
</file>

<file path=ppt/tags/tag233.xml><?xml version="1.0" encoding="utf-8"?>
<p:tagLst xmlns:p="http://schemas.openxmlformats.org/presentationml/2006/main">
  <p:tag name="KSO_WM_UNIT_INDEX" val="7"/>
  <p:tag name="KSO_WM_UNIT_TYPE" val="f"/>
  <p:tag name="KSO_WM_UNIT_SUBTYPE" val="a"/>
  <p:tag name="KSO_WM_BEAUTIFY_FLAG" val="#wm#"/>
</p:tagLst>
</file>

<file path=ppt/tags/tag234.xml><?xml version="1.0" encoding="utf-8"?>
<p:tagLst xmlns:p="http://schemas.openxmlformats.org/presentationml/2006/main">
  <p:tag name="PA" val="v5.2.10"/>
</p:tagLst>
</file>

<file path=ppt/tags/tag235.xml><?xml version="1.0" encoding="utf-8"?>
<p:tagLst xmlns:p="http://schemas.openxmlformats.org/presentationml/2006/main">
  <p:tag name="KSO_WM_UNIT_INDEX" val="3"/>
  <p:tag name="KSO_WM_UNIT_TYPE" val="f"/>
  <p:tag name="KSO_WM_UNIT_SUBTYPE" val="a"/>
  <p:tag name="KSO_WM_BEAUTIFY_FLAG" val="#wm#"/>
</p:tagLst>
</file>

<file path=ppt/tags/tag236.xml><?xml version="1.0" encoding="utf-8"?>
<p:tagLst xmlns:p="http://schemas.openxmlformats.org/presentationml/2006/main">
  <p:tag name="KSO_WM_UNIT_INDEX" val="7"/>
  <p:tag name="KSO_WM_UNIT_TYPE" val="f"/>
  <p:tag name="KSO_WM_UNIT_SUBTYPE" val="a"/>
  <p:tag name="KSO_WM_BEAUTIFY_FLAG" val="#wm#"/>
</p:tagLst>
</file>

<file path=ppt/tags/tag237.xml><?xml version="1.0" encoding="utf-8"?>
<p:tagLst xmlns:p="http://schemas.openxmlformats.org/presentationml/2006/main">
  <p:tag name="KSO_WM_UNIT_SUBTYPE" val="a"/>
</p:tagLst>
</file>

<file path=ppt/tags/tag238.xml><?xml version="1.0" encoding="utf-8"?>
<p:tagLst xmlns:p="http://schemas.openxmlformats.org/presentationml/2006/main">
  <p:tag name="KSO_WM_UNIT_SUBTYPE" val="a"/>
</p:tagLst>
</file>

<file path=ppt/tags/tag239.xml><?xml version="1.0" encoding="utf-8"?>
<p:tagLst xmlns:p="http://schemas.openxmlformats.org/presentationml/2006/main">
  <p:tag name="KSO_WM_UNIT_INDEX" val="7"/>
  <p:tag name="KSO_WM_UNIT_TYPE" val="f"/>
  <p:tag name="KSO_WM_UNIT_SUBTYPE" val="a"/>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NDEX" val="3"/>
  <p:tag name="KSO_WM_UNIT_TYPE" val="f"/>
  <p:tag name="KSO_WM_UNIT_SUBTYPE" val="a"/>
  <p:tag name="KSO_WM_BEAUTIFY_FLAG" val="#wm#"/>
</p:tagLst>
</file>

<file path=ppt/tags/tag241.xml><?xml version="1.0" encoding="utf-8"?>
<p:tagLst xmlns:p="http://schemas.openxmlformats.org/presentationml/2006/main">
  <p:tag name="KSO_WM_UNIT_SUBTYPE" val="a"/>
</p:tagLst>
</file>

<file path=ppt/tags/tag242.xml><?xml version="1.0" encoding="utf-8"?>
<p:tagLst xmlns:p="http://schemas.openxmlformats.org/presentationml/2006/main">
  <p:tag name="KSO_WM_UNIT_INDEX" val="7"/>
  <p:tag name="KSO_WM_UNIT_TYPE" val="f"/>
  <p:tag name="KSO_WM_UNIT_SUBTYPE" val="a"/>
  <p:tag name="KSO_WM_BEAUTIFY_FLAG" val="#wm#"/>
</p:tagLst>
</file>

<file path=ppt/tags/tag243.xml><?xml version="1.0" encoding="utf-8"?>
<p:tagLst xmlns:p="http://schemas.openxmlformats.org/presentationml/2006/main">
  <p:tag name="KSO_WM_UNIT_INDEX" val="3"/>
  <p:tag name="KSO_WM_UNIT_TYPE" val="f"/>
  <p:tag name="KSO_WM_UNIT_SUBTYPE" val="a"/>
  <p:tag name="KSO_WM_BEAUTIFY_FLAG" val="#wm#"/>
</p:tagLst>
</file>

<file path=ppt/tags/tag244.xml><?xml version="1.0" encoding="utf-8"?>
<p:tagLst xmlns:p="http://schemas.openxmlformats.org/presentationml/2006/main">
  <p:tag name="PA" val="v5.2.10"/>
</p:tagLst>
</file>

<file path=ppt/tags/tag245.xml><?xml version="1.0" encoding="utf-8"?>
<p:tagLst xmlns:p="http://schemas.openxmlformats.org/presentationml/2006/main">
  <p:tag name="KSO_WM_UNIT_INDEX" val="3"/>
  <p:tag name="KSO_WM_UNIT_TYPE" val="f"/>
  <p:tag name="KSO_WM_UNIT_SUBTYPE" val="a"/>
  <p:tag name="KSO_WM_BEAUTIFY_FLAG" val="#wm#"/>
</p:tagLst>
</file>

<file path=ppt/tags/tag246.xml><?xml version="1.0" encoding="utf-8"?>
<p:tagLst xmlns:p="http://schemas.openxmlformats.org/presentationml/2006/main">
  <p:tag name="KSO_WM_UNIT_INDEX" val="7"/>
  <p:tag name="KSO_WM_UNIT_TYPE" val="f"/>
  <p:tag name="KSO_WM_UNIT_SUBTYPE" val="a"/>
  <p:tag name="KSO_WM_BEAUTIFY_FLAG" val="#wm#"/>
</p:tagLst>
</file>

<file path=ppt/tags/tag247.xml><?xml version="1.0" encoding="utf-8"?>
<p:tagLst xmlns:p="http://schemas.openxmlformats.org/presentationml/2006/main">
  <p:tag name="KSO_WM_UNIT_SUBTYPE" val="a"/>
</p:tagLst>
</file>

<file path=ppt/tags/tag248.xml><?xml version="1.0" encoding="utf-8"?>
<p:tagLst xmlns:p="http://schemas.openxmlformats.org/presentationml/2006/main">
  <p:tag name="KSO_WM_UNIT_INDEX" val="3"/>
  <p:tag name="KSO_WM_UNIT_TYPE" val="f"/>
  <p:tag name="KSO_WM_UNIT_SUBTYPE" val="a"/>
  <p:tag name="KSO_WM_BEAUTIFY_FLAG" val="#wm#"/>
</p:tagLst>
</file>

<file path=ppt/tags/tag249.xml><?xml version="1.0" encoding="utf-8"?>
<p:tagLst xmlns:p="http://schemas.openxmlformats.org/presentationml/2006/main">
  <p:tag name="KSO_WM_UNIT_INDEX" val="7"/>
  <p:tag name="KSO_WM_UNIT_TYPE" val="f"/>
  <p:tag name="KSO_WM_UNIT_SUBTYPE" val="a"/>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SUBTYPE" val="a"/>
</p:tagLst>
</file>

<file path=ppt/tags/tag251.xml><?xml version="1.0" encoding="utf-8"?>
<p:tagLst xmlns:p="http://schemas.openxmlformats.org/presentationml/2006/main">
  <p:tag name="KSO_WM_UNIT_INDEX" val="3"/>
  <p:tag name="KSO_WM_UNIT_TYPE" val="f"/>
  <p:tag name="KSO_WM_UNIT_SUBTYPE" val="a"/>
  <p:tag name="KSO_WM_BEAUTIFY_FLAG" val="#wm#"/>
</p:tagLst>
</file>

<file path=ppt/tags/tag252.xml><?xml version="1.0" encoding="utf-8"?>
<p:tagLst xmlns:p="http://schemas.openxmlformats.org/presentationml/2006/main">
  <p:tag name="KSO_WM_UNIT_INDEX" val="7"/>
  <p:tag name="KSO_WM_UNIT_TYPE" val="f"/>
  <p:tag name="KSO_WM_UNIT_SUBTYPE" val="a"/>
  <p:tag name="KSO_WM_BEAUTIFY_FLAG" val="#wm#"/>
</p:tagLst>
</file>

<file path=ppt/tags/tag253.xml><?xml version="1.0" encoding="utf-8"?>
<p:tagLst xmlns:p="http://schemas.openxmlformats.org/presentationml/2006/main">
  <p:tag name="KSO_WM_UNIT_SUBTYPE" val="a"/>
</p:tagLst>
</file>

<file path=ppt/tags/tag254.xml><?xml version="1.0" encoding="utf-8"?>
<p:tagLst xmlns:p="http://schemas.openxmlformats.org/presentationml/2006/main">
  <p:tag name="PA" val="v5.2.10"/>
</p:tagLst>
</file>

<file path=ppt/tags/tag255.xml><?xml version="1.0" encoding="utf-8"?>
<p:tagLst xmlns:p="http://schemas.openxmlformats.org/presentationml/2006/main">
  <p:tag name="KSO_WM_UNIT_INDEX" val="3"/>
  <p:tag name="KSO_WM_UNIT_TYPE" val="f"/>
  <p:tag name="KSO_WM_UNIT_SUBTYPE" val="a"/>
  <p:tag name="KSO_WM_BEAUTIFY_FLAG" val="#wm#"/>
</p:tagLst>
</file>

<file path=ppt/tags/tag256.xml><?xml version="1.0" encoding="utf-8"?>
<p:tagLst xmlns:p="http://schemas.openxmlformats.org/presentationml/2006/main">
  <p:tag name="KSO_WM_UNIT_INDEX" val="7"/>
  <p:tag name="KSO_WM_UNIT_TYPE" val="f"/>
  <p:tag name="KSO_WM_UNIT_SUBTYPE" val="a"/>
  <p:tag name="KSO_WM_BEAUTIFY_FLAG" val="#wm#"/>
</p:tagLst>
</file>

<file path=ppt/tags/tag257.xml><?xml version="1.0" encoding="utf-8"?>
<p:tagLst xmlns:p="http://schemas.openxmlformats.org/presentationml/2006/main">
  <p:tag name="KSO_WM_UNIT_SUBTYPE" val="a"/>
</p:tagLst>
</file>

<file path=ppt/tags/tag258.xml><?xml version="1.0" encoding="utf-8"?>
<p:tagLst xmlns:p="http://schemas.openxmlformats.org/presentationml/2006/main">
  <p:tag name="KSO_WM_UNIT_SUBTYPE" val="a"/>
</p:tagLst>
</file>

<file path=ppt/tags/tag259.xml><?xml version="1.0" encoding="utf-8"?>
<p:tagLst xmlns:p="http://schemas.openxmlformats.org/presentationml/2006/main">
  <p:tag name="KSO_WM_UNIT_INDEX" val="7"/>
  <p:tag name="KSO_WM_UNIT_TYPE" val="f"/>
  <p:tag name="KSO_WM_UNIT_SUBTYPE" val="a"/>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NDEX" val="3"/>
  <p:tag name="KSO_WM_UNIT_TYPE" val="f"/>
  <p:tag name="KSO_WM_UNIT_SUBTYPE" val="a"/>
  <p:tag name="KSO_WM_BEAUTIFY_FLAG" val="#wm#"/>
</p:tagLst>
</file>

<file path=ppt/tags/tag261.xml><?xml version="1.0" encoding="utf-8"?>
<p:tagLst xmlns:p="http://schemas.openxmlformats.org/presentationml/2006/main">
  <p:tag name="KSO_WM_UNIT_SUBTYPE" val="a"/>
</p:tagLst>
</file>

<file path=ppt/tags/tag262.xml><?xml version="1.0" encoding="utf-8"?>
<p:tagLst xmlns:p="http://schemas.openxmlformats.org/presentationml/2006/main">
  <p:tag name="KSO_WM_UNIT_INDEX" val="7"/>
  <p:tag name="KSO_WM_UNIT_TYPE" val="f"/>
  <p:tag name="KSO_WM_UNIT_SUBTYPE" val="a"/>
  <p:tag name="KSO_WM_BEAUTIFY_FLAG" val="#wm#"/>
</p:tagLst>
</file>

<file path=ppt/tags/tag263.xml><?xml version="1.0" encoding="utf-8"?>
<p:tagLst xmlns:p="http://schemas.openxmlformats.org/presentationml/2006/main">
  <p:tag name="KSO_WM_UNIT_INDEX" val="3"/>
  <p:tag name="KSO_WM_UNIT_TYPE" val="f"/>
  <p:tag name="KSO_WM_UNIT_SUBTYPE" val="a"/>
  <p:tag name="KSO_WM_BEAUTIFY_FLAG" val="#wm#"/>
</p:tagLst>
</file>

<file path=ppt/tags/tag264.xml><?xml version="1.0" encoding="utf-8"?>
<p:tagLst xmlns:p="http://schemas.openxmlformats.org/presentationml/2006/main">
  <p:tag name="PA" val="v5.2.10"/>
</p:tagLst>
</file>

<file path=ppt/tags/tag265.xml><?xml version="1.0" encoding="utf-8"?>
<p:tagLst xmlns:p="http://schemas.openxmlformats.org/presentationml/2006/main">
  <p:tag name="PA" val="v5.2.10"/>
</p:tagLst>
</file>

<file path=ppt/tags/tag266.xml><?xml version="1.0" encoding="utf-8"?>
<p:tagLst xmlns:p="http://schemas.openxmlformats.org/presentationml/2006/main">
  <p:tag name="KSO_WM_UNIT_INDEX" val="3"/>
  <p:tag name="KSO_WM_UNIT_TYPE" val="f"/>
  <p:tag name="KSO_WM_UNIT_SUBTYPE" val="a"/>
  <p:tag name="KSO_WM_BEAUTIFY_FLAG" val="#wm#"/>
</p:tagLst>
</file>

<file path=ppt/tags/tag267.xml><?xml version="1.0" encoding="utf-8"?>
<p:tagLst xmlns:p="http://schemas.openxmlformats.org/presentationml/2006/main">
  <p:tag name="PA" val="v5.2.10"/>
</p:tagLst>
</file>

<file path=ppt/tags/tag268.xml><?xml version="1.0" encoding="utf-8"?>
<p:tagLst xmlns:p="http://schemas.openxmlformats.org/presentationml/2006/main">
  <p:tag name="KSO_WM_UNIT_SUBTYPE" val="a"/>
</p:tagLst>
</file>

<file path=ppt/tags/tag269.xml><?xml version="1.0" encoding="utf-8"?>
<p:tagLst xmlns:p="http://schemas.openxmlformats.org/presentationml/2006/main">
  <p:tag name="KSO_WM_UNIT_INDEX" val="3"/>
  <p:tag name="KSO_WM_UNIT_TYPE" val="f"/>
  <p:tag name="KSO_WM_UNIT_SUBTYPE" val="a"/>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INDEX" val="7"/>
  <p:tag name="KSO_WM_UNIT_TYPE" val="f"/>
  <p:tag name="KSO_WM_UNIT_SUBTYPE" val="a"/>
  <p:tag name="KSO_WM_BEAUTIFY_FLAG" val="#wm#"/>
</p:tagLst>
</file>

<file path=ppt/tags/tag271.xml><?xml version="1.0" encoding="utf-8"?>
<p:tagLst xmlns:p="http://schemas.openxmlformats.org/presentationml/2006/main">
  <p:tag name="PA" val="v5.2.10"/>
</p:tagLst>
</file>

<file path=ppt/tags/tag272.xml><?xml version="1.0" encoding="utf-8"?>
<p:tagLst xmlns:p="http://schemas.openxmlformats.org/presentationml/2006/main">
  <p:tag name="KSO_WM_UNIT_INDEX" val="5"/>
  <p:tag name="KSO_WM_UNIT_TYPE" val="j"/>
  <p:tag name="KSO_WM_BEAUTIFY_FLAG" val="#wm#"/>
</p:tagLst>
</file>

<file path=ppt/tags/tag273.xml><?xml version="1.0" encoding="utf-8"?>
<p:tagLst xmlns:p="http://schemas.openxmlformats.org/presentationml/2006/main">
  <p:tag name="KSO_WM_UNIT_INDEX" val="4"/>
  <p:tag name="KSO_WM_UNIT_TYPE" val="j"/>
  <p:tag name="KSO_WM_BEAUTIFY_FLAG" val="#wm#"/>
</p:tagLst>
</file>

<file path=ppt/tags/tag274.xml><?xml version="1.0" encoding="utf-8"?>
<p:tagLst xmlns:p="http://schemas.openxmlformats.org/presentationml/2006/main">
  <p:tag name="KSO_WM_UNIT_SUBTYPE" val="a"/>
</p:tagLst>
</file>

<file path=ppt/tags/tag275.xml><?xml version="1.0" encoding="utf-8"?>
<p:tagLst xmlns:p="http://schemas.openxmlformats.org/presentationml/2006/main">
  <p:tag name="KSO_WM_UNIT_SUBTYPE" val="a"/>
</p:tagLst>
</file>

<file path=ppt/tags/tag276.xml><?xml version="1.0" encoding="utf-8"?>
<p:tagLst xmlns:p="http://schemas.openxmlformats.org/presentationml/2006/main">
  <p:tag name="KSO_WM_UNIT_SUBTYPE" val="a"/>
</p:tagLst>
</file>

<file path=ppt/tags/tag277.xml><?xml version="1.0" encoding="utf-8"?>
<p:tagLst xmlns:p="http://schemas.openxmlformats.org/presentationml/2006/main">
  <p:tag name="KSO_WM_UNIT_SUBTYPE" val="a"/>
</p:tagLst>
</file>

<file path=ppt/tags/tag278.xml><?xml version="1.0" encoding="utf-8"?>
<p:tagLst xmlns:p="http://schemas.openxmlformats.org/presentationml/2006/main">
  <p:tag name="KSO_WM_UNIT_INDEX" val="3"/>
  <p:tag name="KSO_WM_UNIT_TYPE" val="f"/>
  <p:tag name="KSO_WM_UNIT_SUBTYPE" val="a"/>
  <p:tag name="KSO_WM_BEAUTIFY_FLAG" val="#wm#"/>
</p:tagLst>
</file>

<file path=ppt/tags/tag279.xml><?xml version="1.0" encoding="utf-8"?>
<p:tagLst xmlns:p="http://schemas.openxmlformats.org/presentationml/2006/main">
  <p:tag name="PA" val="v5.2.1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SUBTYPE" val="a"/>
</p:tagLst>
</file>

<file path=ppt/tags/tag281.xml><?xml version="1.0" encoding="utf-8"?>
<p:tagLst xmlns:p="http://schemas.openxmlformats.org/presentationml/2006/main">
  <p:tag name="KSO_WM_UNIT_SUBTYPE" val="a"/>
</p:tagLst>
</file>

<file path=ppt/tags/tag282.xml><?xml version="1.0" encoding="utf-8"?>
<p:tagLst xmlns:p="http://schemas.openxmlformats.org/presentationml/2006/main">
  <p:tag name="KSO_WM_UNIT_INDEX" val="4"/>
  <p:tag name="KSO_WM_UNIT_TYPE" val="j"/>
  <p:tag name="KSO_WM_BEAUTIFY_FLAG" val="#wm#"/>
</p:tagLst>
</file>

<file path=ppt/tags/tag283.xml><?xml version="1.0" encoding="utf-8"?>
<p:tagLst xmlns:p="http://schemas.openxmlformats.org/presentationml/2006/main">
  <p:tag name="KSO_WM_UNIT_INDEX" val="8"/>
  <p:tag name="KSO_WM_UNIT_TYPE" val="j"/>
  <p:tag name="KSO_WM_BEAUTIFY_FLAG" val="#wm#"/>
</p:tagLst>
</file>

<file path=ppt/tags/tag284.xml><?xml version="1.0" encoding="utf-8"?>
<p:tagLst xmlns:p="http://schemas.openxmlformats.org/presentationml/2006/main">
  <p:tag name="KSO_WM_UNIT_INDEX" val="5"/>
  <p:tag name="KSO_WM_UNIT_TYPE" val="j"/>
  <p:tag name="KSO_WM_BEAUTIFY_FLAG" val="#wm#"/>
</p:tagLst>
</file>

<file path=ppt/tags/tag285.xml><?xml version="1.0" encoding="utf-8"?>
<p:tagLst xmlns:p="http://schemas.openxmlformats.org/presentationml/2006/main">
  <p:tag name="KSO_WM_UNIT_INDEX" val="7"/>
  <p:tag name="KSO_WM_UNIT_TYPE" val="f"/>
  <p:tag name="KSO_WM_UNIT_SUBTYPE" val="a"/>
  <p:tag name="KSO_WM_BEAUTIFY_FLAG" val="#wm#"/>
</p:tagLst>
</file>

<file path=ppt/tags/tag286.xml><?xml version="1.0" encoding="utf-8"?>
<p:tagLst xmlns:p="http://schemas.openxmlformats.org/presentationml/2006/main">
  <p:tag name="KSO_WM_UNIT_INDEX" val="3"/>
  <p:tag name="KSO_WM_UNIT_TYPE" val="f"/>
  <p:tag name="KSO_WM_UNIT_SUBTYPE" val="a"/>
  <p:tag name="KSO_WM_BEAUTIFY_FLAG" val="#wm#"/>
</p:tagLst>
</file>

<file path=ppt/tags/tag287.xml><?xml version="1.0" encoding="utf-8"?>
<p:tagLst xmlns:p="http://schemas.openxmlformats.org/presentationml/2006/main">
  <p:tag name="PA" val="v5.2.10"/>
</p:tagLst>
</file>

<file path=ppt/tags/tag288.xml><?xml version="1.0" encoding="utf-8"?>
<p:tagLst xmlns:p="http://schemas.openxmlformats.org/presentationml/2006/main">
  <p:tag name="KSO_WM_UNIT_SUBTYPE" val="a"/>
</p:tagLst>
</file>

<file path=ppt/tags/tag289.xml><?xml version="1.0" encoding="utf-8"?>
<p:tagLst xmlns:p="http://schemas.openxmlformats.org/presentationml/2006/main">
  <p:tag name="KSO_WM_UNIT_SUBTYPE" val="a"/>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NDEX" val="7"/>
  <p:tag name="KSO_WM_UNIT_TYPE" val="f"/>
  <p:tag name="KSO_WM_UNIT_SUBTYPE" val="a"/>
  <p:tag name="KSO_WM_BEAUTIFY_FLAG" val="#wm#"/>
</p:tagLst>
</file>

<file path=ppt/tags/tag291.xml><?xml version="1.0" encoding="utf-8"?>
<p:tagLst xmlns:p="http://schemas.openxmlformats.org/presentationml/2006/main">
  <p:tag name="KSO_WM_UNIT_INDEX" val="3"/>
  <p:tag name="KSO_WM_UNIT_TYPE" val="f"/>
  <p:tag name="KSO_WM_UNIT_SUBTYPE" val="a"/>
  <p:tag name="KSO_WM_BEAUTIFY_FLAG" val="#wm#"/>
</p:tagLst>
</file>

<file path=ppt/tags/tag292.xml><?xml version="1.0" encoding="utf-8"?>
<p:tagLst xmlns:p="http://schemas.openxmlformats.org/presentationml/2006/main">
  <p:tag name="PA" val="v5.2.10"/>
</p:tagLst>
</file>

<file path=ppt/tags/tag293.xml><?xml version="1.0" encoding="utf-8"?>
<p:tagLst xmlns:p="http://schemas.openxmlformats.org/presentationml/2006/main">
  <p:tag name="KSO_WM_UNIT_SUBTYPE" val="a"/>
</p:tagLst>
</file>

<file path=ppt/tags/tag294.xml><?xml version="1.0" encoding="utf-8"?>
<p:tagLst xmlns:p="http://schemas.openxmlformats.org/presentationml/2006/main">
  <p:tag name="KSO_WM_UNIT_SUBTYPE" val="a"/>
</p:tagLst>
</file>

<file path=ppt/tags/tag295.xml><?xml version="1.0" encoding="utf-8"?>
<p:tagLst xmlns:p="http://schemas.openxmlformats.org/presentationml/2006/main">
  <p:tag name="KSO_WM_UNIT_SUBTYPE" val="a"/>
</p:tagLst>
</file>

<file path=ppt/tags/tag296.xml><?xml version="1.0" encoding="utf-8"?>
<p:tagLst xmlns:p="http://schemas.openxmlformats.org/presentationml/2006/main">
  <p:tag name="KSO_WM_UNIT_SUBTYPE" val="a"/>
</p:tagLst>
</file>

<file path=ppt/tags/tag297.xml><?xml version="1.0" encoding="utf-8"?>
<p:tagLst xmlns:p="http://schemas.openxmlformats.org/presentationml/2006/main">
  <p:tag name="KSO_WM_UNIT_SUBTYPE" val="a"/>
</p:tagLst>
</file>

<file path=ppt/tags/tag298.xml><?xml version="1.0" encoding="utf-8"?>
<p:tagLst xmlns:p="http://schemas.openxmlformats.org/presentationml/2006/main">
  <p:tag name="KSO_WM_UNIT_SUBTYPE" val="a"/>
</p:tagLst>
</file>

<file path=ppt/tags/tag299.xml><?xml version="1.0" encoding="utf-8"?>
<p:tagLst xmlns:p="http://schemas.openxmlformats.org/presentationml/2006/main">
  <p:tag name="KSO_WM_UNIT_SUBTYPE" val="a"/>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SUBTYPE" val="a"/>
</p:tagLst>
</file>

<file path=ppt/tags/tag301.xml><?xml version="1.0" encoding="utf-8"?>
<p:tagLst xmlns:p="http://schemas.openxmlformats.org/presentationml/2006/main">
  <p:tag name="KSO_WM_UNIT_SUBTYPE" val="a"/>
</p:tagLst>
</file>

<file path=ppt/tags/tag302.xml><?xml version="1.0" encoding="utf-8"?>
<p:tagLst xmlns:p="http://schemas.openxmlformats.org/presentationml/2006/main">
  <p:tag name="KSO_WM_UNIT_SUBTYPE" val="a"/>
</p:tagLst>
</file>

<file path=ppt/tags/tag303.xml><?xml version="1.0" encoding="utf-8"?>
<p:tagLst xmlns:p="http://schemas.openxmlformats.org/presentationml/2006/main">
  <p:tag name="KSO_WM_UNIT_SUBTYPE" val="a"/>
</p:tagLst>
</file>

<file path=ppt/tags/tag304.xml><?xml version="1.0" encoding="utf-8"?>
<p:tagLst xmlns:p="http://schemas.openxmlformats.org/presentationml/2006/main">
  <p:tag name="KSO_WM_UNIT_INDEX" val="3"/>
  <p:tag name="KSO_WM_UNIT_TYPE" val="f"/>
  <p:tag name="KSO_WM_UNIT_SUBTYPE" val="a"/>
  <p:tag name="KSO_WM_BEAUTIFY_FLAG" val="#wm#"/>
</p:tagLst>
</file>

<file path=ppt/tags/tag305.xml><?xml version="1.0" encoding="utf-8"?>
<p:tagLst xmlns:p="http://schemas.openxmlformats.org/presentationml/2006/main">
  <p:tag name="PA" val="v5.2.10"/>
</p:tagLst>
</file>

<file path=ppt/tags/tag306.xml><?xml version="1.0" encoding="utf-8"?>
<p:tagLst xmlns:p="http://schemas.openxmlformats.org/presentationml/2006/main">
  <p:tag name="KSO_WM_UNIT_INDEX" val="7"/>
  <p:tag name="KSO_WM_UNIT_TYPE" val="f"/>
  <p:tag name="KSO_WM_UNIT_SUBTYPE" val="a"/>
  <p:tag name="KSO_WM_BEAUTIFY_FLAG" val="#wm#"/>
</p:tagLst>
</file>

<file path=ppt/tags/tag307.xml><?xml version="1.0" encoding="utf-8"?>
<p:tagLst xmlns:p="http://schemas.openxmlformats.org/presentationml/2006/main">
  <p:tag name="KSO_WM_UNIT_INDEX" val="3"/>
  <p:tag name="KSO_WM_UNIT_TYPE" val="f"/>
  <p:tag name="KSO_WM_UNIT_SUBTYPE" val="a"/>
  <p:tag name="KSO_WM_BEAUTIFY_FLAG" val="#wm#"/>
</p:tagLst>
</file>

<file path=ppt/tags/tag308.xml><?xml version="1.0" encoding="utf-8"?>
<p:tagLst xmlns:p="http://schemas.openxmlformats.org/presentationml/2006/main">
  <p:tag name="PA" val="v5.2.10"/>
</p:tagLst>
</file>

<file path=ppt/tags/tag309.xml><?xml version="1.0" encoding="utf-8"?>
<p:tagLst xmlns:p="http://schemas.openxmlformats.org/presentationml/2006/main">
  <p:tag name="PA" val="v5.2.1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PA" val="v5.2.10"/>
</p:tagLst>
</file>

<file path=ppt/tags/tag311.xml><?xml version="1.0" encoding="utf-8"?>
<p:tagLst xmlns:p="http://schemas.openxmlformats.org/presentationml/2006/main">
  <p:tag name="resource_record_key" val="{&quot;13&quot;:[4364924]}"/>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5.2.10"/>
</p:tagLst>
</file>

<file path=ppt/tags/tag64.xml><?xml version="1.0" encoding="utf-8"?>
<p:tagLst xmlns:p="http://schemas.openxmlformats.org/presentationml/2006/main">
  <p:tag name="PA" val="v5.2.10"/>
</p:tagLst>
</file>

<file path=ppt/tags/tag65.xml><?xml version="1.0" encoding="utf-8"?>
<p:tagLst xmlns:p="http://schemas.openxmlformats.org/presentationml/2006/main">
  <p:tag name="PA" val="v5.2.10"/>
</p:tagLst>
</file>

<file path=ppt/tags/tag66.xml><?xml version="1.0" encoding="utf-8"?>
<p:tagLst xmlns:p="http://schemas.openxmlformats.org/presentationml/2006/main">
  <p:tag name="PA" val="v5.2.10"/>
</p:tagLst>
</file>

<file path=ppt/tags/tag67.xml><?xml version="1.0" encoding="utf-8"?>
<p:tagLst xmlns:p="http://schemas.openxmlformats.org/presentationml/2006/main">
  <p:tag name="KSO_WM_DIAGRAM_VIRTUALLY_FRAME" val="{&quot;height&quot;:166.65,&quot;left&quot;:62.15,&quot;top&quot;:243.85,&quot;width&quot;:795.25}"/>
</p:tagLst>
</file>

<file path=ppt/tags/tag68.xml><?xml version="1.0" encoding="utf-8"?>
<p:tagLst xmlns:p="http://schemas.openxmlformats.org/presentationml/2006/main">
  <p:tag name="KSO_WM_DIAGRAM_VIRTUALLY_FRAME" val="{&quot;height&quot;:166.65,&quot;left&quot;:62.15,&quot;top&quot;:243.85,&quot;width&quot;:795.25}"/>
</p:tagLst>
</file>

<file path=ppt/tags/tag69.xml><?xml version="1.0" encoding="utf-8"?>
<p:tagLst xmlns:p="http://schemas.openxmlformats.org/presentationml/2006/main">
  <p:tag name="KSO_WM_DIAGRAM_VIRTUALLY_FRAME" val="{&quot;height&quot;:166.65,&quot;left&quot;:62.15,&quot;top&quot;:243.85,&quot;width&quot;:795.2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PA" val="v5.2.10"/>
  <p:tag name="KSO_WM_DIAGRAM_VIRTUALLY_FRAME" val="{&quot;height&quot;:166.65,&quot;left&quot;:62.15,&quot;top&quot;:243.85,&quot;width&quot;:795.25}"/>
</p:tagLst>
</file>

<file path=ppt/tags/tag71.xml><?xml version="1.0" encoding="utf-8"?>
<p:tagLst xmlns:p="http://schemas.openxmlformats.org/presentationml/2006/main">
  <p:tag name="KSO_WM_DIAGRAM_VIRTUALLY_FRAME" val="{&quot;height&quot;:490.8207874015749,&quot;left&quot;:62.13401574803147,&quot;top&quot;:41.8,&quot;width&quot;:1063.7659842519686}"/>
</p:tagLst>
</file>

<file path=ppt/tags/tag72.xml><?xml version="1.0" encoding="utf-8"?>
<p:tagLst xmlns:p="http://schemas.openxmlformats.org/presentationml/2006/main">
  <p:tag name="KSO_WM_DIAGRAM_VIRTUALLY_FRAME" val="{&quot;height&quot;:166.65,&quot;left&quot;:62.15,&quot;top&quot;:243.85,&quot;width&quot;:795.25}"/>
</p:tagLst>
</file>

<file path=ppt/tags/tag73.xml><?xml version="1.0" encoding="utf-8"?>
<p:tagLst xmlns:p="http://schemas.openxmlformats.org/presentationml/2006/main">
  <p:tag name="KSO_WM_DIAGRAM_VIRTUALLY_FRAME" val="{&quot;height&quot;:166.65,&quot;left&quot;:62.15,&quot;top&quot;:243.85,&quot;width&quot;:795.25}"/>
</p:tagLst>
</file>

<file path=ppt/tags/tag74.xml><?xml version="1.0" encoding="utf-8"?>
<p:tagLst xmlns:p="http://schemas.openxmlformats.org/presentationml/2006/main">
  <p:tag name="KSO_WM_DIAGRAM_VIRTUALLY_FRAME" val="{&quot;height&quot;:166.65,&quot;left&quot;:62.15,&quot;top&quot;:243.85,&quot;width&quot;:795.25}"/>
</p:tagLst>
</file>

<file path=ppt/tags/tag75.xml><?xml version="1.0" encoding="utf-8"?>
<p:tagLst xmlns:p="http://schemas.openxmlformats.org/presentationml/2006/main">
  <p:tag name="KSO_WM_DIAGRAM_VIRTUALLY_FRAME" val="{&quot;height&quot;:166.65,&quot;left&quot;:62.15,&quot;top&quot;:243.85,&quot;width&quot;:795.25}"/>
</p:tagLst>
</file>

<file path=ppt/tags/tag76.xml><?xml version="1.0" encoding="utf-8"?>
<p:tagLst xmlns:p="http://schemas.openxmlformats.org/presentationml/2006/main">
  <p:tag name="KSO_WM_DIAGRAM_VIRTUALLY_FRAME" val="{&quot;height&quot;:166.65,&quot;left&quot;:62.15,&quot;top&quot;:243.85,&quot;width&quot;:795.25}"/>
</p:tagLst>
</file>

<file path=ppt/tags/tag77.xml><?xml version="1.0" encoding="utf-8"?>
<p:tagLst xmlns:p="http://schemas.openxmlformats.org/presentationml/2006/main">
  <p:tag name="PA" val="v5.2.10"/>
  <p:tag name="KSO_WM_DIAGRAM_VIRTUALLY_FRAME" val="{&quot;height&quot;:166.65,&quot;left&quot;:62.15,&quot;top&quot;:243.85,&quot;width&quot;:795.25}"/>
</p:tagLst>
</file>

<file path=ppt/tags/tag78.xml><?xml version="1.0" encoding="utf-8"?>
<p:tagLst xmlns:p="http://schemas.openxmlformats.org/presentationml/2006/main">
  <p:tag name="KSO_WM_DIAGRAM_VIRTUALLY_FRAME" val="{&quot;height&quot;:490.8207874015749,&quot;left&quot;:62.13401574803147,&quot;top&quot;:41.8,&quot;width&quot;:1063.7659842519686}"/>
</p:tagLst>
</file>

<file path=ppt/tags/tag79.xml><?xml version="1.0" encoding="utf-8"?>
<p:tagLst xmlns:p="http://schemas.openxmlformats.org/presentationml/2006/main">
  <p:tag name="KSO_WM_DIAGRAM_VIRTUALLY_FRAME" val="{&quot;height&quot;:166.65,&quot;left&quot;:62.15,&quot;top&quot;:243.85,&quot;width&quot;:795.2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166.65,&quot;left&quot;:62.15,&quot;top&quot;:243.85,&quot;width&quot;:795.25}"/>
</p:tagLst>
</file>

<file path=ppt/tags/tag81.xml><?xml version="1.0" encoding="utf-8"?>
<p:tagLst xmlns:p="http://schemas.openxmlformats.org/presentationml/2006/main">
  <p:tag name="KSO_WM_DIAGRAM_VIRTUALLY_FRAME" val="{&quot;height&quot;:166.65,&quot;left&quot;:62.15,&quot;top&quot;:243.85,&quot;width&quot;:795.25}"/>
</p:tagLst>
</file>

<file path=ppt/tags/tag82.xml><?xml version="1.0" encoding="utf-8"?>
<p:tagLst xmlns:p="http://schemas.openxmlformats.org/presentationml/2006/main">
  <p:tag name="KSO_WM_DIAGRAM_VIRTUALLY_FRAME" val="{&quot;height&quot;:166.65,&quot;left&quot;:62.15,&quot;top&quot;:243.85,&quot;width&quot;:795.25}"/>
</p:tagLst>
</file>

<file path=ppt/tags/tag83.xml><?xml version="1.0" encoding="utf-8"?>
<p:tagLst xmlns:p="http://schemas.openxmlformats.org/presentationml/2006/main">
  <p:tag name="KSO_WM_DIAGRAM_VIRTUALLY_FRAME" val="{&quot;height&quot;:166.65,&quot;left&quot;:62.15,&quot;top&quot;:243.85,&quot;width&quot;:795.25}"/>
</p:tagLst>
</file>

<file path=ppt/tags/tag84.xml><?xml version="1.0" encoding="utf-8"?>
<p:tagLst xmlns:p="http://schemas.openxmlformats.org/presentationml/2006/main">
  <p:tag name="PA" val="v5.2.10"/>
  <p:tag name="KSO_WM_DIAGRAM_VIRTUALLY_FRAME" val="{&quot;height&quot;:166.65,&quot;left&quot;:62.15,&quot;top&quot;:243.85,&quot;width&quot;:795.25}"/>
</p:tagLst>
</file>

<file path=ppt/tags/tag85.xml><?xml version="1.0" encoding="utf-8"?>
<p:tagLst xmlns:p="http://schemas.openxmlformats.org/presentationml/2006/main">
  <p:tag name="KSO_WM_DIAGRAM_VIRTUALLY_FRAME" val="{&quot;height&quot;:490.8207874015749,&quot;left&quot;:62.13401574803147,&quot;top&quot;:41.8,&quot;width&quot;:1063.7659842519686}"/>
</p:tagLst>
</file>

<file path=ppt/tags/tag86.xml><?xml version="1.0" encoding="utf-8"?>
<p:tagLst xmlns:p="http://schemas.openxmlformats.org/presentationml/2006/main">
  <p:tag name="KSO_WM_DIAGRAM_VIRTUALLY_FRAME" val="{&quot;height&quot;:166.65,&quot;left&quot;:62.15,&quot;top&quot;:243.85,&quot;width&quot;:795.25}"/>
</p:tagLst>
</file>

<file path=ppt/tags/tag87.xml><?xml version="1.0" encoding="utf-8"?>
<p:tagLst xmlns:p="http://schemas.openxmlformats.org/presentationml/2006/main">
  <p:tag name="KSO_WM_DIAGRAM_VIRTUALLY_FRAME" val="{&quot;height&quot;:166.65,&quot;left&quot;:62.15,&quot;top&quot;:243.85,&quot;width&quot;:795.25}"/>
</p:tagLst>
</file>

<file path=ppt/tags/tag88.xml><?xml version="1.0" encoding="utf-8"?>
<p:tagLst xmlns:p="http://schemas.openxmlformats.org/presentationml/2006/main">
  <p:tag name="KSO_WM_DIAGRAM_VIRTUALLY_FRAME" val="{&quot;height&quot;:165.95,&quot;left&quot;:62.15,&quot;top&quot;:244.55,&quot;width&quot;:795.25}"/>
</p:tagLst>
</file>

<file path=ppt/tags/tag89.xml><?xml version="1.0" encoding="utf-8"?>
<p:tagLst xmlns:p="http://schemas.openxmlformats.org/presentationml/2006/main">
  <p:tag name="KSO_WM_DIAGRAM_VIRTUALLY_FRAME" val="{&quot;height&quot;:165.95,&quot;left&quot;:62.15,&quot;top&quot;:244.55,&quot;width&quot;:795.2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165.95,&quot;left&quot;:62.15,&quot;top&quot;:244.55,&quot;width&quot;:795.25}"/>
</p:tagLst>
</file>

<file path=ppt/tags/tag91.xml><?xml version="1.0" encoding="utf-8"?>
<p:tagLst xmlns:p="http://schemas.openxmlformats.org/presentationml/2006/main">
  <p:tag name="PA" val="v5.2.10"/>
  <p:tag name="KSO_WM_DIAGRAM_VIRTUALLY_FRAME" val="{&quot;height&quot;:165.95,&quot;left&quot;:62.15,&quot;top&quot;:244.55,&quot;width&quot;:795.25}"/>
</p:tagLst>
</file>

<file path=ppt/tags/tag92.xml><?xml version="1.0" encoding="utf-8"?>
<p:tagLst xmlns:p="http://schemas.openxmlformats.org/presentationml/2006/main">
  <p:tag name="KSO_WM_DIAGRAM_VIRTUALLY_FRAME" val="{&quot;height&quot;:490.8207874015749,&quot;left&quot;:62.13401574803147,&quot;top&quot;:41.8,&quot;width&quot;:1063.7659842519686}"/>
</p:tagLst>
</file>

<file path=ppt/tags/tag93.xml><?xml version="1.0" encoding="utf-8"?>
<p:tagLst xmlns:p="http://schemas.openxmlformats.org/presentationml/2006/main">
  <p:tag name="KSO_WM_DIAGRAM_VIRTUALLY_FRAME" val="{&quot;height&quot;:165.95,&quot;left&quot;:62.15,&quot;top&quot;:244.55,&quot;width&quot;:795.25}"/>
</p:tagLst>
</file>

<file path=ppt/tags/tag94.xml><?xml version="1.0" encoding="utf-8"?>
<p:tagLst xmlns:p="http://schemas.openxmlformats.org/presentationml/2006/main">
  <p:tag name="KSO_WM_DIAGRAM_VIRTUALLY_FRAME" val="{&quot;height&quot;:165.95,&quot;left&quot;:62.15,&quot;top&quot;:244.55,&quot;width&quot;:795.25}"/>
</p:tagLst>
</file>

<file path=ppt/tags/tag95.xml><?xml version="1.0" encoding="utf-8"?>
<p:tagLst xmlns:p="http://schemas.openxmlformats.org/presentationml/2006/main">
  <p:tag name="PA" val="v5.2.10"/>
</p:tagLst>
</file>

<file path=ppt/tags/tag96.xml><?xml version="1.0" encoding="utf-8"?>
<p:tagLst xmlns:p="http://schemas.openxmlformats.org/presentationml/2006/main">
  <p:tag name="PA" val="v5.2.10"/>
</p:tagLst>
</file>

<file path=ppt/tags/tag97.xml><?xml version="1.0" encoding="utf-8"?>
<p:tagLst xmlns:p="http://schemas.openxmlformats.org/presentationml/2006/main">
  <p:tag name="PA" val="v5.2.10"/>
</p:tagLst>
</file>

<file path=ppt/tags/tag98.xml><?xml version="1.0" encoding="utf-8"?>
<p:tagLst xmlns:p="http://schemas.openxmlformats.org/presentationml/2006/main">
  <p:tag name="KSO_WM_DIAGRAM_VIRTUALLY_FRAME" val="{&quot;height&quot;:366.37944881889763,&quot;left&quot;:63.95,&quot;top&quot;:113.55338582677166,&quot;width&quot;:801.55}"/>
</p:tagLst>
</file>

<file path=ppt/tags/tag99.xml><?xml version="1.0" encoding="utf-8"?>
<p:tagLst xmlns:p="http://schemas.openxmlformats.org/presentationml/2006/main">
  <p:tag name="KSO_WM_DIAGRAM_VIRTUALLY_FRAME" val="{&quot;height&quot;:366.37944881889763,&quot;left&quot;:63.95,&quot;top&quot;:113.55338582677166,&quot;width&quot;:801.5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24268</Words>
  <Application>WPS 演示</Application>
  <PresentationFormat>宽屏</PresentationFormat>
  <Paragraphs>1447</Paragraphs>
  <Slides>123</Slides>
  <Notes>4</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123</vt:i4>
      </vt:variant>
    </vt:vector>
  </HeadingPairs>
  <TitlesOfParts>
    <vt:vector size="142" baseType="lpstr">
      <vt:lpstr>Arial</vt:lpstr>
      <vt:lpstr>宋体</vt:lpstr>
      <vt:lpstr>Wingdings</vt:lpstr>
      <vt:lpstr>Wingdings</vt:lpstr>
      <vt:lpstr>微软雅黑</vt:lpstr>
      <vt:lpstr>Montserrat</vt:lpstr>
      <vt:lpstr>Segoe Print</vt:lpstr>
      <vt:lpstr>MiSans Light</vt:lpstr>
      <vt:lpstr>Candara Light</vt:lpstr>
      <vt:lpstr>Candara</vt:lpstr>
      <vt:lpstr>华文楷体</vt:lpstr>
      <vt:lpstr>华文中宋</vt:lpstr>
      <vt:lpstr>Arial Unicode MS</vt:lpstr>
      <vt:lpstr>Calibri</vt:lpstr>
      <vt:lpstr>华文新魏</vt:lpstr>
      <vt:lpstr>Arial</vt:lpstr>
      <vt:lpstr>Times New Roman</vt:lpstr>
      <vt:lpstr>仿宋_GB2312</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付小伟</cp:lastModifiedBy>
  <cp:revision>173</cp:revision>
  <dcterms:created xsi:type="dcterms:W3CDTF">2019-06-19T02:08:00Z</dcterms:created>
  <dcterms:modified xsi:type="dcterms:W3CDTF">2025-10-13T09:28:06Z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3845E1389B774D8183575A5E6A45409E_13</vt:lpwstr>
  </property>
</Properties>
</file>