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13" r:id="rId3"/>
    <p:sldId id="268" r:id="rId5"/>
    <p:sldId id="302" r:id="rId6"/>
    <p:sldId id="293" r:id="rId7"/>
    <p:sldId id="297" r:id="rId8"/>
    <p:sldId id="265" r:id="rId9"/>
    <p:sldId id="314" r:id="rId10"/>
    <p:sldId id="291" r:id="rId11"/>
    <p:sldId id="295" r:id="rId12"/>
    <p:sldId id="324" r:id="rId13"/>
    <p:sldId id="315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ngchunyin" initials="w" lastIdx="1" clrIdx="0"/>
  <p:cmAuthor id="2" name="作者" initials="A" lastIdx="0" clrIdx="1"/>
  <p:cmAuthor id="3" name="44802" initials="4" lastIdx="1" clrIdx="2"/>
  <p:cmAuthor id="4" name="孙奎" initials="孙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77BD"/>
    <a:srgbClr val="01ACEC"/>
    <a:srgbClr val="0080CC"/>
    <a:srgbClr val="71587F"/>
    <a:srgbClr val="967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14" autoAdjust="0"/>
    <p:restoredTop sz="94660"/>
  </p:normalViewPr>
  <p:slideViewPr>
    <p:cSldViewPr snapToGrid="0">
      <p:cViewPr>
        <p:scale>
          <a:sx n="33" d="100"/>
          <a:sy n="33" d="100"/>
        </p:scale>
        <p:origin x="1824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0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E66C-D021-4341-8474-54A32D33BC5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FA22D-5A03-4BE3-94E4-C96A53C4F48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645-561F-47F0-9357-72E27DD8C3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645-561F-47F0-9357-72E27DD8C3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FA22D-5A03-4BE3-94E4-C96A53C4F4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FA22D-5A03-4BE3-94E4-C96A53C4F4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645-561F-47F0-9357-72E27DD8C3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645-561F-47F0-9357-72E27DD8C3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FA22D-5A03-4BE3-94E4-C96A53C4F4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gradFill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653" y="199182"/>
            <a:ext cx="10515600" cy="453022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openxmlformats.org/officeDocument/2006/relationships/tags" Target="../tags/tag3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单圆角 17"/>
          <p:cNvSpPr/>
          <p:nvPr>
            <p:custDataLst>
              <p:tags r:id="rId1"/>
            </p:custDataLst>
          </p:nvPr>
        </p:nvSpPr>
        <p:spPr>
          <a:xfrm flipH="1">
            <a:off x="3418840" y="0"/>
            <a:ext cx="8773160" cy="828040"/>
          </a:xfrm>
          <a:prstGeom prst="round1Rect">
            <a:avLst>
              <a:gd name="adj" fmla="val 29318"/>
            </a:avLst>
          </a:prstGeom>
          <a:solidFill>
            <a:srgbClr val="01ACEC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gradFill>
                <a:gsLst>
                  <a:gs pos="98000">
                    <a:srgbClr val="36907E"/>
                  </a:gs>
                  <a:gs pos="16000">
                    <a:srgbClr val="ABDACB"/>
                  </a:gs>
                </a:gsLst>
                <a:path path="circle">
                  <a:fillToRect r="100000" b="100000"/>
                </a:path>
                <a:tileRect l="-100000" t="-100000"/>
              </a:gradFill>
              <a:cs typeface="汉仪旗黑X1-55W" panose="00020600040101010101" pitchFamily="18" charset="-122"/>
            </a:endParaRPr>
          </a:p>
        </p:txBody>
      </p:sp>
      <p:sp>
        <p:nvSpPr>
          <p:cNvPr id="6" name="矩形: 单圆角 17"/>
          <p:cNvSpPr/>
          <p:nvPr/>
        </p:nvSpPr>
        <p:spPr>
          <a:xfrm>
            <a:off x="0" y="5616575"/>
            <a:ext cx="3279775" cy="1248410"/>
          </a:xfrm>
          <a:prstGeom prst="round1Rect">
            <a:avLst>
              <a:gd name="adj" fmla="val 2931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cs typeface="汉仪旗黑X1-55W" panose="00020600040101010101" pitchFamily="18" charset="-122"/>
            </a:endParaRPr>
          </a:p>
        </p:txBody>
      </p:sp>
      <p:pic>
        <p:nvPicPr>
          <p:cNvPr id="2" name="图片 1" descr="友邦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2874645" cy="13011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267585" y="1795145"/>
            <a:ext cx="7071360" cy="19977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8000" b="1">
                <a:solidFill>
                  <a:srgbClr val="008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Noto Serif CJK SC" panose="02020400000000000000" pitchFamily="18" charset="-122"/>
              </a:rPr>
              <a:t>高中</a:t>
            </a:r>
            <a:r>
              <a:rPr lang="zh-CN" altLang="en-US" sz="8000" b="1">
                <a:solidFill>
                  <a:srgbClr val="008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Noto Serif CJK SC" panose="02020400000000000000" pitchFamily="18" charset="-122"/>
              </a:rPr>
              <a:t>教师招聘</a:t>
            </a:r>
            <a:endParaRPr lang="zh-CN" altLang="en-US" sz="8000" b="1">
              <a:solidFill>
                <a:srgbClr val="0080C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Noto Serif CJK SC" panose="02020400000000000000" pitchFamily="18" charset="-122"/>
            </a:endParaRPr>
          </a:p>
          <a:p>
            <a:pPr algn="ctr"/>
            <a:r>
              <a:rPr lang="zh-CN" altLang="en-US" sz="4400" b="1">
                <a:solidFill>
                  <a:srgbClr val="01ACE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Noto Serif CJK SC" panose="02020400000000000000" pitchFamily="18" charset="-122"/>
              </a:rPr>
              <a:t>（高职单招学科类）</a:t>
            </a:r>
            <a:endParaRPr lang="zh-CN" altLang="en-US" sz="4400" b="1">
              <a:solidFill>
                <a:srgbClr val="01ACE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Noto Serif CJK SC" panose="02020400000000000000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21885" y="4825365"/>
            <a:ext cx="6974840" cy="16859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noFill/>
                <a:effectLst/>
                <a:latin typeface="方正大标宋简体" panose="02010601030101010101" charset="-122"/>
                <a:ea typeface="方正大标宋简体" panose="02010601030101010101" charset="-122"/>
                <a:cs typeface="方正大标宋简体" panose="02010601030101010101" charset="-122"/>
                <a:sym typeface="+mn-ea"/>
              </a:rPr>
              <a:t>为未知而学</a:t>
            </a:r>
            <a:r>
              <a:rPr lang="en-US" altLang="zh-CN" sz="4000">
                <a:ln w="22225">
                  <a:solidFill>
                    <a:schemeClr val="accent2"/>
                  </a:solidFill>
                  <a:prstDash val="solid"/>
                </a:ln>
                <a:noFill/>
                <a:effectLst/>
                <a:latin typeface="方正大标宋简体" panose="02010601030101010101" charset="-122"/>
                <a:ea typeface="方正大标宋简体" panose="02010601030101010101" charset="-122"/>
                <a:cs typeface="方正大标宋简体" panose="02010601030101010101" charset="-122"/>
                <a:sym typeface="+mn-ea"/>
              </a:rPr>
              <a:t>  </a:t>
            </a: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noFill/>
                <a:effectLst/>
                <a:latin typeface="方正大标宋简体" panose="02010601030101010101" charset="-122"/>
                <a:ea typeface="方正大标宋简体" panose="02010601030101010101" charset="-122"/>
                <a:cs typeface="方正大标宋简体" panose="02010601030101010101" charset="-122"/>
                <a:sym typeface="+mn-ea"/>
              </a:rPr>
              <a:t>为未来而教</a:t>
            </a:r>
            <a:endParaRPr lang="zh-CN" altLang="en-US" sz="4000">
              <a:ln w="22225">
                <a:solidFill>
                  <a:schemeClr val="accent2"/>
                </a:solidFill>
                <a:prstDash val="solid"/>
              </a:ln>
              <a:noFill/>
              <a:effectLst/>
              <a:latin typeface="方正大标宋简体" panose="02010601030101010101" charset="-122"/>
              <a:ea typeface="方正大标宋简体" panose="02010601030101010101" charset="-122"/>
              <a:cs typeface="方正大标宋简体" panose="02010601030101010101" charset="-122"/>
              <a:sym typeface="+mn-ea"/>
            </a:endParaRPr>
          </a:p>
          <a:p>
            <a:r>
              <a:rPr lang="en-US" altLang="zh-CN" sz="4000">
                <a:ln w="22225">
                  <a:solidFill>
                    <a:schemeClr val="accent2"/>
                  </a:solidFill>
                  <a:prstDash val="solid"/>
                </a:ln>
                <a:noFill/>
                <a:effectLst/>
                <a:latin typeface="方正大标宋简体" panose="02010601030101010101" charset="-122"/>
                <a:ea typeface="方正大标宋简体" panose="02010601030101010101" charset="-122"/>
                <a:cs typeface="方正大标宋简体" panose="02010601030101010101" charset="-122"/>
                <a:sym typeface="+mn-ea"/>
              </a:rPr>
              <a:t>                  ——</a:t>
            </a:r>
            <a:r>
              <a:rPr lang="zh-CN" altLang="en-US" sz="2400">
                <a:ln w="22225">
                  <a:solidFill>
                    <a:schemeClr val="accent2"/>
                  </a:solidFill>
                  <a:prstDash val="solid"/>
                </a:ln>
                <a:noFill/>
                <a:effectLst/>
                <a:latin typeface="方正大标宋简体" panose="02010601030101010101" charset="-122"/>
                <a:ea typeface="方正大标宋简体" panose="02010601030101010101" charset="-122"/>
                <a:cs typeface="方正大标宋简体" panose="02010601030101010101" charset="-122"/>
                <a:sym typeface="+mn-ea"/>
              </a:rPr>
              <a:t>友邦教育培训学校</a:t>
            </a:r>
            <a:endParaRPr lang="zh-CN" altLang="en-US" sz="2400">
              <a:ln w="22225">
                <a:solidFill>
                  <a:schemeClr val="accent2"/>
                </a:solidFill>
                <a:prstDash val="solid"/>
              </a:ln>
              <a:noFill/>
              <a:effectLst/>
              <a:latin typeface="方正大标宋简体" panose="02010601030101010101" charset="-122"/>
              <a:ea typeface="方正大标宋简体" panose="02010601030101010101" charset="-122"/>
              <a:cs typeface="方正大标宋简体" panose="02010601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952500" y="561975"/>
            <a:ext cx="10141585" cy="830580"/>
          </a:xfrm>
        </p:spPr>
        <p:txBody>
          <a:bodyPr/>
          <a:p>
            <a:pPr algn="ctr"/>
            <a:r>
              <a:rPr lang="zh-CN" altLang="en-US" sz="3600" dirty="0">
                <a:solidFill>
                  <a:srgbClr val="1977BD"/>
                </a:solidFill>
              </a:rPr>
              <a:t>兼职教师岗</a:t>
            </a:r>
            <a:endParaRPr lang="zh-CN" altLang="en-US" sz="3600" dirty="0">
              <a:solidFill>
                <a:srgbClr val="1977BD"/>
              </a:solidFill>
            </a:endParaRPr>
          </a:p>
        </p:txBody>
      </p:sp>
      <p:sp>
        <p:nvSpPr>
          <p:cNvPr id="7" name="文本框 14"/>
          <p:cNvSpPr/>
          <p:nvPr/>
        </p:nvSpPr>
        <p:spPr>
          <a:xfrm>
            <a:off x="3764280" y="1625600"/>
            <a:ext cx="8136890" cy="4373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marL="285750" indent="-285750">
              <a:lnSpc>
                <a:spcPct val="17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endParaRPr sz="3200" dirty="0">
              <a:solidFill>
                <a:srgbClr val="1977BD"/>
              </a:solidFill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2500" y="1625600"/>
            <a:ext cx="10453370" cy="49117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培训周期：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每年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9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月</a:t>
            </a:r>
            <a:r>
              <a:rPr 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至第二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月底，为期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7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个月。</a:t>
            </a:r>
            <a:endParaRPr lang="zh-CN" altLang="en-US" b="1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岗位职责：</a:t>
            </a:r>
            <a:r>
              <a:rPr lang="zh-CN" altLang="en-US" sz="1400" b="1">
                <a:solidFill>
                  <a:schemeClr val="bg1"/>
                </a:solidFill>
                <a:sym typeface="+mn-ea"/>
              </a:rPr>
              <a:t>教授高中语文、数学、英语、物理、化学、政治、地理课程</a:t>
            </a:r>
            <a:endParaRPr lang="zh-CN" sz="1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鼎简黑体" panose="02010609000101010101" charset="0"/>
              <a:ea typeface="汉鼎简黑体" panose="02010609000101010101" charset="0"/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岗位要求：</a:t>
            </a:r>
            <a:r>
              <a:rPr lang="en-US" altLang="zh-CN" sz="1400">
                <a:solidFill>
                  <a:schemeClr val="bg1"/>
                </a:solidFill>
                <a:sym typeface="+mn-ea"/>
              </a:rPr>
              <a:t>1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、大学本科以上学历，师范类优先。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sz="1400">
                <a:solidFill>
                  <a:schemeClr val="bg1"/>
                </a:solidFill>
                <a:sym typeface="+mn-ea"/>
              </a:rPr>
              <a:t> </a:t>
            </a:r>
            <a:r>
              <a:rPr lang="en-US" altLang="zh-CN" sz="1400">
                <a:solidFill>
                  <a:schemeClr val="bg1"/>
                </a:solidFill>
                <a:sym typeface="+mn-ea"/>
              </a:rPr>
              <a:t>                       2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、专业知识扎实，有顶岗实习经历，或一年以上教学经验。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sz="1400">
                <a:solidFill>
                  <a:schemeClr val="bg1"/>
                </a:solidFill>
                <a:sym typeface="+mn-ea"/>
              </a:rPr>
              <a:t> </a:t>
            </a:r>
            <a:r>
              <a:rPr lang="en-US" altLang="zh-CN" sz="1400">
                <a:solidFill>
                  <a:schemeClr val="bg1"/>
                </a:solidFill>
                <a:sym typeface="+mn-ea"/>
              </a:rPr>
              <a:t>                       3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、口才好，讲课条理清晰，对学生有耐心，能够因材施教。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en-US" altLang="zh-CN" sz="1400">
                <a:solidFill>
                  <a:schemeClr val="bg1"/>
                </a:solidFill>
                <a:sym typeface="+mn-ea"/>
              </a:rPr>
              <a:t>                        4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、具有良好的职业操守，热爱学生，为人师表。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en-US" altLang="zh-CN" sz="1400">
                <a:solidFill>
                  <a:schemeClr val="bg1"/>
                </a:solidFill>
                <a:sym typeface="+mn-ea"/>
              </a:rPr>
              <a:t>                        5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、环境适应能力强。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algn="l">
              <a:lnSpc>
                <a:spcPct val="150000"/>
              </a:lnSpc>
              <a:spcBef>
                <a:spcPts val="30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工作时间：</a:t>
            </a: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周一至周五，上午</a:t>
            </a:r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7:50——11:30</a:t>
            </a: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下午</a:t>
            </a:r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14:00——17:30</a:t>
            </a: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根据教学安排上课。</a:t>
            </a:r>
            <a:endParaRPr lang="zh-CN" altLang="en-US" b="1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工作地点：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河北省石家庄市（市区）、邯郸市永年区、大名县</a:t>
            </a:r>
            <a:endParaRPr lang="zh-CN" altLang="en-US" b="1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薪资待遇：课时费面议，月薪约</a:t>
            </a:r>
            <a:r>
              <a:rPr lang="en-US" altLang="zh-CN" b="1">
                <a:solidFill>
                  <a:schemeClr val="bg1"/>
                </a:solidFill>
                <a:sym typeface="+mn-ea"/>
              </a:rPr>
              <a:t>4</a:t>
            </a:r>
            <a:r>
              <a:rPr lang="en-US" altLang="zh-CN" b="1">
                <a:solidFill>
                  <a:schemeClr val="bg1"/>
                </a:solidFill>
                <a:sym typeface="+mn-ea"/>
              </a:rPr>
              <a:t>K—1.3W</a:t>
            </a:r>
            <a:r>
              <a:rPr lang="zh-CN" altLang="en-US" b="1">
                <a:solidFill>
                  <a:schemeClr val="bg1"/>
                </a:solidFill>
                <a:sym typeface="+mn-ea"/>
              </a:rPr>
              <a:t>。国际庄以外校区提供住宿。</a:t>
            </a:r>
            <a:endParaRPr lang="zh-CN" altLang="en-US" b="1">
              <a:solidFill>
                <a:schemeClr val="bg1"/>
              </a:solidFill>
              <a:sym typeface="+mn-ea"/>
            </a:endParaRPr>
          </a:p>
          <a:p>
            <a:pPr lvl="0" algn="l">
              <a:lnSpc>
                <a:spcPct val="150000"/>
              </a:lnSpc>
              <a:spcBef>
                <a:spcPts val="300"/>
              </a:spcBef>
              <a:buClrTx/>
              <a:buSzTx/>
              <a:buFont typeface="Wingdings" panose="05000000000000000000" pitchFamily="2" charset="2"/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岗位特点：</a:t>
            </a: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工作时间自由，无需坐班。应届或往届毕业生如有考公或考研志愿的可应聘兼职，授课量可灵活掌握。</a:t>
            </a:r>
            <a:endParaRPr lang="zh-CN" altLang="en-US" sz="14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fill="hold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257935" y="3388360"/>
            <a:ext cx="9856470" cy="18643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 hangingPunct="0">
              <a:lnSpc>
                <a:spcPct val="150000"/>
              </a:lnSpc>
            </a:pPr>
            <a:r>
              <a:rPr lang="zh-CN" altLang="en-US" sz="3200" dirty="0">
                <a:solidFill>
                  <a:srgbClr val="1977BD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联系地址：河北师范大学（西门）科技楼</a:t>
            </a:r>
            <a:r>
              <a:rPr lang="en-US" altLang="zh-CN" sz="3200" dirty="0">
                <a:solidFill>
                  <a:srgbClr val="1977BD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B</a:t>
            </a:r>
            <a:r>
              <a:rPr lang="zh-CN" altLang="en-US" sz="3200" dirty="0">
                <a:solidFill>
                  <a:srgbClr val="1977BD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座</a:t>
            </a:r>
            <a:r>
              <a:rPr lang="en-US" altLang="zh-CN" sz="3200" dirty="0">
                <a:solidFill>
                  <a:srgbClr val="1977BD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1300-1</a:t>
            </a:r>
            <a:r>
              <a:rPr lang="zh-CN" altLang="en-US" sz="3200" dirty="0">
                <a:solidFill>
                  <a:srgbClr val="1977BD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室</a:t>
            </a:r>
            <a:endParaRPr lang="zh-CN" altLang="en-US" sz="3200" dirty="0">
              <a:solidFill>
                <a:srgbClr val="1977BD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  <a:p>
            <a:pPr algn="l" hangingPunct="0">
              <a:lnSpc>
                <a:spcPct val="150000"/>
              </a:lnSpc>
            </a:pPr>
            <a:r>
              <a:rPr lang="zh-CN" altLang="en-US" sz="3200" dirty="0">
                <a:solidFill>
                  <a:srgbClr val="1977BD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联系方式：王老师</a:t>
            </a:r>
            <a:r>
              <a:rPr lang="en-US" altLang="zh-CN" sz="3200" dirty="0">
                <a:solidFill>
                  <a:srgbClr val="1977BD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13315178599</a:t>
            </a:r>
            <a:r>
              <a:rPr lang="zh-CN" altLang="en-US" sz="3200" dirty="0">
                <a:solidFill>
                  <a:srgbClr val="1977BD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（同微信）</a:t>
            </a:r>
            <a:endParaRPr lang="zh-CN" altLang="en-US" sz="3200" dirty="0">
              <a:solidFill>
                <a:srgbClr val="1977BD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6" name="矩形: 单圆角 17"/>
          <p:cNvSpPr/>
          <p:nvPr/>
        </p:nvSpPr>
        <p:spPr>
          <a:xfrm>
            <a:off x="0" y="3489325"/>
            <a:ext cx="1050925" cy="3368675"/>
          </a:xfrm>
          <a:prstGeom prst="round1Rect">
            <a:avLst>
              <a:gd name="adj" fmla="val 2931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cs typeface="汉仪旗黑X1-55W" panose="00020600040101010101" pitchFamily="18" charset="-122"/>
            </a:endParaRPr>
          </a:p>
        </p:txBody>
      </p:sp>
      <p:sp>
        <p:nvSpPr>
          <p:cNvPr id="4" name="矩形: 单圆角 17"/>
          <p:cNvSpPr/>
          <p:nvPr>
            <p:custDataLst>
              <p:tags r:id="rId1"/>
            </p:custDataLst>
          </p:nvPr>
        </p:nvSpPr>
        <p:spPr>
          <a:xfrm rot="16200000" flipH="1">
            <a:off x="9928860" y="4594225"/>
            <a:ext cx="1388110" cy="3139440"/>
          </a:xfrm>
          <a:prstGeom prst="round1Rect">
            <a:avLst>
              <a:gd name="adj" fmla="val 29318"/>
            </a:avLst>
          </a:prstGeom>
          <a:solidFill>
            <a:srgbClr val="01ACEC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gradFill>
                <a:gsLst>
                  <a:gs pos="98000">
                    <a:srgbClr val="36907E"/>
                  </a:gs>
                  <a:gs pos="16000">
                    <a:srgbClr val="ABDACB"/>
                  </a:gs>
                </a:gsLst>
                <a:path path="circle">
                  <a:fillToRect r="100000" b="100000"/>
                </a:path>
                <a:tileRect l="-100000" t="-100000"/>
              </a:gradFill>
              <a:cs typeface="汉仪旗黑X1-55W" panose="00020600040101010101" pitchFamily="18" charset="-122"/>
            </a:endParaRPr>
          </a:p>
        </p:txBody>
      </p:sp>
      <p:sp>
        <p:nvSpPr>
          <p:cNvPr id="5" name="矩形: 单圆角 17"/>
          <p:cNvSpPr/>
          <p:nvPr/>
        </p:nvSpPr>
        <p:spPr>
          <a:xfrm rot="16200000">
            <a:off x="10493375" y="621030"/>
            <a:ext cx="2319655" cy="1078230"/>
          </a:xfrm>
          <a:prstGeom prst="round1Rect">
            <a:avLst>
              <a:gd name="adj" fmla="val 2931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cs typeface="汉仪旗黑X1-55W" panose="00020600040101010101" pitchFamily="18" charset="-122"/>
            </a:endParaRPr>
          </a:p>
        </p:txBody>
      </p:sp>
      <p:sp>
        <p:nvSpPr>
          <p:cNvPr id="7" name="文本框 17"/>
          <p:cNvSpPr txBox="1"/>
          <p:nvPr/>
        </p:nvSpPr>
        <p:spPr>
          <a:xfrm>
            <a:off x="3737610" y="1346200"/>
            <a:ext cx="46412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联系我们</a:t>
            </a:r>
            <a:endParaRPr lang="zh-CN" altLang="en-US" sz="4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37894" y="2265521"/>
            <a:ext cx="467618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26"/>
          <p:cNvSpPr txBox="1"/>
          <p:nvPr/>
        </p:nvSpPr>
        <p:spPr>
          <a:xfrm>
            <a:off x="3737610" y="2265680"/>
            <a:ext cx="4718050" cy="4400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ts val="2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Contact Us</a:t>
            </a:r>
            <a:endParaRPr lang="en-US" altLang="zh-CN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 descr="友邦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635"/>
            <a:ext cx="3738245" cy="1692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7"/>
          <p:cNvSpPr txBox="1"/>
          <p:nvPr/>
        </p:nvSpPr>
        <p:spPr>
          <a:xfrm>
            <a:off x="6996430" y="519430"/>
            <a:ext cx="46767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关于我们</a:t>
            </a:r>
            <a:endParaRPr lang="en-US" altLang="zh-CN" sz="4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6"/>
          <p:cNvSpPr txBox="1"/>
          <p:nvPr/>
        </p:nvSpPr>
        <p:spPr>
          <a:xfrm>
            <a:off x="7245634" y="1789903"/>
            <a:ext cx="4309972" cy="347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  Us</a:t>
            </a:r>
            <a:endParaRPr lang="en-US" altLang="zh-CN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996714" y="1544796"/>
            <a:ext cx="467618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033571" y="2367831"/>
            <a:ext cx="1560830" cy="14452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88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40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5376545" y="2751455"/>
            <a:ext cx="6858635" cy="30492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lvl="0" indent="0" algn="just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  <a:buNone/>
            </a:pPr>
            <a:r>
              <a:rPr lang="en-US" altLang="zh-CN" b="1" dirty="0">
                <a:solidFill>
                  <a:schemeClr val="accent4">
                    <a:lumMod val="75000"/>
                  </a:schemeClr>
                </a:solidFill>
                <a:uFillTx/>
                <a:latin typeface="+mn-ea"/>
                <a:cs typeface="+mn-ea"/>
                <a:sym typeface="+mn-ea"/>
              </a:rPr>
              <a:t>       </a:t>
            </a:r>
            <a:r>
              <a:rPr lang="zh-CN" altLang="en-US" b="1" dirty="0">
                <a:solidFill>
                  <a:schemeClr val="tx1"/>
                </a:solidFill>
                <a:uFillTx/>
                <a:latin typeface="+mn-ea"/>
                <a:cs typeface="+mn-ea"/>
                <a:sym typeface="+mn-ea"/>
              </a:rPr>
              <a:t>友邦教育培训学校，是由河北省教育厅批准，石家庄市教育局备案，具有覆盖</a:t>
            </a:r>
            <a:r>
              <a:rPr lang="en-US" altLang="zh-CN" b="1" dirty="0">
                <a:solidFill>
                  <a:schemeClr val="tx1"/>
                </a:solidFill>
                <a:uFillTx/>
                <a:latin typeface="+mn-ea"/>
                <a:cs typeface="+mn-ea"/>
                <a:sym typeface="+mn-ea"/>
              </a:rPr>
              <a:t>K12</a:t>
            </a:r>
            <a:r>
              <a:rPr lang="zh-CN" altLang="en-US" b="1" dirty="0">
                <a:solidFill>
                  <a:schemeClr val="tx1"/>
                </a:solidFill>
                <a:uFillTx/>
                <a:latin typeface="+mn-ea"/>
                <a:cs typeface="+mn-ea"/>
                <a:sym typeface="+mn-ea"/>
              </a:rPr>
              <a:t>全学科类及音乐、美术培训资质的民办学校。我校坐落于河北省会石家庄市，</a:t>
            </a:r>
            <a:r>
              <a:rPr lang="zh-CN" b="1" dirty="0">
                <a:solidFill>
                  <a:schemeClr val="tx1"/>
                </a:solidFill>
                <a:uFillTx/>
                <a:latin typeface="+mn-ea"/>
                <a:cs typeface="+mn-ea"/>
                <a:sym typeface="+mn-ea"/>
              </a:rPr>
              <a:t>具有区位优、师资强的特点。</a:t>
            </a:r>
            <a:endParaRPr lang="zh-CN" b="1" dirty="0">
              <a:solidFill>
                <a:schemeClr val="tx1"/>
              </a:solidFill>
              <a:uFillTx/>
              <a:latin typeface="+mn-ea"/>
              <a:cs typeface="+mn-ea"/>
              <a:sym typeface="+mn-ea"/>
            </a:endParaRPr>
          </a:p>
          <a:p>
            <a:pPr lvl="0" indent="0" algn="just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  <a:buNone/>
            </a:pPr>
            <a:r>
              <a:rPr lang="en-US" altLang="zh-CN" b="1" dirty="0">
                <a:solidFill>
                  <a:schemeClr val="tx1"/>
                </a:solidFill>
                <a:uFillTx/>
                <a:latin typeface="+mn-ea"/>
                <a:cs typeface="+mn-ea"/>
                <a:sym typeface="+mn-ea"/>
              </a:rPr>
              <a:t>       </a:t>
            </a:r>
            <a:r>
              <a:rPr lang="zh-CN" altLang="en-US" b="1" dirty="0">
                <a:solidFill>
                  <a:schemeClr val="tx1"/>
                </a:solidFill>
                <a:uFillTx/>
                <a:latin typeface="+mn-ea"/>
                <a:cs typeface="+mn-ea"/>
                <a:sym typeface="+mn-ea"/>
              </a:rPr>
              <a:t>我校自成立以来一直秉承“为未知而学，为未来而教”的校训，助学生成为想要的自己。我们依靠高质量的团队，深耕教培市场，不断研发教育产品，努力提升教育服务质量。业务范围涵盖了高中、大学、成人等多个教育领域。</a:t>
            </a:r>
            <a:endParaRPr lang="zh-CN" altLang="en-US" b="1" dirty="0">
              <a:solidFill>
                <a:schemeClr val="tx1"/>
              </a:solidFill>
              <a:uFillTx/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1273175" y="442658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pic>
        <p:nvPicPr>
          <p:cNvPr id="4" name="图片 3" descr="友邦"/>
          <p:cNvPicPr>
            <a:picLocks noChangeAspect="1"/>
          </p:cNvPicPr>
          <p:nvPr/>
        </p:nvPicPr>
        <p:blipFill>
          <a:blip r:embed="rId1">
            <a:biLevel thresh="50000"/>
          </a:blip>
          <a:stretch>
            <a:fillRect/>
          </a:stretch>
        </p:blipFill>
        <p:spPr>
          <a:xfrm>
            <a:off x="0" y="0"/>
            <a:ext cx="2874645" cy="1301115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615690" y="279400"/>
            <a:ext cx="4960620" cy="609600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noAutofit/>
          </a:bodyPr>
          <a:p>
            <a:pPr algn="ctr"/>
            <a:r>
              <a:rPr lang="zh-CN" altLang="en-US" sz="280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民办学校办学资质</a:t>
            </a:r>
            <a:endParaRPr lang="zh-CN" altLang="en-US" sz="2800">
              <a:ln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690" y="889000"/>
            <a:ext cx="4960620" cy="1837690"/>
          </a:xfrm>
          <a:prstGeom prst="rect">
            <a:avLst/>
          </a:prstGeom>
        </p:spPr>
      </p:pic>
      <p:pic>
        <p:nvPicPr>
          <p:cNvPr id="6" name="图片 5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95" y="4088130"/>
            <a:ext cx="3694430" cy="2769870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9420" y="4088130"/>
            <a:ext cx="3693795" cy="2770505"/>
          </a:xfrm>
          <a:prstGeom prst="rect">
            <a:avLst/>
          </a:prstGeom>
        </p:spPr>
      </p:pic>
      <p:pic>
        <p:nvPicPr>
          <p:cNvPr id="10" name="图片 9" descr="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8010" y="4088130"/>
            <a:ext cx="3693160" cy="276987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7"/>
            </p:custDataLst>
          </p:nvPr>
        </p:nvSpPr>
        <p:spPr>
          <a:xfrm>
            <a:off x="290195" y="3027680"/>
            <a:ext cx="3695065" cy="710565"/>
          </a:xfrm>
          <a:prstGeom prst="rect">
            <a:avLst/>
          </a:prstGeom>
          <a:solidFill>
            <a:schemeClr val="accent2"/>
          </a:solidFill>
          <a:ln>
            <a:solidFill>
              <a:schemeClr val="bg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/>
              <a:t>高中教育</a:t>
            </a:r>
            <a:endParaRPr lang="zh-CN" altLang="en-US" sz="2800"/>
          </a:p>
        </p:txBody>
      </p:sp>
      <p:sp>
        <p:nvSpPr>
          <p:cNvPr id="12" name="矩形 11"/>
          <p:cNvSpPr/>
          <p:nvPr>
            <p:custDataLst>
              <p:tags r:id="rId8"/>
            </p:custDataLst>
          </p:nvPr>
        </p:nvSpPr>
        <p:spPr>
          <a:xfrm>
            <a:off x="4249420" y="3049270"/>
            <a:ext cx="3695065" cy="689610"/>
          </a:xfrm>
          <a:prstGeom prst="rect">
            <a:avLst/>
          </a:prstGeom>
          <a:solidFill>
            <a:schemeClr val="accent2"/>
          </a:solidFill>
          <a:ln>
            <a:solidFill>
              <a:schemeClr val="bg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/>
              <a:t>大学教育</a:t>
            </a:r>
            <a:endParaRPr lang="zh-CN" altLang="en-US" sz="2800"/>
          </a:p>
        </p:txBody>
      </p:sp>
      <p:sp>
        <p:nvSpPr>
          <p:cNvPr id="13" name="矩形 12"/>
          <p:cNvSpPr/>
          <p:nvPr>
            <p:custDataLst>
              <p:tags r:id="rId9"/>
            </p:custDataLst>
          </p:nvPr>
        </p:nvSpPr>
        <p:spPr>
          <a:xfrm>
            <a:off x="8208645" y="3041650"/>
            <a:ext cx="3695065" cy="689610"/>
          </a:xfrm>
          <a:prstGeom prst="rect">
            <a:avLst/>
          </a:prstGeom>
          <a:solidFill>
            <a:schemeClr val="accent2"/>
          </a:solidFill>
          <a:ln>
            <a:solidFill>
              <a:schemeClr val="bg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/>
              <a:t>成人教育</a:t>
            </a:r>
            <a:endParaRPr lang="zh-CN" altLang="en-US" sz="2800"/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25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7"/>
          <p:cNvSpPr txBox="1"/>
          <p:nvPr/>
        </p:nvSpPr>
        <p:spPr>
          <a:xfrm>
            <a:off x="6912610" y="2408555"/>
            <a:ext cx="46183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什么是单招</a:t>
            </a:r>
            <a:endParaRPr lang="en-US" altLang="zh-CN" sz="4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6"/>
          <p:cNvSpPr txBox="1"/>
          <p:nvPr/>
        </p:nvSpPr>
        <p:spPr>
          <a:xfrm>
            <a:off x="6854190" y="3374390"/>
            <a:ext cx="5029835" cy="440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2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 of Courses</a:t>
            </a:r>
            <a:endParaRPr lang="en-US" altLang="zh-CN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854474" y="3277711"/>
            <a:ext cx="467618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033571" y="2367831"/>
            <a:ext cx="1560830" cy="14452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88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40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5985" y="417195"/>
            <a:ext cx="609600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400" b="1">
                <a:solidFill>
                  <a:srgbClr val="1977BD"/>
                </a:solidFill>
                <a:sym typeface="+mn-ea"/>
              </a:rPr>
              <a:t>河北省单招</a:t>
            </a:r>
            <a:r>
              <a:rPr lang="zh-CN" altLang="en-US" sz="4400" b="1">
                <a:solidFill>
                  <a:srgbClr val="1977BD"/>
                </a:solidFill>
                <a:sym typeface="+mn-ea"/>
              </a:rPr>
              <a:t>政策</a:t>
            </a:r>
            <a:r>
              <a:rPr lang="zh-CN" altLang="en-US" sz="4400" b="1">
                <a:solidFill>
                  <a:srgbClr val="1977BD"/>
                </a:solidFill>
                <a:sym typeface="+mn-ea"/>
              </a:rPr>
              <a:t>解读：</a:t>
            </a:r>
            <a:endParaRPr lang="zh-CN" altLang="en-US" sz="4400" b="1">
              <a:solidFill>
                <a:srgbClr val="1977BD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90320" y="1510665"/>
            <a:ext cx="8893175" cy="30416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b="1">
                <a:solidFill>
                  <a:srgbClr val="1977BD"/>
                </a:solidFill>
              </a:rPr>
              <a:t>什么是单招：</a:t>
            </a:r>
            <a:endParaRPr lang="zh-CN" altLang="en-US" b="1">
              <a:solidFill>
                <a:srgbClr val="1977BD"/>
              </a:solidFill>
            </a:endParaRPr>
          </a:p>
          <a:p>
            <a:r>
              <a:rPr lang="en-US" altLang="zh-CN"/>
              <a:t>       </a:t>
            </a:r>
            <a:r>
              <a:rPr lang="zh-CN" altLang="en-US"/>
              <a:t>高职单招是单独招生的一种。招生对象为已参加河北省普通高等学校招生统一考试报名的考生。考生参加单独招生考试，若被正式录取，无需参加全国统一高考，未被录取的可继续参加全国统一高考。单独考试招生是进一步完善高等教育多样化选拔机制的试点，是国家高考的组成部分。学生入校后与统招的学生待遇相同。</a:t>
            </a:r>
            <a:endParaRPr lang="zh-CN" altLang="en-US"/>
          </a:p>
          <a:p>
            <a:r>
              <a:rPr lang="zh-CN" altLang="en-US" b="1">
                <a:solidFill>
                  <a:srgbClr val="1977BD"/>
                </a:solidFill>
              </a:rPr>
              <a:t>单招的招生对象：</a:t>
            </a:r>
            <a:endParaRPr lang="zh-CN" altLang="en-US" b="1">
              <a:solidFill>
                <a:srgbClr val="1977BD"/>
              </a:solidFill>
            </a:endParaRPr>
          </a:p>
          <a:p>
            <a:r>
              <a:rPr lang="zh-CN" altLang="en-US" b="1">
                <a:solidFill>
                  <a:srgbClr val="1977BD"/>
                </a:solidFill>
              </a:rPr>
              <a:t> </a:t>
            </a:r>
            <a:r>
              <a:rPr lang="en-US" altLang="zh-CN" b="1">
                <a:solidFill>
                  <a:srgbClr val="1977BD"/>
                </a:solidFill>
              </a:rPr>
              <a:t>     </a:t>
            </a:r>
            <a:r>
              <a:rPr lang="zh-CN" altLang="en-US" b="1">
                <a:solidFill>
                  <a:srgbClr val="1977BD"/>
                </a:solidFill>
              </a:rPr>
              <a:t>1•普通高中生；</a:t>
            </a:r>
            <a:r>
              <a:rPr lang="zh-CN" altLang="en-US">
                <a:solidFill>
                  <a:schemeClr val="tx1"/>
                </a:solidFill>
              </a:rPr>
              <a:t>2•中专生、职高生、技校生；3.复读生；4•社会考生</a:t>
            </a:r>
            <a:r>
              <a:rPr lang="zh-CN" altLang="en-US"/>
              <a:t> </a:t>
            </a:r>
            <a:endParaRPr lang="zh-CN" altLang="en-US"/>
          </a:p>
          <a:p>
            <a:pPr indent="0" fontAlgn="auto">
              <a:lnSpc>
                <a:spcPts val="3000"/>
              </a:lnSpc>
            </a:pPr>
            <a:r>
              <a:rPr lang="zh-CN" altLang="en-US" b="1">
                <a:solidFill>
                  <a:srgbClr val="1977BD"/>
                </a:solidFill>
              </a:rPr>
              <a:t>单招的考试形式：</a:t>
            </a:r>
            <a:endParaRPr lang="zh-CN" altLang="en-US" b="1">
              <a:solidFill>
                <a:srgbClr val="1977BD"/>
              </a:solidFill>
            </a:endParaRPr>
          </a:p>
          <a:p>
            <a:pPr indent="0" fontAlgn="auto">
              <a:lnSpc>
                <a:spcPts val="3000"/>
              </a:lnSpc>
            </a:pPr>
            <a:r>
              <a:rPr lang="en-US" altLang="zh-CN"/>
              <a:t>       </a:t>
            </a:r>
            <a:r>
              <a:rPr lang="zh-CN" altLang="en-US"/>
              <a:t>单招共分为十个考试类，每大类涵盖不同的专业，考试形式一样，但考试内容略有不同。实行</a:t>
            </a:r>
            <a:r>
              <a:rPr lang="zh-CN" altLang="en-US">
                <a:solidFill>
                  <a:schemeClr val="tx1"/>
                </a:solidFill>
              </a:rPr>
              <a:t> “文化素质+职业技能”</a:t>
            </a:r>
            <a:r>
              <a:rPr lang="zh-CN" altLang="en-US"/>
              <a:t>的考试方式，总分为750分。</a:t>
            </a:r>
            <a:endParaRPr lang="zh-CN" altLang="en-US"/>
          </a:p>
          <a:p>
            <a:pPr indent="0" fontAlgn="auto">
              <a:lnSpc>
                <a:spcPts val="3000"/>
              </a:lnSpc>
            </a:pPr>
            <a:r>
              <a:rPr lang="zh-CN" altLang="en-US"/>
              <a:t>文化素质考试科目为</a:t>
            </a:r>
            <a:r>
              <a:rPr lang="zh-CN" altLang="en-US" sz="2400" b="1">
                <a:solidFill>
                  <a:srgbClr val="1977BD"/>
                </a:solidFill>
              </a:rPr>
              <a:t>语文、数学</a:t>
            </a:r>
            <a:r>
              <a:rPr lang="zh-CN" altLang="en-US"/>
              <a:t>，每科</a:t>
            </a:r>
            <a:r>
              <a:rPr lang="en-US" altLang="zh-CN"/>
              <a:t>1</a:t>
            </a:r>
            <a:r>
              <a:rPr lang="zh-CN" altLang="en-US"/>
              <a:t>50分，满分300分。</a:t>
            </a:r>
            <a:endParaRPr lang="zh-CN" altLang="en-US"/>
          </a:p>
          <a:p>
            <a:pPr indent="0" fontAlgn="auto">
              <a:lnSpc>
                <a:spcPts val="3000"/>
              </a:lnSpc>
            </a:pPr>
            <a:r>
              <a:rPr lang="zh-CN" altLang="en-US"/>
              <a:t>职业技能考试由</a:t>
            </a:r>
            <a:r>
              <a:rPr lang="zh-CN" altLang="en-US" sz="1800"/>
              <a:t>专业基础考试（根据大类不同考试科目包括</a:t>
            </a:r>
            <a:r>
              <a:rPr lang="zh-CN" altLang="en-US" sz="2400" b="1">
                <a:solidFill>
                  <a:srgbClr val="1977BD"/>
                </a:solidFill>
              </a:rPr>
              <a:t>英语、物理、化学、政治、地理、历史</a:t>
            </a:r>
            <a:r>
              <a:rPr lang="zh-CN" altLang="en-US" sz="1800"/>
              <a:t>）和职业适应性测试</a:t>
            </a:r>
            <a:r>
              <a:rPr lang="zh-CN" altLang="en-US"/>
              <a:t>两部分组成。专业基础考试部分满分100分，职业适 应性测试部分满分350分，即职业技能考试满分450分。</a:t>
            </a:r>
            <a:endParaRPr lang="zh-CN" altLang="en-US"/>
          </a:p>
          <a:p>
            <a:pPr indent="0" fontAlgn="auto">
              <a:lnSpc>
                <a:spcPts val="3000"/>
              </a:lnSpc>
            </a:pPr>
            <a:r>
              <a:rPr lang="zh-CN" altLang="en-US"/>
              <a:t>单招考试</a:t>
            </a:r>
            <a:endParaRPr lang="zh-CN" altLang="en-US"/>
          </a:p>
          <a:p>
            <a:pPr indent="0" fontAlgn="auto">
              <a:lnSpc>
                <a:spcPts val="3000"/>
              </a:lnSpc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337185" y="1421765"/>
          <a:ext cx="11765280" cy="5236845"/>
        </p:xfrm>
        <a:graphic>
          <a:graphicData uri="http://schemas.openxmlformats.org/drawingml/2006/table">
            <a:tbl>
              <a:tblPr/>
              <a:tblGrid>
                <a:gridCol w="5494655"/>
                <a:gridCol w="1586865"/>
                <a:gridCol w="1583055"/>
                <a:gridCol w="1288415"/>
                <a:gridCol w="1812290"/>
              </a:tblGrid>
              <a:tr h="779780">
                <a:tc>
                  <a:txBody>
                    <a:bodyPr/>
                    <a:p>
                      <a:pPr indent="0" algn="ctr">
                        <a:lnSpc>
                          <a:spcPct val="160000"/>
                        </a:lnSpc>
                        <a:buNone/>
                      </a:pPr>
                      <a:r>
                        <a:rPr lang="en-US" sz="2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考试大类</a:t>
                      </a:r>
                      <a:endParaRPr lang="en-US" altLang="en-US" sz="2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文化素质</a:t>
                      </a:r>
                      <a:endParaRPr lang="en-US" altLang="en-US" sz="2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indent="0" algn="ctr">
                        <a:lnSpc>
                          <a:spcPct val="140000"/>
                        </a:lnSpc>
                        <a:buNone/>
                      </a:pPr>
                      <a:r>
                        <a:rPr lang="en-US" sz="2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职业技能</a:t>
                      </a:r>
                      <a:endParaRPr lang="en-US" altLang="en-US" sz="2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511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专业基础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469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满分150分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满分150分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满分100分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满分300分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3270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考试一类（土木建筑、资源环境与安全、水利等所涉及专业）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物理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3282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考试二类（交通运输、能源动力与材料等所涉及专业）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英语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3270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考试三类（装备制造等所涉及专业）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物理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4552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考试四类（农林牧渔、轻工纺织、生物与化工、食品药品与粮食等所涉及专业）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英语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4552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考试五类（公共管理与服务、旅游、公安与司法（公安专业除外）等所涉及专业）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地理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4330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考试六类（教育与体育（体育专业除外）、新闻传播等所涉及专业）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英语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3276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考试七类（医药卫生（临床医学类专业除外）等所涉及专业）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化学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3270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考试八类（文化艺术等所涉及专业）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历史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3270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考试九类（财经商贸等所涉及专业）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政治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  <a:tr h="3289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考试十类（电子信息等所涉及专业）</a:t>
                      </a:r>
                      <a:endParaRPr lang="en-US" altLang="en-US" sz="14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语文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数学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英语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职业适应性测试</a:t>
                      </a:r>
                      <a:endParaRPr lang="en-US" altLang="en-US" sz="1600" b="0">
                        <a:solidFill>
                          <a:schemeClr val="bg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77BD"/>
                    </a:solidFill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95985" y="417195"/>
            <a:ext cx="7794625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400" b="1">
                <a:solidFill>
                  <a:srgbClr val="1977BD"/>
                </a:solidFill>
                <a:sym typeface="+mn-ea"/>
              </a:rPr>
              <a:t>考试大类及考试科目：</a:t>
            </a:r>
            <a:endParaRPr lang="zh-CN" altLang="en-US" sz="4400" b="1">
              <a:solidFill>
                <a:srgbClr val="1977BD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fill="hold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5985" y="417195"/>
            <a:ext cx="609600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4400" b="1">
                <a:solidFill>
                  <a:srgbClr val="1977BD"/>
                </a:solidFill>
                <a:sym typeface="+mn-ea"/>
              </a:rPr>
              <a:t>  </a:t>
            </a:r>
            <a:r>
              <a:rPr lang="zh-CN" altLang="en-US" sz="4400" b="1">
                <a:solidFill>
                  <a:srgbClr val="1977BD"/>
                </a:solidFill>
                <a:sym typeface="+mn-ea"/>
              </a:rPr>
              <a:t>学</a:t>
            </a:r>
            <a:r>
              <a:rPr lang="zh-CN" altLang="en-US" sz="4400" b="1">
                <a:solidFill>
                  <a:srgbClr val="1977BD"/>
                </a:solidFill>
                <a:sym typeface="+mn-ea"/>
              </a:rPr>
              <a:t>考情</a:t>
            </a:r>
            <a:r>
              <a:rPr lang="zh-CN" altLang="en-US" sz="4400" b="1">
                <a:solidFill>
                  <a:srgbClr val="1977BD"/>
                </a:solidFill>
                <a:sym typeface="+mn-ea"/>
              </a:rPr>
              <a:t>分析：</a:t>
            </a:r>
            <a:endParaRPr lang="zh-CN" altLang="en-US" sz="4400" b="1">
              <a:solidFill>
                <a:srgbClr val="1977BD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90320" y="1510665"/>
            <a:ext cx="8893175" cy="51206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fontAlgn="auto">
              <a:lnSpc>
                <a:spcPts val="4000"/>
              </a:lnSpc>
            </a:pPr>
            <a:r>
              <a:rPr lang="zh-CN" altLang="en-US" b="1">
                <a:solidFill>
                  <a:srgbClr val="1977BD"/>
                </a:solidFill>
              </a:rPr>
              <a:t>学生：</a:t>
            </a:r>
            <a:r>
              <a:rPr lang="en-US" altLang="zh-CN">
                <a:solidFill>
                  <a:schemeClr val="tx1"/>
                </a:solidFill>
              </a:rPr>
              <a:t>   </a:t>
            </a:r>
            <a:endParaRPr lang="en-US" altLang="zh-CN">
              <a:solidFill>
                <a:schemeClr val="tx1"/>
              </a:solidFill>
            </a:endParaRPr>
          </a:p>
          <a:p>
            <a:pPr indent="0" fontAlgn="auto">
              <a:lnSpc>
                <a:spcPts val="4000"/>
              </a:lnSpc>
            </a:pPr>
            <a:r>
              <a:rPr lang="en-US" altLang="zh-CN">
                <a:solidFill>
                  <a:schemeClr val="tx1"/>
                </a:solidFill>
              </a:rPr>
              <a:t>       </a:t>
            </a:r>
            <a:r>
              <a:rPr lang="zh-CN" altLang="en-US">
                <a:solidFill>
                  <a:schemeClr val="tx1"/>
                </a:solidFill>
              </a:rPr>
              <a:t>参加单招考试的学生为</a:t>
            </a:r>
            <a:r>
              <a:rPr lang="zh-CN" altLang="en-US" sz="2800" b="1">
                <a:solidFill>
                  <a:srgbClr val="1977BD"/>
                </a:solidFill>
              </a:rPr>
              <a:t>普通高中的学困生</a:t>
            </a:r>
            <a:r>
              <a:rPr lang="zh-CN" altLang="en-US">
                <a:solidFill>
                  <a:schemeClr val="tx1"/>
                </a:solidFill>
              </a:rPr>
              <a:t>和中专、</a:t>
            </a:r>
            <a:r>
              <a:rPr lang="zh-CN" altLang="en-US">
                <a:sym typeface="+mn-ea"/>
              </a:rPr>
              <a:t>职高、</a:t>
            </a:r>
            <a:r>
              <a:rPr lang="zh-CN" altLang="en-US">
                <a:solidFill>
                  <a:schemeClr val="tx1"/>
                </a:solidFill>
              </a:rPr>
              <a:t>技校生。我们培训的目标群体为普通高中的学困生。这类学生通常欠缺学习方法和能力，中考成绩普遍在</a:t>
            </a:r>
            <a:r>
              <a:rPr lang="en-US" altLang="zh-CN">
                <a:solidFill>
                  <a:schemeClr val="tx1"/>
                </a:solidFill>
              </a:rPr>
              <a:t>3</a:t>
            </a:r>
            <a:r>
              <a:rPr lang="zh-CN" altLang="en-US">
                <a:solidFill>
                  <a:schemeClr val="tx1"/>
                </a:solidFill>
              </a:rPr>
              <a:t>、</a:t>
            </a:r>
            <a:r>
              <a:rPr lang="en-US" altLang="zh-CN">
                <a:solidFill>
                  <a:schemeClr val="tx1"/>
                </a:solidFill>
              </a:rPr>
              <a:t>4</a:t>
            </a:r>
            <a:r>
              <a:rPr lang="zh-CN" altLang="en-US">
                <a:solidFill>
                  <a:schemeClr val="tx1"/>
                </a:solidFill>
              </a:rPr>
              <a:t>百分左右或者更低。到高二下学期或高三阶段后感觉参加普通高考难有建树，于是参加单招考试，目标院校为省内较好的公立专科院校。</a:t>
            </a:r>
            <a:endParaRPr lang="zh-CN" altLang="en-US">
              <a:solidFill>
                <a:schemeClr val="tx1"/>
              </a:solidFill>
            </a:endParaRPr>
          </a:p>
          <a:p>
            <a:pPr indent="0" fontAlgn="auto">
              <a:lnSpc>
                <a:spcPts val="4000"/>
              </a:lnSpc>
            </a:pPr>
            <a:r>
              <a:rPr lang="zh-CN" altLang="en-US" b="1">
                <a:solidFill>
                  <a:srgbClr val="1977BD"/>
                </a:solidFill>
              </a:rPr>
              <a:t>考培：</a:t>
            </a:r>
            <a:endParaRPr lang="zh-CN" altLang="en-US">
              <a:solidFill>
                <a:schemeClr val="tx1"/>
              </a:solidFill>
            </a:endParaRPr>
          </a:p>
          <a:p>
            <a:pPr indent="0" fontAlgn="auto">
              <a:lnSpc>
                <a:spcPts val="4000"/>
              </a:lnSpc>
            </a:pPr>
            <a:r>
              <a:rPr lang="zh-CN" altLang="en-US">
                <a:solidFill>
                  <a:schemeClr val="tx1"/>
                </a:solidFill>
              </a:rPr>
              <a:t> </a:t>
            </a:r>
            <a:r>
              <a:rPr lang="en-US" altLang="zh-CN">
                <a:solidFill>
                  <a:schemeClr val="tx1"/>
                </a:solidFill>
              </a:rPr>
              <a:t>      </a:t>
            </a:r>
            <a:r>
              <a:rPr lang="zh-CN" altLang="en-US">
                <a:solidFill>
                  <a:schemeClr val="tx1"/>
                </a:solidFill>
              </a:rPr>
              <a:t>单招考试</a:t>
            </a:r>
            <a:r>
              <a:rPr lang="zh-CN" altLang="en-US" sz="2800" b="1">
                <a:solidFill>
                  <a:srgbClr val="1977BD"/>
                </a:solidFill>
              </a:rPr>
              <a:t>难度远低于</a:t>
            </a:r>
            <a:r>
              <a:rPr lang="zh-CN" altLang="en-US">
                <a:solidFill>
                  <a:schemeClr val="tx1"/>
                </a:solidFill>
              </a:rPr>
              <a:t>普通高考，其难度与中考难度接近或略高。所以这类培训重在抓反复，多练习。把有限的知识点让学生高频次的重复形成记忆，另外刷题也是重要的教学方式，通常有周考、月考等。近些年单招考试录取率呈逐年降低的趋势</a:t>
            </a:r>
            <a:r>
              <a:rPr lang="en-US" altLang="zh-CN">
                <a:solidFill>
                  <a:schemeClr val="tx1"/>
                </a:solidFill>
              </a:rPr>
              <a:t>2023</a:t>
            </a:r>
            <a:r>
              <a:rPr lang="zh-CN" altLang="en-US">
                <a:solidFill>
                  <a:schemeClr val="tx1"/>
                </a:solidFill>
              </a:rPr>
              <a:t>年单招录取率为</a:t>
            </a:r>
            <a:r>
              <a:rPr lang="en-US" altLang="zh-CN">
                <a:solidFill>
                  <a:schemeClr val="tx1"/>
                </a:solidFill>
              </a:rPr>
              <a:t>54%</a:t>
            </a:r>
            <a:r>
              <a:rPr lang="zh-CN" altLang="en-US">
                <a:solidFill>
                  <a:schemeClr val="tx1"/>
                </a:solidFill>
              </a:rPr>
              <a:t>。</a:t>
            </a:r>
            <a:endParaRPr lang="zh-CN" altLang="en-US" b="1">
              <a:solidFill>
                <a:srgbClr val="1977BD"/>
              </a:solidFill>
            </a:endParaRPr>
          </a:p>
          <a:p>
            <a:r>
              <a:rPr lang="en-US" altLang="zh-CN"/>
              <a:t>    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7"/>
          <p:cNvSpPr txBox="1"/>
          <p:nvPr/>
        </p:nvSpPr>
        <p:spPr>
          <a:xfrm>
            <a:off x="6889750" y="2408555"/>
            <a:ext cx="46412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岗位职责</a:t>
            </a:r>
            <a:endParaRPr lang="zh-CN" altLang="en-US" sz="4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6"/>
          <p:cNvSpPr txBox="1"/>
          <p:nvPr/>
        </p:nvSpPr>
        <p:spPr>
          <a:xfrm>
            <a:off x="6854190" y="3374390"/>
            <a:ext cx="4718050" cy="440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2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Duties of your Position</a:t>
            </a:r>
            <a:endParaRPr lang="en-US" altLang="zh-CN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854474" y="3277711"/>
            <a:ext cx="467618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033571" y="2367831"/>
            <a:ext cx="1560830" cy="14452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88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40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952500" y="561975"/>
            <a:ext cx="10141585" cy="830580"/>
          </a:xfrm>
        </p:spPr>
        <p:txBody>
          <a:bodyPr/>
          <a:p>
            <a:pPr algn="ctr"/>
            <a:r>
              <a:rPr lang="zh-CN" altLang="en-US" sz="3600" dirty="0">
                <a:solidFill>
                  <a:srgbClr val="1977BD"/>
                </a:solidFill>
              </a:rPr>
              <a:t>全职教师岗</a:t>
            </a:r>
            <a:endParaRPr lang="zh-CN" altLang="en-US" sz="3600" dirty="0">
              <a:solidFill>
                <a:srgbClr val="1977BD"/>
              </a:solidFill>
            </a:endParaRPr>
          </a:p>
        </p:txBody>
      </p:sp>
      <p:sp>
        <p:nvSpPr>
          <p:cNvPr id="7" name="文本框 14"/>
          <p:cNvSpPr/>
          <p:nvPr/>
        </p:nvSpPr>
        <p:spPr>
          <a:xfrm>
            <a:off x="3764280" y="1625600"/>
            <a:ext cx="8136890" cy="4373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marL="285750" indent="-285750">
              <a:lnSpc>
                <a:spcPct val="17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endParaRPr sz="3200" dirty="0">
              <a:solidFill>
                <a:srgbClr val="1977BD"/>
              </a:solidFill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2500" y="1625600"/>
            <a:ext cx="10425430" cy="491299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培训周期：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每年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9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月</a:t>
            </a:r>
            <a:r>
              <a:rPr 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至第二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月底，为期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7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个月。</a:t>
            </a:r>
            <a:endParaRPr lang="zh-CN" altLang="en-US" b="1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岗位职责：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教授高中语文、数学、英语、物理、化学、政治、地理课程</a:t>
            </a:r>
            <a:endParaRPr lang="zh-CN" sz="1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鼎简黑体" panose="02010609000101010101" charset="0"/>
              <a:ea typeface="汉鼎简黑体" panose="02010609000101010101" charset="0"/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岗位要求：</a:t>
            </a:r>
            <a:r>
              <a:rPr lang="en-US" altLang="zh-CN" sz="1400">
                <a:solidFill>
                  <a:schemeClr val="bg1"/>
                </a:solidFill>
                <a:sym typeface="+mn-ea"/>
              </a:rPr>
              <a:t>1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、大学本科以上学历，师范类优先。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sz="1400">
                <a:solidFill>
                  <a:schemeClr val="bg1"/>
                </a:solidFill>
                <a:sym typeface="+mn-ea"/>
              </a:rPr>
              <a:t> </a:t>
            </a:r>
            <a:r>
              <a:rPr lang="en-US" altLang="zh-CN" sz="1400">
                <a:solidFill>
                  <a:schemeClr val="bg1"/>
                </a:solidFill>
                <a:sym typeface="+mn-ea"/>
              </a:rPr>
              <a:t>                       2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、专业知识扎实，有顶岗实习经历，或一年以上教学经验。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sz="1400">
                <a:solidFill>
                  <a:schemeClr val="bg1"/>
                </a:solidFill>
                <a:sym typeface="+mn-ea"/>
              </a:rPr>
              <a:t> </a:t>
            </a:r>
            <a:r>
              <a:rPr lang="en-US" altLang="zh-CN" sz="1400">
                <a:solidFill>
                  <a:schemeClr val="bg1"/>
                </a:solidFill>
                <a:sym typeface="+mn-ea"/>
              </a:rPr>
              <a:t>                       3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、口才好，讲课条理清晰，对学生有耐心，能够因材施教。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en-US" altLang="zh-CN" sz="1400">
                <a:solidFill>
                  <a:schemeClr val="bg1"/>
                </a:solidFill>
                <a:sym typeface="+mn-ea"/>
              </a:rPr>
              <a:t>                        4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、具有良好的职业操守，热爱学生，为人师表。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en-US" altLang="zh-CN" sz="1400">
                <a:solidFill>
                  <a:schemeClr val="bg1"/>
                </a:solidFill>
                <a:sym typeface="+mn-ea"/>
              </a:rPr>
              <a:t>                        5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、环境适应能力强。</a:t>
            </a:r>
            <a:endParaRPr lang="zh-CN" altLang="en-US" sz="1400">
              <a:solidFill>
                <a:schemeClr val="bg1"/>
              </a:solidFill>
              <a:sym typeface="+mn-ea"/>
            </a:endParaRPr>
          </a:p>
          <a:p>
            <a:pPr algn="l">
              <a:lnSpc>
                <a:spcPct val="150000"/>
              </a:lnSpc>
              <a:spcBef>
                <a:spcPts val="30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工作时间：</a:t>
            </a: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周一至周五，上午</a:t>
            </a:r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7:50——11:30</a:t>
            </a: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下午</a:t>
            </a:r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14:00——17:30</a:t>
            </a:r>
            <a:r>
              <a:rPr lang="zh-CN" altLang="en-US" sz="1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+mn-ea"/>
              </a:rPr>
              <a:t>根据教学安排上课。</a:t>
            </a:r>
            <a:endParaRPr lang="zh-CN" altLang="en-US" b="1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工作地点：</a:t>
            </a:r>
            <a:r>
              <a:rPr lang="zh-CN" altLang="en-US" sz="1400">
                <a:solidFill>
                  <a:schemeClr val="bg1"/>
                </a:solidFill>
                <a:sym typeface="+mn-ea"/>
              </a:rPr>
              <a:t>河北省石家庄市（市区）、邯郸市永年区、大名县</a:t>
            </a:r>
            <a:endParaRPr lang="zh-CN" altLang="en-US" b="1">
              <a:solidFill>
                <a:schemeClr val="bg1"/>
              </a:solidFill>
              <a:sym typeface="+mn-ea"/>
            </a:endParaRPr>
          </a:p>
          <a:p>
            <a:pPr indent="0" algn="l" fontAlgn="auto">
              <a:lnSpc>
                <a:spcPts val="3000"/>
              </a:lnSpc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薪资待遇：底薪</a:t>
            </a:r>
            <a:r>
              <a:rPr lang="en-US" altLang="zh-CN" b="1">
                <a:solidFill>
                  <a:schemeClr val="bg1"/>
                </a:solidFill>
                <a:sym typeface="+mn-ea"/>
              </a:rPr>
              <a:t>3.5K+</a:t>
            </a:r>
            <a:r>
              <a:rPr lang="zh-CN" altLang="en-US" b="1">
                <a:solidFill>
                  <a:schemeClr val="bg1"/>
                </a:solidFill>
                <a:sym typeface="+mn-ea"/>
              </a:rPr>
              <a:t>课时费</a:t>
            </a:r>
            <a:r>
              <a:rPr lang="en-US" altLang="zh-CN" b="1">
                <a:solidFill>
                  <a:schemeClr val="bg1"/>
                </a:solidFill>
                <a:sym typeface="+mn-ea"/>
              </a:rPr>
              <a:t>+</a:t>
            </a:r>
            <a:r>
              <a:rPr lang="zh-CN" altLang="en-US" b="1">
                <a:solidFill>
                  <a:schemeClr val="bg1"/>
                </a:solidFill>
                <a:sym typeface="+mn-ea"/>
              </a:rPr>
              <a:t>班主任补助（若担任）</a:t>
            </a:r>
            <a:r>
              <a:rPr lang="en-US" altLang="zh-CN" b="1">
                <a:solidFill>
                  <a:schemeClr val="bg1"/>
                </a:solidFill>
                <a:sym typeface="+mn-ea"/>
              </a:rPr>
              <a:t>+</a:t>
            </a:r>
            <a:r>
              <a:rPr lang="zh-CN" altLang="en-US" b="1">
                <a:solidFill>
                  <a:schemeClr val="bg1"/>
                </a:solidFill>
                <a:sym typeface="+mn-ea"/>
              </a:rPr>
              <a:t>异地补助</a:t>
            </a:r>
            <a:r>
              <a:rPr lang="en-US" altLang="zh-CN" b="1">
                <a:solidFill>
                  <a:schemeClr val="bg1"/>
                </a:solidFill>
                <a:sym typeface="+mn-ea"/>
              </a:rPr>
              <a:t>+</a:t>
            </a:r>
            <a:r>
              <a:rPr lang="zh-CN" altLang="en-US" b="1">
                <a:solidFill>
                  <a:schemeClr val="bg1"/>
                </a:solidFill>
                <a:sym typeface="+mn-ea"/>
              </a:rPr>
              <a:t>国际庄以外校区提供住宿</a:t>
            </a:r>
            <a:endParaRPr lang="zh-CN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 fontAlgn="auto">
              <a:lnSpc>
                <a:spcPts val="3000"/>
              </a:lnSpc>
            </a:pPr>
            <a:r>
              <a:rPr lang="en-US" altLang="zh-CN" b="1">
                <a:solidFill>
                  <a:schemeClr val="bg1"/>
                </a:solidFill>
                <a:sym typeface="+mn-ea"/>
              </a:rPr>
              <a:t>                  </a:t>
            </a:r>
            <a:r>
              <a:rPr lang="zh-CN" altLang="en-US" b="1">
                <a:solidFill>
                  <a:schemeClr val="bg1"/>
                </a:solidFill>
                <a:sym typeface="+mn-ea"/>
              </a:rPr>
              <a:t>月薪约</a:t>
            </a:r>
            <a:r>
              <a:rPr lang="en-US" altLang="zh-CN" b="1">
                <a:solidFill>
                  <a:schemeClr val="bg1"/>
                </a:solidFill>
                <a:sym typeface="+mn-ea"/>
              </a:rPr>
              <a:t>6K—1.3W</a:t>
            </a:r>
            <a:r>
              <a:rPr lang="zh-CN" altLang="en-US" b="1">
                <a:solidFill>
                  <a:schemeClr val="bg1"/>
                </a:solidFill>
                <a:sym typeface="+mn-ea"/>
              </a:rPr>
              <a:t>。</a:t>
            </a:r>
            <a:endParaRPr lang="zh-CN" alt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random/>
      </p:transition>
    </mc:Choice>
    <mc:Fallback>
      <p:transition spd="slow" advClick="0" advTm="1000">
        <p:random/>
      </p:transition>
    </mc:Fallback>
  </mc:AlternateContent>
  <p:timing>
    <p:tnLst>
      <p:par>
        <p:cTn id="1" dur="indefinite" restart="never" fill="hold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commondata" val="eyJoZGlkIjoiZjcxYWY3OWQ1NWVjNTEyMzQ3ZGExYTlhOTFkYTQ4NjI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DIAGRAM_VIRTUALLY_FRAME" val="{&quot;height&quot;:443.15,&quot;left&quot;:27.55,&quot;top&quot;:87.25,&quot;width&quot;:902.05}"/>
  <p:tag name="KSO_WM_BEAUTIFY_FLAG" val=""/>
</p:tagLst>
</file>

<file path=ppt/tags/tag5.xml><?xml version="1.0" encoding="utf-8"?>
<p:tagLst xmlns:p="http://schemas.openxmlformats.org/presentationml/2006/main">
  <p:tag name="KSO_WM_DIAGRAM_VIRTUALLY_FRAME" val="{&quot;height&quot;:443.15,&quot;left&quot;:27.55,&quot;top&quot;:87.25,&quot;width&quot;:902.05}"/>
  <p:tag name="KSO_WM_BEAUTIFY_FLAG" val=""/>
</p:tagLst>
</file>

<file path=ppt/tags/tag6.xml><?xml version="1.0" encoding="utf-8"?>
<p:tagLst xmlns:p="http://schemas.openxmlformats.org/presentationml/2006/main">
  <p:tag name="KSO_WM_DIAGRAM_VIRTUALLY_FRAME" val="{&quot;height&quot;:443.15,&quot;left&quot;:27.55,&quot;top&quot;:87.25,&quot;width&quot;:902.05}"/>
  <p:tag name="KSO_WM_BEAUTIFY_FLAG" val=""/>
</p:tagLst>
</file>

<file path=ppt/tags/tag7.xml><?xml version="1.0" encoding="utf-8"?>
<p:tagLst xmlns:p="http://schemas.openxmlformats.org/presentationml/2006/main">
  <p:tag name="KSO_WM_TEMPLATE_MASTER_TYPE" val="0"/>
  <p:tag name="KSO_WM_TEMPLATE_COLOR_TYPE" val="0"/>
  <p:tag name="KSO_WM_BEAUTIFY_FLAG" val="#wm#"/>
  <p:tag name="KSO_WM_TEMPLATE_CATEGORY" val="custom"/>
  <p:tag name="KSO_WM_SLIDE_TYPE" val="text"/>
  <p:tag name="KSO_WM_SLIDE_SUBTYPE" val="picTxt"/>
  <p:tag name="KSO_WM_SLIDE_SIZE" val="484.15*364.625"/>
  <p:tag name="KSO_WM_SLIDE_POSITION" val="421.525*127.609"/>
  <p:tag name="KSO_WM_SLIDE_LAYOUT" val="a_l"/>
  <p:tag name="KSO_WM_SLIDE_LAYOUT_CNT" val="1_1"/>
  <p:tag name="KSO_WM_SPECIAL_SOURCE" val="bdnull"/>
  <p:tag name="KSO_WM_DIAGRAM_GROUP_CODE" val="l1-1"/>
  <p:tag name="KSO_WM_SLIDE_DIAGTYPE" val="l"/>
  <p:tag name="KSO_WM_TEMPLATE_INDEX" val="20233210"/>
  <p:tag name="KSO_WM_TEMPLATE_SUBCATEGORY" val="0"/>
  <p:tag name="KSO_WM_SLIDE_INDEX" val="1"/>
  <p:tag name="KSO_WM_TAG_VERSION" val="3.0"/>
  <p:tag name="KSO_WM_SLIDE_ID" val="custom20233210_1"/>
  <p:tag name="KSO_WM_SLIDE_ITEM_CNT" val="4"/>
</p:tagLst>
</file>

<file path=ppt/tags/tag8.xml><?xml version="1.0" encoding="utf-8"?>
<p:tagLst xmlns:p="http://schemas.openxmlformats.org/presentationml/2006/main">
  <p:tag name="TABLE_ENDDRAG_ORIGIN_RECT" val="926*412"/>
  <p:tag name="TABLE_ENDDRAG_RECT" val="26*111*926*412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自定义 2644">
      <a:dk1>
        <a:sysClr val="windowText" lastClr="000000"/>
      </a:dk1>
      <a:lt1>
        <a:sysClr val="window" lastClr="FFFFFF"/>
      </a:lt1>
      <a:dk2>
        <a:srgbClr val="1977BD"/>
      </a:dk2>
      <a:lt2>
        <a:srgbClr val="01ACEC"/>
      </a:lt2>
      <a:accent1>
        <a:srgbClr val="01ACEC"/>
      </a:accent1>
      <a:accent2>
        <a:srgbClr val="1977BD"/>
      </a:accent2>
      <a:accent3>
        <a:srgbClr val="01ACEC"/>
      </a:accent3>
      <a:accent4>
        <a:srgbClr val="1977BD"/>
      </a:accent4>
      <a:accent5>
        <a:srgbClr val="01ACEC"/>
      </a:accent5>
      <a:accent6>
        <a:srgbClr val="1977BD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2405</Words>
  <Application>WPS 演示</Application>
  <PresentationFormat>宽屏</PresentationFormat>
  <Paragraphs>224</Paragraphs>
  <Slides>11</Slides>
  <Notes>31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汉仪旗黑X1-55W</vt:lpstr>
      <vt:lpstr>微软雅黑</vt:lpstr>
      <vt:lpstr>Noto Serif CJK SC</vt:lpstr>
      <vt:lpstr>方正大标宋简体</vt:lpstr>
      <vt:lpstr>Arial</vt:lpstr>
      <vt:lpstr>Calibri</vt:lpstr>
      <vt:lpstr>汉鼎简黑体</vt:lpstr>
      <vt:lpstr>黑体</vt:lpstr>
      <vt:lpstr>思源黑体 CN Normal</vt:lpstr>
      <vt:lpstr>Arial Unicode MS</vt:lpstr>
      <vt:lpstr>Arial Black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全职或兼职教师岗</vt:lpstr>
      <vt:lpstr>全职教师岗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蓝色清新2018商务通用总结汇报动态模板</dc:title>
  <dc:creator>MICHAEL</dc:creator>
  <cp:lastModifiedBy>86138</cp:lastModifiedBy>
  <cp:revision>262</cp:revision>
  <dcterms:created xsi:type="dcterms:W3CDTF">2015-05-05T08:02:00Z</dcterms:created>
  <dcterms:modified xsi:type="dcterms:W3CDTF">2024-04-09T02:07:24Z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E18ED76F79B3441AAAAACC6E092143A2_12</vt:lpwstr>
  </property>
  <property fmtid="{D5CDD505-2E9C-101B-9397-08002B2CF9AE}" pid="3" name="KSOProductBuildVer">
    <vt:lpwstr>2052-12.1.0.15990</vt:lpwstr>
  </property>
</Properties>
</file>