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handoutMasterIdLst>
    <p:handoutMasterId r:id="rId70"/>
  </p:handoutMasterIdLst>
  <p:sldIdLst>
    <p:sldId id="537" r:id="rId3"/>
    <p:sldId id="261" r:id="rId4"/>
    <p:sldId id="538" r:id="rId5"/>
    <p:sldId id="497" r:id="rId7"/>
    <p:sldId id="633" r:id="rId8"/>
    <p:sldId id="634" r:id="rId9"/>
    <p:sldId id="635" r:id="rId10"/>
    <p:sldId id="529" r:id="rId11"/>
    <p:sldId id="409" r:id="rId12"/>
    <p:sldId id="541" r:id="rId13"/>
    <p:sldId id="499" r:id="rId14"/>
    <p:sldId id="636" r:id="rId15"/>
    <p:sldId id="401" r:id="rId16"/>
    <p:sldId id="402" r:id="rId17"/>
    <p:sldId id="403" r:id="rId18"/>
    <p:sldId id="404" r:id="rId19"/>
    <p:sldId id="405" r:id="rId20"/>
    <p:sldId id="406" r:id="rId21"/>
    <p:sldId id="407" r:id="rId22"/>
    <p:sldId id="495" r:id="rId23"/>
    <p:sldId id="637" r:id="rId24"/>
    <p:sldId id="489" r:id="rId25"/>
    <p:sldId id="501" r:id="rId26"/>
    <p:sldId id="504" r:id="rId27"/>
    <p:sldId id="505" r:id="rId28"/>
    <p:sldId id="508" r:id="rId29"/>
    <p:sldId id="510" r:id="rId30"/>
    <p:sldId id="511" r:id="rId31"/>
    <p:sldId id="512" r:id="rId32"/>
    <p:sldId id="638" r:id="rId33"/>
    <p:sldId id="641" r:id="rId34"/>
    <p:sldId id="642" r:id="rId35"/>
    <p:sldId id="643" r:id="rId36"/>
    <p:sldId id="644" r:id="rId37"/>
    <p:sldId id="645" r:id="rId38"/>
    <p:sldId id="646" r:id="rId39"/>
    <p:sldId id="647" r:id="rId40"/>
    <p:sldId id="648" r:id="rId41"/>
    <p:sldId id="649" r:id="rId42"/>
    <p:sldId id="650" r:id="rId43"/>
    <p:sldId id="651" r:id="rId44"/>
    <p:sldId id="652" r:id="rId45"/>
    <p:sldId id="678" r:id="rId46"/>
    <p:sldId id="694" r:id="rId47"/>
    <p:sldId id="695" r:id="rId48"/>
    <p:sldId id="684" r:id="rId49"/>
    <p:sldId id="685" r:id="rId50"/>
    <p:sldId id="686" r:id="rId51"/>
    <p:sldId id="687" r:id="rId52"/>
    <p:sldId id="688" r:id="rId53"/>
    <p:sldId id="689" r:id="rId54"/>
    <p:sldId id="690" r:id="rId55"/>
    <p:sldId id="691" r:id="rId56"/>
    <p:sldId id="692" r:id="rId57"/>
    <p:sldId id="693" r:id="rId58"/>
    <p:sldId id="696" r:id="rId59"/>
    <p:sldId id="697" r:id="rId60"/>
    <p:sldId id="698" r:id="rId61"/>
    <p:sldId id="699" r:id="rId62"/>
    <p:sldId id="700" r:id="rId63"/>
    <p:sldId id="701" r:id="rId64"/>
    <p:sldId id="516" r:id="rId65"/>
    <p:sldId id="517" r:id="rId66"/>
    <p:sldId id="519" r:id="rId67"/>
    <p:sldId id="514" r:id="rId68"/>
    <p:sldId id="279" r:id="rId6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05F2C04-C923-438B-8C0F-E0CD2BADF298}">
      <wppc:fontMiss xmlns:wppc="http://www.wps.cn/officeDocument/PresentationCustomData" type="true"/>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 id="1" name="Microsoft Office 用户" initials="M" lastIdx="1" clrIdx="0"/>
  <p:cmAuthor id="0" name="ASUS" initials="A" lastIdx="2"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7909"/>
    <a:srgbClr val="ED7D31"/>
    <a:srgbClr val="FF8607"/>
    <a:srgbClr val="FFFFFF"/>
    <a:srgbClr val="262626"/>
    <a:srgbClr val="181818"/>
    <a:srgbClr val="FA580D"/>
    <a:srgbClr val="B6192E"/>
    <a:srgbClr val="D79158"/>
    <a:srgbClr val="69696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78" d="100"/>
          <a:sy n="78" d="100"/>
        </p:scale>
        <p:origin x="654" y="54"/>
      </p:cViewPr>
      <p:guideLst>
        <p:guide orient="horz" pos="2024"/>
        <p:guide pos="3726"/>
      </p:guideLst>
    </p:cSldViewPr>
  </p:slideViewPr>
  <p:notesTextViewPr>
    <p:cViewPr>
      <p:scale>
        <a:sx n="3" d="2"/>
        <a:sy n="3" d="2"/>
      </p:scale>
      <p:origin x="0" y="0"/>
    </p:cViewPr>
  </p:notesText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4" Type="http://schemas.openxmlformats.org/officeDocument/2006/relationships/commentAuthors" Target="commentAuthors.xml"/><Relationship Id="rId73" Type="http://schemas.openxmlformats.org/officeDocument/2006/relationships/tableStyles" Target="tableStyles.xml"/><Relationship Id="rId72" Type="http://schemas.openxmlformats.org/officeDocument/2006/relationships/viewProps" Target="viewProps.xml"/><Relationship Id="rId71" Type="http://schemas.openxmlformats.org/officeDocument/2006/relationships/presProps" Target="presProps.xml"/><Relationship Id="rId70" Type="http://schemas.openxmlformats.org/officeDocument/2006/relationships/handoutMaster" Target="handoutMasters/handoutMaster1.xml"/><Relationship Id="rId7" Type="http://schemas.openxmlformats.org/officeDocument/2006/relationships/slide" Target="slides/slide4.xml"/><Relationship Id="rId69" Type="http://schemas.openxmlformats.org/officeDocument/2006/relationships/slide" Target="slides/slide66.xml"/><Relationship Id="rId68" Type="http://schemas.openxmlformats.org/officeDocument/2006/relationships/slide" Target="slides/slide65.xml"/><Relationship Id="rId67" Type="http://schemas.openxmlformats.org/officeDocument/2006/relationships/slide" Target="slides/slide64.xml"/><Relationship Id="rId66" Type="http://schemas.openxmlformats.org/officeDocument/2006/relationships/slide" Target="slides/slide63.xml"/><Relationship Id="rId65" Type="http://schemas.openxmlformats.org/officeDocument/2006/relationships/slide" Target="slides/slide62.xml"/><Relationship Id="rId64" Type="http://schemas.openxmlformats.org/officeDocument/2006/relationships/slide" Target="slides/slide61.xml"/><Relationship Id="rId63" Type="http://schemas.openxmlformats.org/officeDocument/2006/relationships/slide" Target="slides/slide60.xml"/><Relationship Id="rId62" Type="http://schemas.openxmlformats.org/officeDocument/2006/relationships/slide" Target="slides/slide59.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notesMaster" Target="notesMasters/notesMaster1.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489837398373984"/>
          <c:y val="0.0743837393686031"/>
          <c:w val="0.914679313459801"/>
          <c:h val="0.82029695833934"/>
        </c:manualLayout>
      </c:layout>
      <c:barChart>
        <c:barDir val="col"/>
        <c:grouping val="clustered"/>
        <c:varyColors val="0"/>
        <c:ser>
          <c:idx val="0"/>
          <c:order val="0"/>
          <c:tx>
            <c:strRef>
              <c:f>Sheet1!$B$1</c:f>
              <c:strCache>
                <c:ptCount val="1"/>
                <c:pt idx="0">
                  <c:v>人数</c:v>
                </c:pt>
              </c:strCache>
            </c:strRef>
          </c:tx>
          <c:spPr>
            <a:solidFill>
              <a:schemeClr val="accent2"/>
            </a:solidFill>
            <a:ln>
              <a:noFill/>
            </a:ln>
            <a:effectLst/>
          </c:spPr>
          <c:invertIfNegative val="0"/>
          <c:dLbls>
            <c:numFmt formatCode="General" sourceLinked="1"/>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2014年</c:v>
                </c:pt>
                <c:pt idx="1">
                  <c:v>2015年</c:v>
                </c:pt>
                <c:pt idx="2">
                  <c:v>2016年</c:v>
                </c:pt>
                <c:pt idx="3">
                  <c:v>2017年</c:v>
                </c:pt>
                <c:pt idx="4">
                  <c:v>2018年</c:v>
                </c:pt>
                <c:pt idx="5">
                  <c:v>2019年</c:v>
                </c:pt>
                <c:pt idx="6">
                  <c:v>2020年</c:v>
                </c:pt>
                <c:pt idx="7">
                  <c:v>2021年</c:v>
                </c:pt>
              </c:strCache>
            </c:strRef>
          </c:cat>
          <c:val>
            <c:numRef>
              <c:f>Sheet1!$B$2:$B$9</c:f>
              <c:numCache>
                <c:formatCode>General</c:formatCode>
                <c:ptCount val="8"/>
                <c:pt idx="0">
                  <c:v>38637</c:v>
                </c:pt>
                <c:pt idx="1">
                  <c:v>42920</c:v>
                </c:pt>
                <c:pt idx="2">
                  <c:v>69745</c:v>
                </c:pt>
                <c:pt idx="3">
                  <c:v>57290</c:v>
                </c:pt>
                <c:pt idx="4">
                  <c:v>70990</c:v>
                </c:pt>
                <c:pt idx="5">
                  <c:v>101645</c:v>
                </c:pt>
                <c:pt idx="6">
                  <c:v>143180</c:v>
                </c:pt>
                <c:pt idx="7">
                  <c:v>212500</c:v>
                </c:pt>
              </c:numCache>
            </c:numRef>
          </c:val>
        </c:ser>
        <c:ser>
          <c:idx val="1"/>
          <c:order val="1"/>
          <c:tx>
            <c:strRef>
              <c:f>Sheet1!$C$1</c:f>
              <c:strCache>
                <c:ptCount val="1"/>
                <c:pt idx="0">
                  <c:v>团队数</c:v>
                </c:pt>
              </c:strCache>
            </c:strRef>
          </c:tx>
          <c:spPr>
            <a:solidFill>
              <a:schemeClr val="accent4"/>
            </a:solidFill>
            <a:ln>
              <a:noFill/>
            </a:ln>
            <a:effectLst/>
          </c:spPr>
          <c:invertIfNegative val="0"/>
          <c:dLbls>
            <c:numFmt formatCode="General" sourceLinked="1"/>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2014年</c:v>
                </c:pt>
                <c:pt idx="1">
                  <c:v>2015年</c:v>
                </c:pt>
                <c:pt idx="2">
                  <c:v>2016年</c:v>
                </c:pt>
                <c:pt idx="3">
                  <c:v>2017年</c:v>
                </c:pt>
                <c:pt idx="4">
                  <c:v>2018年</c:v>
                </c:pt>
                <c:pt idx="5">
                  <c:v>2019年</c:v>
                </c:pt>
                <c:pt idx="6">
                  <c:v>2020年</c:v>
                </c:pt>
                <c:pt idx="7">
                  <c:v>2021年</c:v>
                </c:pt>
              </c:strCache>
            </c:strRef>
          </c:cat>
          <c:val>
            <c:numRef>
              <c:f>Sheet1!$C$2:$C$9</c:f>
              <c:numCache>
                <c:formatCode>General</c:formatCode>
                <c:ptCount val="8"/>
                <c:pt idx="0">
                  <c:v>7728</c:v>
                </c:pt>
                <c:pt idx="1">
                  <c:v>8584</c:v>
                </c:pt>
                <c:pt idx="2">
                  <c:v>13949</c:v>
                </c:pt>
                <c:pt idx="3">
                  <c:v>11458</c:v>
                </c:pt>
                <c:pt idx="4">
                  <c:v>14198</c:v>
                </c:pt>
                <c:pt idx="5">
                  <c:v>20329</c:v>
                </c:pt>
                <c:pt idx="6">
                  <c:v>29035</c:v>
                </c:pt>
                <c:pt idx="7">
                  <c:v>32315</c:v>
                </c:pt>
              </c:numCache>
            </c:numRef>
          </c:val>
        </c:ser>
        <c:dLbls>
          <c:showLegendKey val="0"/>
          <c:showVal val="1"/>
          <c:showCatName val="0"/>
          <c:showSerName val="0"/>
          <c:showPercent val="0"/>
          <c:showBubbleSize val="0"/>
        </c:dLbls>
        <c:gapWidth val="150"/>
        <c:overlap val="0"/>
        <c:axId val="794092326"/>
        <c:axId val="687461665"/>
      </c:barChart>
      <c:lineChart>
        <c:grouping val="standard"/>
        <c:varyColors val="0"/>
        <c:ser>
          <c:idx val="2"/>
          <c:order val="2"/>
          <c:tx>
            <c:strRef>
              <c:f>Sheet1!$D$1</c:f>
              <c:strCache>
                <c:ptCount val="1"/>
                <c:pt idx="0">
                  <c:v>院校数</c:v>
                </c:pt>
              </c:strCache>
            </c:strRef>
          </c:tx>
          <c:spPr>
            <a:ln w="28575" cap="rnd">
              <a:solidFill>
                <a:schemeClr val="accent6"/>
              </a:solidFill>
              <a:round/>
            </a:ln>
            <a:effectLst/>
          </c:spPr>
          <c:marker>
            <c:symbol val="none"/>
          </c:marker>
          <c:dLbls>
            <c:numFmt formatCode="General" sourceLinked="1"/>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dLblPos val="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2014年</c:v>
                </c:pt>
                <c:pt idx="1">
                  <c:v>2015年</c:v>
                </c:pt>
                <c:pt idx="2">
                  <c:v>2016年</c:v>
                </c:pt>
                <c:pt idx="3">
                  <c:v>2017年</c:v>
                </c:pt>
                <c:pt idx="4">
                  <c:v>2018年</c:v>
                </c:pt>
                <c:pt idx="5">
                  <c:v>2019年</c:v>
                </c:pt>
                <c:pt idx="6">
                  <c:v>2020年</c:v>
                </c:pt>
                <c:pt idx="7">
                  <c:v>2021年</c:v>
                </c:pt>
              </c:strCache>
            </c:strRef>
          </c:cat>
          <c:val>
            <c:numRef>
              <c:f>Sheet1!$D$2:$D$9</c:f>
              <c:numCache>
                <c:formatCode>General</c:formatCode>
                <c:ptCount val="8"/>
                <c:pt idx="0">
                  <c:v>276</c:v>
                </c:pt>
                <c:pt idx="1">
                  <c:v>296</c:v>
                </c:pt>
                <c:pt idx="2">
                  <c:v>481</c:v>
                </c:pt>
                <c:pt idx="3">
                  <c:v>383</c:v>
                </c:pt>
                <c:pt idx="4">
                  <c:v>458</c:v>
                </c:pt>
                <c:pt idx="5">
                  <c:v>701</c:v>
                </c:pt>
                <c:pt idx="6">
                  <c:v>982</c:v>
                </c:pt>
                <c:pt idx="7">
                  <c:v>1075</c:v>
                </c:pt>
              </c:numCache>
            </c:numRef>
          </c:val>
          <c:smooth val="0"/>
        </c:ser>
        <c:dLbls>
          <c:showLegendKey val="0"/>
          <c:showVal val="1"/>
          <c:showCatName val="0"/>
          <c:showSerName val="0"/>
          <c:showPercent val="0"/>
          <c:showBubbleSize val="0"/>
        </c:dLbls>
        <c:marker val="0"/>
        <c:smooth val="0"/>
        <c:axId val="189058993"/>
        <c:axId val="69611307"/>
      </c:lineChart>
      <c:catAx>
        <c:axId val="794092326"/>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0" vertOverflow="ellipsis" vert="horz" wrap="square" anchor="ctr" anchorCtr="1" forceAA="0"/>
          <a:lstStyle/>
          <a:p>
            <a:pPr>
              <a:defRPr lang="zh-CN" sz="9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crossAx val="687461665"/>
        <c:crosses val="autoZero"/>
        <c:auto val="1"/>
        <c:lblAlgn val="ctr"/>
        <c:lblOffset val="100"/>
        <c:noMultiLvlLbl val="0"/>
      </c:catAx>
      <c:valAx>
        <c:axId val="68746166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forceAA="0"/>
          <a:lstStyle/>
          <a:p>
            <a:pPr>
              <a:defRPr lang="zh-CN" sz="9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crossAx val="794092326"/>
        <c:crosses val="autoZero"/>
        <c:crossBetween val="between"/>
      </c:valAx>
      <c:catAx>
        <c:axId val="189058993"/>
        <c:scaling>
          <c:orientation val="minMax"/>
        </c:scaling>
        <c:delete val="1"/>
        <c:axPos val="b"/>
        <c:majorTickMark val="out"/>
        <c:minorTickMark val="none"/>
        <c:tickLblPos val="nextTo"/>
        <c:txPr>
          <a:bodyPr rot="-60000000" spcFirstLastPara="0" vertOverflow="ellipsis" vert="horz" wrap="square" anchor="ctr" anchorCtr="1" forceAA="0"/>
          <a:lstStyle/>
          <a:p>
            <a:pPr>
              <a:defRPr lang="zh-CN" sz="9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crossAx val="69611307"/>
        <c:crosses val="autoZero"/>
        <c:auto val="1"/>
        <c:lblAlgn val="ctr"/>
        <c:lblOffset val="100"/>
        <c:noMultiLvlLbl val="0"/>
      </c:catAx>
      <c:valAx>
        <c:axId val="69611307"/>
        <c:scaling>
          <c:orientation val="minMax"/>
        </c:scaling>
        <c:delete val="0"/>
        <c:axPos val="r"/>
        <c:numFmt formatCode="General" sourceLinked="1"/>
        <c:majorTickMark val="out"/>
        <c:minorTickMark val="none"/>
        <c:tickLblPos val="nextTo"/>
        <c:spPr>
          <a:noFill/>
          <a:ln>
            <a:noFill/>
          </a:ln>
          <a:effectLst/>
        </c:spPr>
        <c:txPr>
          <a:bodyPr rot="-60000000" spcFirstLastPara="0" vertOverflow="ellipsis" vert="horz" wrap="square" anchor="ctr" anchorCtr="1" forceAA="0"/>
          <a:lstStyle/>
          <a:p>
            <a:pPr>
              <a:defRPr lang="zh-CN" sz="9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crossAx val="189058993"/>
        <c:crosses val="max"/>
        <c:crossBetween val="between"/>
      </c:valAx>
      <c:dTable>
        <c:showHorzBorder val="1"/>
        <c:showVertBorder val="1"/>
        <c:showOutline val="1"/>
        <c:showKeys val="1"/>
        <c:spPr>
          <a:noFill/>
          <a:ln w="9525" cap="flat" cmpd="sng" algn="ctr">
            <a:solidFill>
              <a:schemeClr val="bg1">
                <a:lumMod val="6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dTable>
      <c:spPr>
        <a:noFill/>
        <a:ln>
          <a:noFill/>
        </a:ln>
        <a:effectLst/>
      </c:spPr>
    </c:plotArea>
    <c:legend>
      <c:legendPos val="t"/>
      <c:legendEntry>
        <c:idx val="0"/>
        <c:txPr>
          <a:bodyPr rot="0" spcFirstLastPara="0" vertOverflow="ellipsis" vert="horz" wrap="square" anchor="ctr" anchorCtr="1" forceAA="0"/>
          <a:lstStyle/>
          <a:p>
            <a:pPr>
              <a:defRPr lang="zh-CN" sz="12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legendEntry>
      <c:legendEntry>
        <c:idx val="1"/>
        <c:txPr>
          <a:bodyPr rot="0" spcFirstLastPara="0" vertOverflow="ellipsis" vert="horz" wrap="square" anchor="ctr" anchorCtr="1" forceAA="0"/>
          <a:lstStyle/>
          <a:p>
            <a:pPr>
              <a:defRPr lang="zh-CN" sz="12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legendEntry>
      <c:legendEntry>
        <c:idx val="2"/>
        <c:txPr>
          <a:bodyPr rot="0" spcFirstLastPara="0" vertOverflow="ellipsis" vert="horz" wrap="square" anchor="ctr" anchorCtr="1" forceAA="0"/>
          <a:lstStyle/>
          <a:p>
            <a:pPr>
              <a:defRPr lang="zh-CN" sz="12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legendEntry>
      <c:layout>
        <c:manualLayout>
          <c:xMode val="edge"/>
          <c:yMode val="edge"/>
          <c:x val="0.359114465975665"/>
          <c:y val="0.103346324418761"/>
          <c:w val="0.296417305092384"/>
          <c:h val="0.100255342023922"/>
        </c:manualLayout>
      </c:layout>
      <c:overlay val="0"/>
      <c:spPr>
        <a:noFill/>
        <a:ln>
          <a:noFill/>
        </a:ln>
        <a:effectLst/>
      </c:spPr>
      <c:txPr>
        <a:bodyPr rot="0" spcFirstLastPara="0" vertOverflow="ellipsis" vert="horz" wrap="square" anchor="ctr" anchorCtr="1" forceAA="0"/>
        <a:lstStyle/>
        <a:p>
          <a:pPr>
            <a:defRPr lang="zh-CN" sz="1200" b="0" i="0" u="none" strike="noStrike" kern="1200" baseline="0">
              <a:solidFill>
                <a:schemeClr val="tx1">
                  <a:lumMod val="65000"/>
                  <a:lumOff val="3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legend>
    <c:plotVisOnly val="1"/>
    <c:dispBlanksAs val="gap"/>
    <c:showDLblsOverMax val="0"/>
  </c:chart>
  <c:spPr>
    <a:noFill/>
    <a:ln w="9525" cap="flat" cmpd="sng" algn="ctr">
      <a:noFill/>
      <a:round/>
    </a:ln>
    <a:effectLst/>
  </c:spPr>
  <c:txPr>
    <a:bodyPr/>
    <a:lstStyle/>
    <a:p>
      <a:pPr>
        <a:defRPr lang="zh-CN">
          <a:latin typeface="微软雅黑" panose="020B0503020204020204" charset="-122"/>
          <a:ea typeface="微软雅黑" panose="020B0503020204020204" charset="-122"/>
          <a:cs typeface="微软雅黑" panose="020B0503020204020204" charset="-122"/>
          <a:sym typeface="微软雅黑" panose="020B0503020204020204" charset="-122"/>
        </a:defRPr>
      </a:pPr>
    </a:p>
  </c:txPr>
  <c:externalData r:id="rId1">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微软雅黑" panose="020B0503020204020204" charset="-122"/>
              <a:ea typeface="微软雅黑" panose="020B050302020402020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微软雅黑" panose="020B0503020204020204" charset="-122"/>
                <a:ea typeface="微软雅黑" panose="020B0503020204020204" charset="-122"/>
              </a:rPr>
            </a:fld>
            <a:endParaRPr lang="zh-CN" altLang="en-US" smtClean="0">
              <a:latin typeface="微软雅黑" panose="020B0503020204020204" charset="-122"/>
              <a:ea typeface="微软雅黑" panose="020B050302020402020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微软雅黑" panose="020B0503020204020204" charset="-122"/>
              <a:ea typeface="微软雅黑" panose="020B050302020402020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微软雅黑" panose="020B0503020204020204" charset="-122"/>
                <a:ea typeface="微软雅黑" panose="020B0503020204020204" charset="-122"/>
              </a:rPr>
            </a:fld>
            <a:endParaRPr lang="zh-CN" altLang="en-US" smtClean="0">
              <a:latin typeface="微软雅黑" panose="020B0503020204020204" charset="-122"/>
              <a:ea typeface="微软雅黑" panose="020B0503020204020204"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panose="020B0503020204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panose="020B0503020204020204" charset="-122"/>
              </a:defRPr>
            </a:lvl1pPr>
          </a:lstStyle>
          <a:p>
            <a:fld id="{1AC49D05-6128-4D0D-A32A-06A5E73B386C}"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panose="020B0503020204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panose="020B0503020204020204" charset="-122"/>
              </a:defRPr>
            </a:lvl1pPr>
          </a:lstStyle>
          <a:p>
            <a:fld id="{5849F42C-2DAE-424C-A4B8-3140182C3E9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2pPr>
    <a:lvl3pPr marL="9144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3pPr>
    <a:lvl4pPr marL="13716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4pPr>
    <a:lvl5pPr marL="18288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8.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9.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0.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1.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2.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0.xml"/></Relationships>
</file>

<file path=ppt/notesSlides/_rels/notesSlide3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a:xfrm>
            <a:off x="685800" y="4343400"/>
            <a:ext cx="5486400" cy="4114800"/>
          </a:xfrm>
          <a:prstGeom prst="rect">
            <a:avLst/>
          </a:prstGeom>
        </p:spPr>
        <p:txBody>
          <a:bodyPr/>
          <a:lstStyle/>
          <a:p>
            <a:endParaRPr lang="zh-CN" altLang="en-US" dirty="0"/>
          </a:p>
        </p:txBody>
      </p:sp>
      <p:sp>
        <p:nvSpPr>
          <p:cNvPr id="4" name="日期占位符 3"/>
          <p:cNvSpPr>
            <a:spLocks noGrp="1"/>
          </p:cNvSpPr>
          <p:nvPr>
            <p:ph type="dt" idx="10"/>
          </p:nvPr>
        </p:nvSpPr>
        <p:spPr/>
        <p:txBody>
          <a:bodyPr/>
          <a:lstStyle/>
          <a:p>
            <a:pPr>
              <a:defRPr/>
            </a:pPr>
            <a:fld id="{F5B9CD8E-24DC-463C-B62C-557D7DFF2042}" type="datetime1">
              <a:rPr lang="zh-CN" altLang="en-US" smtClean="0"/>
            </a:fld>
            <a:endParaRPr lang="zh-CN" altLang="en-US" sz="1200">
              <a:latin typeface="微软雅黑" panose="020B0503020204020204" charset="-122"/>
              <a:ea typeface="微软雅黑" panose="020B0503020204020204" charset="-122"/>
            </a:endParaRPr>
          </a:p>
        </p:txBody>
      </p:sp>
      <p:sp>
        <p:nvSpPr>
          <p:cNvPr id="5" name="灯片编号占位符 4"/>
          <p:cNvSpPr>
            <a:spLocks noGrp="1"/>
          </p:cNvSpPr>
          <p:nvPr>
            <p:ph type="sldNum" sz="quarter" idx="11"/>
          </p:nvPr>
        </p:nvSpPr>
        <p:spPr/>
        <p:txBody>
          <a:bodyPr/>
          <a:lstStyle/>
          <a:p>
            <a:pPr>
              <a:defRPr/>
            </a:pPr>
            <a:fld id="{F03CDBBC-3046-43F5-BA20-6B8AED451877}" type="slidenum">
              <a:rPr lang="zh-CN" altLang="en-US" smtClean="0"/>
            </a:fld>
            <a:endParaRPr lang="zh-CN" altLang="en-US" sz="1200">
              <a:latin typeface="微软雅黑" panose="020B0503020204020204" charset="-122"/>
              <a:ea typeface="微软雅黑" panose="020B0503020204020204"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a:xfrm>
            <a:off x="685800" y="4343400"/>
            <a:ext cx="5486400" cy="4114800"/>
          </a:xfrm>
          <a:prstGeom prst="rect">
            <a:avLst/>
          </a:prstGeom>
        </p:spPr>
        <p:txBody>
          <a:bodyPr/>
          <a:lstStyle/>
          <a:p>
            <a:endParaRPr lang="zh-CN" altLang="en-US" dirty="0"/>
          </a:p>
        </p:txBody>
      </p:sp>
      <p:sp>
        <p:nvSpPr>
          <p:cNvPr id="4" name="日期占位符 3"/>
          <p:cNvSpPr>
            <a:spLocks noGrp="1"/>
          </p:cNvSpPr>
          <p:nvPr>
            <p:ph type="dt" idx="10"/>
          </p:nvPr>
        </p:nvSpPr>
        <p:spPr/>
        <p:txBody>
          <a:bodyPr/>
          <a:lstStyle/>
          <a:p>
            <a:pPr>
              <a:defRPr/>
            </a:pPr>
            <a:fld id="{F5B9CD8E-24DC-463C-B62C-557D7DFF2042}" type="datetime1">
              <a:rPr lang="zh-CN" altLang="en-US" smtClean="0"/>
            </a:fld>
            <a:endParaRPr lang="zh-CN" altLang="en-US" sz="1200">
              <a:latin typeface="微软雅黑" panose="020B0503020204020204" charset="-122"/>
              <a:ea typeface="微软雅黑" panose="020B0503020204020204" charset="-122"/>
            </a:endParaRPr>
          </a:p>
        </p:txBody>
      </p:sp>
      <p:sp>
        <p:nvSpPr>
          <p:cNvPr id="5" name="灯片编号占位符 4"/>
          <p:cNvSpPr>
            <a:spLocks noGrp="1"/>
          </p:cNvSpPr>
          <p:nvPr>
            <p:ph type="sldNum" sz="quarter" idx="11"/>
          </p:nvPr>
        </p:nvSpPr>
        <p:spPr/>
        <p:txBody>
          <a:bodyPr/>
          <a:lstStyle/>
          <a:p>
            <a:pPr>
              <a:defRPr/>
            </a:pPr>
            <a:fld id="{F03CDBBC-3046-43F5-BA20-6B8AED451877}" type="slidenum">
              <a:rPr lang="zh-CN" altLang="en-US" smtClean="0"/>
            </a:fld>
            <a:endParaRPr lang="zh-CN" altLang="en-US" sz="1200">
              <a:latin typeface="微软雅黑" panose="020B0503020204020204" charset="-122"/>
              <a:ea typeface="微软雅黑" panose="020B0503020204020204" charset="-122"/>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a:p>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30BF4EC-818C-4042-AD19-7C30323F6902}"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16.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4.xml"/><Relationship Id="rId8" Type="http://schemas.openxmlformats.org/officeDocument/2006/relationships/tags" Target="../tags/tag23.xml"/><Relationship Id="rId7" Type="http://schemas.openxmlformats.org/officeDocument/2006/relationships/tags" Target="../tags/tag22.xml"/><Relationship Id="rId6" Type="http://schemas.openxmlformats.org/officeDocument/2006/relationships/tags" Target="../tags/tag21.xml"/><Relationship Id="rId5" Type="http://schemas.openxmlformats.org/officeDocument/2006/relationships/tags" Target="../tags/tag20.xml"/><Relationship Id="rId4" Type="http://schemas.openxmlformats.org/officeDocument/2006/relationships/tags" Target="../tags/tag19.xml"/><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5" Type="http://schemas.openxmlformats.org/officeDocument/2006/relationships/tags" Target="../tags/tag38.xml"/><Relationship Id="rId4" Type="http://schemas.openxmlformats.org/officeDocument/2006/relationships/tags" Target="../tags/tag37.xml"/><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669882" y="2588281"/>
            <a:ext cx="10852237" cy="899167"/>
          </a:xfrm>
        </p:spPr>
        <p:txBody>
          <a:bodyPr lIns="101600" tIns="38100" rIns="25400" bIns="38100" anchor="t" anchorCtr="0">
            <a:noAutofit/>
          </a:bodyPr>
          <a:lstStyle>
            <a:lvl1pPr algn="ctr">
              <a:defRPr sz="5400" b="0" spc="600">
                <a:effectLst>
                  <a:outerShdw blurRad="38100" dist="38100" dir="2700000" algn="tl">
                    <a:srgbClr val="000000">
                      <a:alpha val="43137"/>
                    </a:srgbClr>
                  </a:outerShdw>
                </a:effectLst>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dirty="0"/>
              <a:t>单击此处编辑母版标题样式</a:t>
            </a:r>
            <a:endParaRPr lang="zh-CN" altLang="en-US" dirty="0"/>
          </a:p>
        </p:txBody>
      </p:sp>
      <p:sp>
        <p:nvSpPr>
          <p:cNvPr id="3" name="文本占位符 2"/>
          <p:cNvSpPr>
            <a:spLocks noGrp="1"/>
          </p:cNvSpPr>
          <p:nvPr>
            <p:ph type="body" idx="1"/>
            <p:custDataLst>
              <p:tags r:id="rId3"/>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1" i="0" u="none" strike="noStrike" kern="1200" cap="none" spc="200" normalizeH="0" baseline="0" noProof="1" dirty="0">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6" name="矩形 5"/>
          <p:cNvSpPr/>
          <p:nvPr userDrawn="1"/>
        </p:nvSpPr>
        <p:spPr>
          <a:xfrm>
            <a:off x="0" y="684530"/>
            <a:ext cx="2506980" cy="76200"/>
          </a:xfrm>
          <a:prstGeom prst="rect">
            <a:avLst/>
          </a:prstGeom>
          <a:solidFill>
            <a:srgbClr val="FA580D"/>
          </a:solidFill>
          <a:ln>
            <a:solidFill>
              <a:srgbClr val="FA580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矩形 6"/>
          <p:cNvSpPr/>
          <p:nvPr userDrawn="1"/>
        </p:nvSpPr>
        <p:spPr>
          <a:xfrm>
            <a:off x="0" y="6720205"/>
            <a:ext cx="12192000" cy="137795"/>
          </a:xfrm>
          <a:prstGeom prst="rect">
            <a:avLst/>
          </a:prstGeom>
          <a:solidFill>
            <a:srgbClr val="FA58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5" name="矩形 4"/>
          <p:cNvSpPr/>
          <p:nvPr userDrawn="1"/>
        </p:nvSpPr>
        <p:spPr>
          <a:xfrm>
            <a:off x="0" y="684530"/>
            <a:ext cx="2506980" cy="76200"/>
          </a:xfrm>
          <a:prstGeom prst="rect">
            <a:avLst/>
          </a:prstGeom>
          <a:solidFill>
            <a:srgbClr val="FA580D"/>
          </a:solidFill>
          <a:ln>
            <a:solidFill>
              <a:srgbClr val="FA580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矩形 6"/>
          <p:cNvSpPr/>
          <p:nvPr userDrawn="1"/>
        </p:nvSpPr>
        <p:spPr>
          <a:xfrm>
            <a:off x="0" y="6720205"/>
            <a:ext cx="12192000" cy="137795"/>
          </a:xfrm>
          <a:prstGeom prst="rect">
            <a:avLst/>
          </a:prstGeom>
          <a:solidFill>
            <a:srgbClr val="FA58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7" name="矩形 6"/>
          <p:cNvSpPr/>
          <p:nvPr userDrawn="1"/>
        </p:nvSpPr>
        <p:spPr>
          <a:xfrm>
            <a:off x="0" y="684530"/>
            <a:ext cx="2506980" cy="76200"/>
          </a:xfrm>
          <a:prstGeom prst="rect">
            <a:avLst/>
          </a:prstGeom>
          <a:solidFill>
            <a:srgbClr val="FA580D"/>
          </a:solidFill>
          <a:ln>
            <a:solidFill>
              <a:srgbClr val="FA580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dirty="0">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endParaRPr>
              <a:sym typeface="+mn-ea"/>
            </a:endParaRPr>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ages_part_1">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a:extLst>
              <a:ext uri="{28A0092B-C50C-407E-A947-70E740481C1C}">
                <a14:useLocalDpi xmlns:a14="http://schemas.microsoft.com/office/drawing/2010/main" val="0"/>
              </a:ext>
            </a:extLst>
          </a:blip>
          <a:srcRect r="15617"/>
          <a:stretch>
            <a:fillRect/>
          </a:stretch>
        </p:blipFill>
        <p:spPr>
          <a:xfrm rot="16200000">
            <a:off x="2667002" y="-2667002"/>
            <a:ext cx="6858001" cy="12192001"/>
          </a:xfrm>
          <a:prstGeom prst="rect">
            <a:avLst/>
          </a:prstGeom>
        </p:spPr>
      </p:pic>
      <p:sp>
        <p:nvSpPr>
          <p:cNvPr id="13" name="矩形 12"/>
          <p:cNvSpPr/>
          <p:nvPr userDrawn="1"/>
        </p:nvSpPr>
        <p:spPr>
          <a:xfrm>
            <a:off x="635" y="-23495"/>
            <a:ext cx="12191365" cy="6881495"/>
          </a:xfrm>
          <a:prstGeom prst="rect">
            <a:avLst/>
          </a:prstGeom>
          <a:solidFill>
            <a:schemeClr val="bg1">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tags" Target="../tags/tag44.xml"/><Relationship Id="rId18" Type="http://schemas.openxmlformats.org/officeDocument/2006/relationships/tags" Target="../tags/tag43.xml"/><Relationship Id="rId17" Type="http://schemas.openxmlformats.org/officeDocument/2006/relationships/tags" Target="../tags/tag42.xml"/><Relationship Id="rId16" Type="http://schemas.openxmlformats.org/officeDocument/2006/relationships/tags" Target="../tags/tag41.xml"/><Relationship Id="rId15" Type="http://schemas.openxmlformats.org/officeDocument/2006/relationships/tags" Target="../tags/tag40.xml"/><Relationship Id="rId14" Type="http://schemas.openxmlformats.org/officeDocument/2006/relationships/tags" Target="../tags/tag39.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FFFFFF"/>
            </a:gs>
            <a:gs pos="100000">
              <a:srgbClr val="DCDCDC"/>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4"/>
            </p:custDataLst>
          </p:nvPr>
        </p:nvSpPr>
        <p:spPr>
          <a:xfrm>
            <a:off x="669882" y="432000"/>
            <a:ext cx="10852237" cy="648000"/>
          </a:xfrm>
          <a:prstGeom prst="rect">
            <a:avLst/>
          </a:prstGeom>
        </p:spPr>
        <p:txBody>
          <a:bodyPr vert="horz" lIns="101600" tIns="38100" rIns="76200" bIns="38100" rtlCol="0" anchor="ctr"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5"/>
            </p:custDataLst>
          </p:nvPr>
        </p:nvSpPr>
        <p:spPr>
          <a:xfrm>
            <a:off x="669882" y="1296000"/>
            <a:ext cx="10852237" cy="5040000"/>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6"/>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7"/>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8"/>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p:custDataLst>
              <p:tags r:id="rId19"/>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mc:Choice xmlns:p14="http://schemas.microsoft.com/office/powerpoint/2010/main" Requires="p14">
      <p:transition p14:dur="500"/>
    </mc:Choice>
    <mc:Fallback>
      <p:transition/>
    </mc:Fallback>
  </mc:AlternateContent>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tags" Target="../tags/tag45.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46.xml"/><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47.xml"/></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9.xml"/><Relationship Id="rId3" Type="http://schemas.openxmlformats.org/officeDocument/2006/relationships/tags" Target="../tags/tag48.xml"/><Relationship Id="rId2" Type="http://schemas.openxmlformats.org/officeDocument/2006/relationships/image" Target="../media/image6.png"/><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9" Type="http://schemas.openxmlformats.org/officeDocument/2006/relationships/image" Target="../media/image15.jpeg"/><Relationship Id="rId8" Type="http://schemas.openxmlformats.org/officeDocument/2006/relationships/image" Target="../media/image14.png"/><Relationship Id="rId7" Type="http://schemas.openxmlformats.org/officeDocument/2006/relationships/image" Target="../media/image13.png"/><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 Id="rId3" Type="http://schemas.openxmlformats.org/officeDocument/2006/relationships/image" Target="../media/image9.png"/><Relationship Id="rId2" Type="http://schemas.openxmlformats.org/officeDocument/2006/relationships/image" Target="../media/image8.png"/><Relationship Id="rId12" Type="http://schemas.openxmlformats.org/officeDocument/2006/relationships/notesSlide" Target="../notesSlides/notesSlide3.xml"/><Relationship Id="rId11" Type="http://schemas.openxmlformats.org/officeDocument/2006/relationships/slideLayout" Target="../slideLayouts/slideLayout9.xml"/><Relationship Id="rId10" Type="http://schemas.openxmlformats.org/officeDocument/2006/relationships/tags" Target="../tags/tag49.xml"/><Relationship Id="rId1"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50.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tags" Target="../tags/tag51.xml"/><Relationship Id="rId1" Type="http://schemas.openxmlformats.org/officeDocument/2006/relationships/chart" Target="../charts/chart1.xml"/></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9.xml"/><Relationship Id="rId2" Type="http://schemas.openxmlformats.org/officeDocument/2006/relationships/tags" Target="../tags/tag53.xml"/><Relationship Id="rId1" Type="http://schemas.openxmlformats.org/officeDocument/2006/relationships/tags" Target="../tags/tag5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4.xml"/><Relationship Id="rId1" Type="http://schemas.openxmlformats.org/officeDocument/2006/relationships/image" Target="../media/image16.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7.xml"/><Relationship Id="rId2" Type="http://schemas.openxmlformats.org/officeDocument/2006/relationships/tags" Target="../tags/tag56.xml"/><Relationship Id="rId1" Type="http://schemas.openxmlformats.org/officeDocument/2006/relationships/tags" Target="../tags/tag55.xml"/></Relationships>
</file>

<file path=ppt/slides/_rels/slide11.xml.rels><?xml version="1.0" encoding="UTF-8" standalone="yes"?>
<Relationships xmlns="http://schemas.openxmlformats.org/package/2006/relationships"><Relationship Id="rId9" Type="http://schemas.openxmlformats.org/officeDocument/2006/relationships/tags" Target="../tags/tag65.xml"/><Relationship Id="rId8" Type="http://schemas.openxmlformats.org/officeDocument/2006/relationships/tags" Target="../tags/tag64.xml"/><Relationship Id="rId7" Type="http://schemas.openxmlformats.org/officeDocument/2006/relationships/tags" Target="../tags/tag63.xml"/><Relationship Id="rId6" Type="http://schemas.openxmlformats.org/officeDocument/2006/relationships/tags" Target="../tags/tag62.xml"/><Relationship Id="rId5" Type="http://schemas.openxmlformats.org/officeDocument/2006/relationships/tags" Target="../tags/tag61.xml"/><Relationship Id="rId4" Type="http://schemas.openxmlformats.org/officeDocument/2006/relationships/tags" Target="../tags/tag60.xml"/><Relationship Id="rId3" Type="http://schemas.openxmlformats.org/officeDocument/2006/relationships/tags" Target="../tags/tag59.xml"/><Relationship Id="rId20" Type="http://schemas.openxmlformats.org/officeDocument/2006/relationships/slideLayout" Target="../slideLayouts/slideLayout7.xml"/><Relationship Id="rId2" Type="http://schemas.openxmlformats.org/officeDocument/2006/relationships/tags" Target="../tags/tag58.xml"/><Relationship Id="rId19" Type="http://schemas.openxmlformats.org/officeDocument/2006/relationships/tags" Target="../tags/tag71.xml"/><Relationship Id="rId18" Type="http://schemas.openxmlformats.org/officeDocument/2006/relationships/image" Target="../media/image20.jpeg"/><Relationship Id="rId17" Type="http://schemas.openxmlformats.org/officeDocument/2006/relationships/image" Target="../media/image19.jpeg"/><Relationship Id="rId16" Type="http://schemas.openxmlformats.org/officeDocument/2006/relationships/image" Target="../media/image18.png"/><Relationship Id="rId15" Type="http://schemas.openxmlformats.org/officeDocument/2006/relationships/image" Target="../media/image17.jpeg"/><Relationship Id="rId14" Type="http://schemas.openxmlformats.org/officeDocument/2006/relationships/tags" Target="../tags/tag70.xml"/><Relationship Id="rId13" Type="http://schemas.openxmlformats.org/officeDocument/2006/relationships/tags" Target="../tags/tag69.xml"/><Relationship Id="rId12" Type="http://schemas.openxmlformats.org/officeDocument/2006/relationships/tags" Target="../tags/tag68.xml"/><Relationship Id="rId11" Type="http://schemas.openxmlformats.org/officeDocument/2006/relationships/tags" Target="../tags/tag67.xml"/><Relationship Id="rId10" Type="http://schemas.openxmlformats.org/officeDocument/2006/relationships/tags" Target="../tags/tag66.xml"/><Relationship Id="rId1" Type="http://schemas.openxmlformats.org/officeDocument/2006/relationships/tags" Target="../tags/tag5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72.xml"/><Relationship Id="rId1" Type="http://schemas.openxmlformats.org/officeDocument/2006/relationships/image" Target="../media/image3.png"/></Relationships>
</file>

<file path=ppt/slides/_rels/slide13.xml.rels><?xml version="1.0" encoding="UTF-8" standalone="yes"?>
<Relationships xmlns="http://schemas.openxmlformats.org/package/2006/relationships"><Relationship Id="rId7" Type="http://schemas.openxmlformats.org/officeDocument/2006/relationships/notesSlide" Target="../notesSlides/notesSlide7.xml"/><Relationship Id="rId6" Type="http://schemas.openxmlformats.org/officeDocument/2006/relationships/slideLayout" Target="../slideLayouts/slideLayout6.xml"/><Relationship Id="rId5" Type="http://schemas.openxmlformats.org/officeDocument/2006/relationships/tags" Target="../tags/tag73.xml"/><Relationship Id="rId4" Type="http://schemas.openxmlformats.org/officeDocument/2006/relationships/image" Target="../media/image24.jpeg"/><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image" Target="../media/image21.png"/></Relationships>
</file>

<file path=ppt/slides/_rels/slide14.xml.rels><?xml version="1.0" encoding="UTF-8" standalone="yes"?>
<Relationships xmlns="http://schemas.openxmlformats.org/package/2006/relationships"><Relationship Id="rId8" Type="http://schemas.openxmlformats.org/officeDocument/2006/relationships/slideLayout" Target="../slideLayouts/slideLayout6.xml"/><Relationship Id="rId7" Type="http://schemas.openxmlformats.org/officeDocument/2006/relationships/tags" Target="../tags/tag75.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tags" Target="../tags/tag74.xml"/></Relationships>
</file>

<file path=ppt/slides/_rels/slide15.xml.rels><?xml version="1.0" encoding="UTF-8" standalone="yes"?>
<Relationships xmlns="http://schemas.openxmlformats.org/package/2006/relationships"><Relationship Id="rId7" Type="http://schemas.openxmlformats.org/officeDocument/2006/relationships/notesSlide" Target="../notesSlides/notesSlide8.xml"/><Relationship Id="rId6" Type="http://schemas.openxmlformats.org/officeDocument/2006/relationships/slideLayout" Target="../slideLayouts/slideLayout7.xml"/><Relationship Id="rId5" Type="http://schemas.openxmlformats.org/officeDocument/2006/relationships/tags" Target="../tags/tag76.xml"/><Relationship Id="rId4" Type="http://schemas.openxmlformats.org/officeDocument/2006/relationships/image" Target="../media/image33.jpeg"/><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image" Target="../media/image30.jpeg"/></Relationships>
</file>

<file path=ppt/slides/_rels/slide16.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7.xml"/><Relationship Id="rId5" Type="http://schemas.openxmlformats.org/officeDocument/2006/relationships/tags" Target="../tags/tag77.xml"/><Relationship Id="rId4" Type="http://schemas.openxmlformats.org/officeDocument/2006/relationships/image" Target="../media/image18.png"/><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image" Target="../media/image34.jpeg"/></Relationships>
</file>

<file path=ppt/slides/_rels/slide17.xml.rels><?xml version="1.0" encoding="UTF-8" standalone="yes"?>
<Relationships xmlns="http://schemas.openxmlformats.org/package/2006/relationships"><Relationship Id="rId7" Type="http://schemas.openxmlformats.org/officeDocument/2006/relationships/notesSlide" Target="../notesSlides/notesSlide10.xml"/><Relationship Id="rId6" Type="http://schemas.openxmlformats.org/officeDocument/2006/relationships/slideLayout" Target="../slideLayouts/slideLayout7.xml"/><Relationship Id="rId5" Type="http://schemas.openxmlformats.org/officeDocument/2006/relationships/tags" Target="../tags/tag78.xml"/><Relationship Id="rId4" Type="http://schemas.openxmlformats.org/officeDocument/2006/relationships/image" Target="../media/image19.jpeg"/><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image" Target="../media/image37.jpeg"/></Relationships>
</file>

<file path=ppt/slides/_rels/slide18.xml.rels><?xml version="1.0" encoding="UTF-8" standalone="yes"?>
<Relationships xmlns="http://schemas.openxmlformats.org/package/2006/relationships"><Relationship Id="rId8" Type="http://schemas.openxmlformats.org/officeDocument/2006/relationships/notesSlide" Target="../notesSlides/notesSlide11.xml"/><Relationship Id="rId7" Type="http://schemas.openxmlformats.org/officeDocument/2006/relationships/slideLayout" Target="../slideLayouts/slideLayout7.xml"/><Relationship Id="rId6" Type="http://schemas.openxmlformats.org/officeDocument/2006/relationships/tags" Target="../tags/tag79.xml"/><Relationship Id="rId5" Type="http://schemas.openxmlformats.org/officeDocument/2006/relationships/image" Target="../media/image44.jpeg"/><Relationship Id="rId4" Type="http://schemas.openxmlformats.org/officeDocument/2006/relationships/image" Target="../media/image43.jpeg"/><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image" Target="../media/image40.jpeg"/></Relationships>
</file>

<file path=ppt/slides/_rels/slide19.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7.xml"/><Relationship Id="rId5" Type="http://schemas.openxmlformats.org/officeDocument/2006/relationships/tags" Target="../tags/tag80.xml"/><Relationship Id="rId4" Type="http://schemas.openxmlformats.org/officeDocument/2006/relationships/image" Target="../media/image48.jpeg"/><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image" Target="../media/image45.jpeg"/></Relationships>
</file>

<file path=ppt/slides/_rels/slide20.xml.rels><?xml version="1.0" encoding="UTF-8" standalone="yes"?>
<Relationships xmlns="http://schemas.openxmlformats.org/package/2006/relationships"><Relationship Id="rId7" Type="http://schemas.openxmlformats.org/officeDocument/2006/relationships/notesSlide" Target="../notesSlides/notesSlide13.xml"/><Relationship Id="rId6" Type="http://schemas.openxmlformats.org/officeDocument/2006/relationships/slideLayout" Target="../slideLayouts/slideLayout7.xml"/><Relationship Id="rId5" Type="http://schemas.openxmlformats.org/officeDocument/2006/relationships/tags" Target="../tags/tag81.xml"/><Relationship Id="rId4" Type="http://schemas.openxmlformats.org/officeDocument/2006/relationships/image" Target="../media/image52.jpeg"/><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image" Target="../media/image49.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82.xml"/><Relationship Id="rId1" Type="http://schemas.openxmlformats.org/officeDocument/2006/relationships/image" Target="../media/image3.png"/></Relationships>
</file>

<file path=ppt/slides/_rels/slide22.xml.rels><?xml version="1.0" encoding="UTF-8" standalone="yes"?>
<Relationships xmlns="http://schemas.openxmlformats.org/package/2006/relationships"><Relationship Id="rId9" Type="http://schemas.openxmlformats.org/officeDocument/2006/relationships/tags" Target="../tags/tag84.xml"/><Relationship Id="rId8" Type="http://schemas.openxmlformats.org/officeDocument/2006/relationships/image" Target="../media/image59.jpeg"/><Relationship Id="rId7" Type="http://schemas.openxmlformats.org/officeDocument/2006/relationships/image" Target="../media/image58.png"/><Relationship Id="rId6" Type="http://schemas.openxmlformats.org/officeDocument/2006/relationships/image" Target="../media/image57.png"/><Relationship Id="rId5" Type="http://schemas.openxmlformats.org/officeDocument/2006/relationships/image" Target="../media/image56.jpeg"/><Relationship Id="rId4" Type="http://schemas.openxmlformats.org/officeDocument/2006/relationships/image" Target="../media/image55.jpeg"/><Relationship Id="rId3" Type="http://schemas.openxmlformats.org/officeDocument/2006/relationships/tags" Target="../tags/tag83.xml"/><Relationship Id="rId2" Type="http://schemas.openxmlformats.org/officeDocument/2006/relationships/image" Target="../media/image54.png"/><Relationship Id="rId11" Type="http://schemas.openxmlformats.org/officeDocument/2006/relationships/notesSlide" Target="../notesSlides/notesSlide14.xml"/><Relationship Id="rId10" Type="http://schemas.openxmlformats.org/officeDocument/2006/relationships/slideLayout" Target="../slideLayouts/slideLayout7.xml"/><Relationship Id="rId1" Type="http://schemas.openxmlformats.org/officeDocument/2006/relationships/image" Target="../media/image53.png"/></Relationships>
</file>

<file path=ppt/slides/_rels/slide23.xml.rels><?xml version="1.0" encoding="UTF-8" standalone="yes"?>
<Relationships xmlns="http://schemas.openxmlformats.org/package/2006/relationships"><Relationship Id="rId9" Type="http://schemas.openxmlformats.org/officeDocument/2006/relationships/image" Target="../media/image67.png"/><Relationship Id="rId8" Type="http://schemas.openxmlformats.org/officeDocument/2006/relationships/image" Target="../media/image66.png"/><Relationship Id="rId7" Type="http://schemas.openxmlformats.org/officeDocument/2006/relationships/image" Target="../media/image65.png"/><Relationship Id="rId6" Type="http://schemas.openxmlformats.org/officeDocument/2006/relationships/image" Target="../media/image64.png"/><Relationship Id="rId5" Type="http://schemas.openxmlformats.org/officeDocument/2006/relationships/image" Target="../media/image63.jpeg"/><Relationship Id="rId4" Type="http://schemas.openxmlformats.org/officeDocument/2006/relationships/image" Target="../media/image62.jpeg"/><Relationship Id="rId3" Type="http://schemas.openxmlformats.org/officeDocument/2006/relationships/tags" Target="../tags/tag85.xml"/><Relationship Id="rId2" Type="http://schemas.openxmlformats.org/officeDocument/2006/relationships/image" Target="../media/image61.jpeg"/><Relationship Id="rId12" Type="http://schemas.openxmlformats.org/officeDocument/2006/relationships/notesSlide" Target="../notesSlides/notesSlide15.xml"/><Relationship Id="rId11" Type="http://schemas.openxmlformats.org/officeDocument/2006/relationships/slideLayout" Target="../slideLayouts/slideLayout7.xml"/><Relationship Id="rId10" Type="http://schemas.openxmlformats.org/officeDocument/2006/relationships/tags" Target="../tags/tag86.xml"/><Relationship Id="rId1" Type="http://schemas.openxmlformats.org/officeDocument/2006/relationships/image" Target="../media/image60.png"/></Relationships>
</file>

<file path=ppt/slides/_rels/slide24.xml.rels><?xml version="1.0" encoding="UTF-8" standalone="yes"?>
<Relationships xmlns="http://schemas.openxmlformats.org/package/2006/relationships"><Relationship Id="rId9" Type="http://schemas.openxmlformats.org/officeDocument/2006/relationships/notesSlide" Target="../notesSlides/notesSlide16.xml"/><Relationship Id="rId8" Type="http://schemas.openxmlformats.org/officeDocument/2006/relationships/slideLayout" Target="../slideLayouts/slideLayout7.xml"/><Relationship Id="rId7" Type="http://schemas.openxmlformats.org/officeDocument/2006/relationships/tags" Target="../tags/tag87.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image" Target="../media/image68.jpeg"/></Relationships>
</file>

<file path=ppt/slides/_rels/slide25.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tags" Target="../tags/tag89.xml"/><Relationship Id="rId7" Type="http://schemas.openxmlformats.org/officeDocument/2006/relationships/image" Target="../media/image79.png"/><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 Id="rId3" Type="http://schemas.openxmlformats.org/officeDocument/2006/relationships/image" Target="../media/image75.jpeg"/><Relationship Id="rId2" Type="http://schemas.openxmlformats.org/officeDocument/2006/relationships/tags" Target="../tags/tag88.xml"/><Relationship Id="rId10" Type="http://schemas.openxmlformats.org/officeDocument/2006/relationships/notesSlide" Target="../notesSlides/notesSlide17.xml"/><Relationship Id="rId1" Type="http://schemas.openxmlformats.org/officeDocument/2006/relationships/image" Target="../media/image74.png"/></Relationships>
</file>

<file path=ppt/slides/_rels/slide26.xml.rels><?xml version="1.0" encoding="UTF-8" standalone="yes"?>
<Relationships xmlns="http://schemas.openxmlformats.org/package/2006/relationships"><Relationship Id="rId9" Type="http://schemas.openxmlformats.org/officeDocument/2006/relationships/notesSlide" Target="../notesSlides/notesSlide18.xml"/><Relationship Id="rId8" Type="http://schemas.openxmlformats.org/officeDocument/2006/relationships/slideLayout" Target="../slideLayouts/slideLayout7.xml"/><Relationship Id="rId7" Type="http://schemas.openxmlformats.org/officeDocument/2006/relationships/tags" Target="../tags/tag90.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image" Target="../media/image80.png"/></Relationships>
</file>

<file path=ppt/slides/_rels/slide27.xml.rels><?xml version="1.0" encoding="UTF-8" standalone="yes"?>
<Relationships xmlns="http://schemas.openxmlformats.org/package/2006/relationships"><Relationship Id="rId7" Type="http://schemas.openxmlformats.org/officeDocument/2006/relationships/notesSlide" Target="../notesSlides/notesSlide19.xml"/><Relationship Id="rId6" Type="http://schemas.openxmlformats.org/officeDocument/2006/relationships/slideLayout" Target="../slideLayouts/slideLayout7.xml"/><Relationship Id="rId5" Type="http://schemas.openxmlformats.org/officeDocument/2006/relationships/tags" Target="../tags/tag91.xml"/><Relationship Id="rId4" Type="http://schemas.openxmlformats.org/officeDocument/2006/relationships/image" Target="../media/image89.png"/><Relationship Id="rId3" Type="http://schemas.openxmlformats.org/officeDocument/2006/relationships/image" Target="../media/image88.png"/><Relationship Id="rId2" Type="http://schemas.openxmlformats.org/officeDocument/2006/relationships/image" Target="../media/image87.jpeg"/><Relationship Id="rId1" Type="http://schemas.openxmlformats.org/officeDocument/2006/relationships/image" Target="../media/image86.png"/></Relationships>
</file>

<file path=ppt/slides/_rels/slide28.xml.rels><?xml version="1.0" encoding="UTF-8" standalone="yes"?>
<Relationships xmlns="http://schemas.openxmlformats.org/package/2006/relationships"><Relationship Id="rId7" Type="http://schemas.openxmlformats.org/officeDocument/2006/relationships/notesSlide" Target="../notesSlides/notesSlide20.xml"/><Relationship Id="rId6" Type="http://schemas.openxmlformats.org/officeDocument/2006/relationships/slideLayout" Target="../slideLayouts/slideLayout7.xml"/><Relationship Id="rId5" Type="http://schemas.openxmlformats.org/officeDocument/2006/relationships/tags" Target="../tags/tag92.xml"/><Relationship Id="rId4" Type="http://schemas.openxmlformats.org/officeDocument/2006/relationships/image" Target="../media/image93.jpeg"/><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image" Target="../media/image90.png"/></Relationships>
</file>

<file path=ppt/slides/_rels/slide29.xml.rels><?xml version="1.0" encoding="UTF-8" standalone="yes"?>
<Relationships xmlns="http://schemas.openxmlformats.org/package/2006/relationships"><Relationship Id="rId9" Type="http://schemas.openxmlformats.org/officeDocument/2006/relationships/tags" Target="../tags/tag93.xml"/><Relationship Id="rId8" Type="http://schemas.openxmlformats.org/officeDocument/2006/relationships/image" Target="../media/image101.png"/><Relationship Id="rId7" Type="http://schemas.openxmlformats.org/officeDocument/2006/relationships/image" Target="../media/image100.png"/><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 Id="rId3" Type="http://schemas.openxmlformats.org/officeDocument/2006/relationships/image" Target="../media/image96.png"/><Relationship Id="rId2" Type="http://schemas.openxmlformats.org/officeDocument/2006/relationships/image" Target="../media/image95.png"/><Relationship Id="rId11" Type="http://schemas.openxmlformats.org/officeDocument/2006/relationships/notesSlide" Target="../notesSlides/notesSlide21.xml"/><Relationship Id="rId10" Type="http://schemas.openxmlformats.org/officeDocument/2006/relationships/slideLayout" Target="../slideLayouts/slideLayout7.xml"/><Relationship Id="rId1" Type="http://schemas.openxmlformats.org/officeDocument/2006/relationships/image" Target="../media/image94.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94.xml"/><Relationship Id="rId1" Type="http://schemas.openxmlformats.org/officeDocument/2006/relationships/image" Target="../media/image3.png"/></Relationships>
</file>

<file path=ppt/slides/_rels/slide31.xml.rels><?xml version="1.0" encoding="UTF-8" standalone="yes"?>
<Relationships xmlns="http://schemas.openxmlformats.org/package/2006/relationships"><Relationship Id="rId6" Type="http://schemas.openxmlformats.org/officeDocument/2006/relationships/notesSlide" Target="../notesSlides/notesSlide22.xml"/><Relationship Id="rId5" Type="http://schemas.openxmlformats.org/officeDocument/2006/relationships/slideLayout" Target="../slideLayouts/slideLayout9.xml"/><Relationship Id="rId4" Type="http://schemas.openxmlformats.org/officeDocument/2006/relationships/tags" Target="../tags/tag95.xml"/><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image" Target="../media/image102.png"/></Relationships>
</file>

<file path=ppt/slides/_rels/slide32.xml.rels><?xml version="1.0" encoding="UTF-8" standalone="yes"?>
<Relationships xmlns="http://schemas.openxmlformats.org/package/2006/relationships"><Relationship Id="rId5" Type="http://schemas.openxmlformats.org/officeDocument/2006/relationships/notesSlide" Target="../notesSlides/notesSlide23.xml"/><Relationship Id="rId4" Type="http://schemas.openxmlformats.org/officeDocument/2006/relationships/slideLayout" Target="../slideLayouts/slideLayout9.xml"/><Relationship Id="rId3" Type="http://schemas.openxmlformats.org/officeDocument/2006/relationships/tags" Target="../tags/tag96.xml"/><Relationship Id="rId2" Type="http://schemas.openxmlformats.org/officeDocument/2006/relationships/image" Target="../media/image106.png"/><Relationship Id="rId1" Type="http://schemas.openxmlformats.org/officeDocument/2006/relationships/image" Target="../media/image105.png"/></Relationships>
</file>

<file path=ppt/slides/_rels/slide33.xml.rels><?xml version="1.0" encoding="UTF-8" standalone="yes"?>
<Relationships xmlns="http://schemas.openxmlformats.org/package/2006/relationships"><Relationship Id="rId4" Type="http://schemas.openxmlformats.org/officeDocument/2006/relationships/notesSlide" Target="../notesSlides/notesSlide24.xml"/><Relationship Id="rId3" Type="http://schemas.openxmlformats.org/officeDocument/2006/relationships/slideLayout" Target="../slideLayouts/slideLayout9.xml"/><Relationship Id="rId2" Type="http://schemas.openxmlformats.org/officeDocument/2006/relationships/tags" Target="../tags/tag97.xml"/><Relationship Id="rId1" Type="http://schemas.openxmlformats.org/officeDocument/2006/relationships/image" Target="../media/image107.png"/></Relationships>
</file>

<file path=ppt/slides/_rels/slide34.xml.rels><?xml version="1.0" encoding="UTF-8" standalone="yes"?>
<Relationships xmlns="http://schemas.openxmlformats.org/package/2006/relationships"><Relationship Id="rId4" Type="http://schemas.openxmlformats.org/officeDocument/2006/relationships/notesSlide" Target="../notesSlides/notesSlide25.xml"/><Relationship Id="rId3" Type="http://schemas.openxmlformats.org/officeDocument/2006/relationships/slideLayout" Target="../slideLayouts/slideLayout9.xml"/><Relationship Id="rId2" Type="http://schemas.openxmlformats.org/officeDocument/2006/relationships/tags" Target="../tags/tag98.xml"/><Relationship Id="rId1" Type="http://schemas.openxmlformats.org/officeDocument/2006/relationships/image" Target="../media/image108.png"/></Relationships>
</file>

<file path=ppt/slides/_rels/slide35.xml.rels><?xml version="1.0" encoding="UTF-8" standalone="yes"?>
<Relationships xmlns="http://schemas.openxmlformats.org/package/2006/relationships"><Relationship Id="rId5" Type="http://schemas.openxmlformats.org/officeDocument/2006/relationships/notesSlide" Target="../notesSlides/notesSlide26.xml"/><Relationship Id="rId4" Type="http://schemas.openxmlformats.org/officeDocument/2006/relationships/slideLayout" Target="../slideLayouts/slideLayout9.xml"/><Relationship Id="rId3" Type="http://schemas.openxmlformats.org/officeDocument/2006/relationships/tags" Target="../tags/tag99.xml"/><Relationship Id="rId2" Type="http://schemas.openxmlformats.org/officeDocument/2006/relationships/image" Target="../media/image110.png"/><Relationship Id="rId1" Type="http://schemas.openxmlformats.org/officeDocument/2006/relationships/image" Target="../media/image109.png"/></Relationships>
</file>

<file path=ppt/slides/_rels/slide36.xml.rels><?xml version="1.0" encoding="UTF-8" standalone="yes"?>
<Relationships xmlns="http://schemas.openxmlformats.org/package/2006/relationships"><Relationship Id="rId4" Type="http://schemas.openxmlformats.org/officeDocument/2006/relationships/notesSlide" Target="../notesSlides/notesSlide27.xml"/><Relationship Id="rId3" Type="http://schemas.openxmlformats.org/officeDocument/2006/relationships/slideLayout" Target="../slideLayouts/slideLayout9.xml"/><Relationship Id="rId2" Type="http://schemas.openxmlformats.org/officeDocument/2006/relationships/tags" Target="../tags/tag100.xml"/><Relationship Id="rId1" Type="http://schemas.openxmlformats.org/officeDocument/2006/relationships/image" Target="../media/image111.png"/></Relationships>
</file>

<file path=ppt/slides/_rels/slide37.xml.rels><?xml version="1.0" encoding="UTF-8" standalone="yes"?>
<Relationships xmlns="http://schemas.openxmlformats.org/package/2006/relationships"><Relationship Id="rId4" Type="http://schemas.openxmlformats.org/officeDocument/2006/relationships/notesSlide" Target="../notesSlides/notesSlide28.xml"/><Relationship Id="rId3" Type="http://schemas.openxmlformats.org/officeDocument/2006/relationships/slideLayout" Target="../slideLayouts/slideLayout9.xml"/><Relationship Id="rId2" Type="http://schemas.openxmlformats.org/officeDocument/2006/relationships/tags" Target="../tags/tag101.xml"/><Relationship Id="rId1" Type="http://schemas.openxmlformats.org/officeDocument/2006/relationships/image" Target="../media/image112.png"/></Relationships>
</file>

<file path=ppt/slides/_rels/slide38.xml.rels><?xml version="1.0" encoding="UTF-8" standalone="yes"?>
<Relationships xmlns="http://schemas.openxmlformats.org/package/2006/relationships"><Relationship Id="rId5" Type="http://schemas.openxmlformats.org/officeDocument/2006/relationships/notesSlide" Target="../notesSlides/notesSlide29.xml"/><Relationship Id="rId4" Type="http://schemas.openxmlformats.org/officeDocument/2006/relationships/slideLayout" Target="../slideLayouts/slideLayout9.xml"/><Relationship Id="rId3" Type="http://schemas.openxmlformats.org/officeDocument/2006/relationships/tags" Target="../tags/tag102.xml"/><Relationship Id="rId2" Type="http://schemas.openxmlformats.org/officeDocument/2006/relationships/image" Target="../media/image114.png"/><Relationship Id="rId1" Type="http://schemas.openxmlformats.org/officeDocument/2006/relationships/image" Target="../media/image113.png"/></Relationships>
</file>

<file path=ppt/slides/_rels/slide39.xml.rels><?xml version="1.0" encoding="UTF-8" standalone="yes"?>
<Relationships xmlns="http://schemas.openxmlformats.org/package/2006/relationships"><Relationship Id="rId4" Type="http://schemas.openxmlformats.org/officeDocument/2006/relationships/notesSlide" Target="../notesSlides/notesSlide30.xml"/><Relationship Id="rId3" Type="http://schemas.openxmlformats.org/officeDocument/2006/relationships/slideLayout" Target="../slideLayouts/slideLayout9.xml"/><Relationship Id="rId2" Type="http://schemas.openxmlformats.org/officeDocument/2006/relationships/tags" Target="../tags/tag103.xml"/><Relationship Id="rId1" Type="http://schemas.openxmlformats.org/officeDocument/2006/relationships/image" Target="../media/image115.png"/></Relationships>
</file>

<file path=ppt/slides/_rels/slide40.xml.rels><?xml version="1.0" encoding="UTF-8" standalone="yes"?>
<Relationships xmlns="http://schemas.openxmlformats.org/package/2006/relationships"><Relationship Id="rId4" Type="http://schemas.openxmlformats.org/officeDocument/2006/relationships/notesSlide" Target="../notesSlides/notesSlide31.xml"/><Relationship Id="rId3" Type="http://schemas.openxmlformats.org/officeDocument/2006/relationships/slideLayout" Target="../slideLayouts/slideLayout9.xml"/><Relationship Id="rId2" Type="http://schemas.openxmlformats.org/officeDocument/2006/relationships/tags" Target="../tags/tag104.xml"/><Relationship Id="rId1" Type="http://schemas.openxmlformats.org/officeDocument/2006/relationships/image" Target="../media/image116.png"/></Relationships>
</file>

<file path=ppt/slides/_rels/slide41.xml.rels><?xml version="1.0" encoding="UTF-8" standalone="yes"?>
<Relationships xmlns="http://schemas.openxmlformats.org/package/2006/relationships"><Relationship Id="rId6" Type="http://schemas.openxmlformats.org/officeDocument/2006/relationships/notesSlide" Target="../notesSlides/notesSlide32.xml"/><Relationship Id="rId5" Type="http://schemas.openxmlformats.org/officeDocument/2006/relationships/slideLayout" Target="../slideLayouts/slideLayout9.xml"/><Relationship Id="rId4" Type="http://schemas.openxmlformats.org/officeDocument/2006/relationships/tags" Target="../tags/tag105.xml"/><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image" Target="../media/image117.png"/></Relationships>
</file>

<file path=ppt/slides/_rels/slide42.xml.rels><?xml version="1.0" encoding="UTF-8" standalone="yes"?>
<Relationships xmlns="http://schemas.openxmlformats.org/package/2006/relationships"><Relationship Id="rId4" Type="http://schemas.openxmlformats.org/officeDocument/2006/relationships/notesSlide" Target="../notesSlides/notesSlide33.xml"/><Relationship Id="rId3" Type="http://schemas.openxmlformats.org/officeDocument/2006/relationships/slideLayout" Target="../slideLayouts/slideLayout9.xml"/><Relationship Id="rId2" Type="http://schemas.openxmlformats.org/officeDocument/2006/relationships/tags" Target="../tags/tag106.xml"/><Relationship Id="rId1" Type="http://schemas.openxmlformats.org/officeDocument/2006/relationships/image" Target="../media/image120.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07.xml"/><Relationship Id="rId1" Type="http://schemas.openxmlformats.org/officeDocument/2006/relationships/image" Target="../media/image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1.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1.jpe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08.xml"/><Relationship Id="rId1" Type="http://schemas.openxmlformats.org/officeDocument/2006/relationships/image" Target="../media/image3.png"/></Relationships>
</file>

<file path=ppt/slides/_rels/slide62.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109.xml"/><Relationship Id="rId3" Type="http://schemas.openxmlformats.org/officeDocument/2006/relationships/image" Target="../media/image124.png"/><Relationship Id="rId2" Type="http://schemas.openxmlformats.org/officeDocument/2006/relationships/image" Target="../media/image123.jpeg"/><Relationship Id="rId1" Type="http://schemas.openxmlformats.org/officeDocument/2006/relationships/image" Target="../media/image122.jpeg"/></Relationships>
</file>

<file path=ppt/slides/_rels/slide63.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110.xml"/><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image" Target="../media/image125.jpeg"/></Relationships>
</file>

<file path=ppt/slides/_rels/slide6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111.xml"/><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image" Target="../media/image128.jpeg"/></Relationships>
</file>

<file path=ppt/slides/_rels/slide65.xml.rels><?xml version="1.0" encoding="UTF-8" standalone="yes"?>
<Relationships xmlns="http://schemas.openxmlformats.org/package/2006/relationships"><Relationship Id="rId9" Type="http://schemas.openxmlformats.org/officeDocument/2006/relationships/notesSlide" Target="../notesSlides/notesSlide36.xml"/><Relationship Id="rId8" Type="http://schemas.openxmlformats.org/officeDocument/2006/relationships/slideLayout" Target="../slideLayouts/slideLayout7.xml"/><Relationship Id="rId7" Type="http://schemas.openxmlformats.org/officeDocument/2006/relationships/tags" Target="../tags/tag112.xml"/><Relationship Id="rId6" Type="http://schemas.openxmlformats.org/officeDocument/2006/relationships/image" Target="../media/image136.jpeg"/><Relationship Id="rId5" Type="http://schemas.openxmlformats.org/officeDocument/2006/relationships/image" Target="../media/image135.jpeg"/><Relationship Id="rId4" Type="http://schemas.openxmlformats.org/officeDocument/2006/relationships/image" Target="../media/image134.jpeg"/><Relationship Id="rId3" Type="http://schemas.openxmlformats.org/officeDocument/2006/relationships/image" Target="../media/image133.jpeg"/><Relationship Id="rId2" Type="http://schemas.openxmlformats.org/officeDocument/2006/relationships/image" Target="../media/image132.jpeg"/><Relationship Id="rId1" Type="http://schemas.openxmlformats.org/officeDocument/2006/relationships/image" Target="../media/image131.jpeg"/></Relationships>
</file>

<file path=ppt/slides/_rels/slide6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113.xml"/><Relationship Id="rId2" Type="http://schemas.openxmlformats.org/officeDocument/2006/relationships/image" Target="../media/image138.png"/><Relationship Id="rId1" Type="http://schemas.openxmlformats.org/officeDocument/2006/relationships/image" Target="../media/image13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黑色底纹"/>
          <p:cNvSpPr>
            <a:spLocks noChangeArrowheads="1"/>
          </p:cNvSpPr>
          <p:nvPr/>
        </p:nvSpPr>
        <p:spPr bwMode="auto">
          <a:xfrm>
            <a:off x="0" y="0"/>
            <a:ext cx="12192000" cy="6858000"/>
          </a:xfrm>
          <a:prstGeom prst="rect">
            <a:avLst/>
          </a:prstGeom>
          <a:solidFill>
            <a:srgbClr val="282828"/>
          </a:solidFill>
          <a:ln w="9525">
            <a:noFill/>
            <a:miter lim="800000"/>
          </a:ln>
        </p:spPr>
        <p:txBody>
          <a:bodyPr anchor="ctr"/>
          <a:lstStyle/>
          <a:p>
            <a:pPr algn="ctr" eaLnBrk="1" hangingPunct="1">
              <a:buFont typeface="Arial" panose="020B0604020202020204" pitchFamily="34" charset="0"/>
              <a:buNone/>
            </a:pPr>
            <a:endParaRPr lang="zh-CN" altLang="zh-CN" sz="2400">
              <a:solidFill>
                <a:srgbClr val="FFFFFF"/>
              </a:solidFill>
              <a:latin typeface="楷体" panose="02010609060101010101" charset="-122"/>
              <a:ea typeface="楷体" panose="02010609060101010101" charset="-122"/>
              <a:sym typeface="微软雅黑" panose="020B0503020204020204" charset="-122"/>
            </a:endParaRPr>
          </a:p>
        </p:txBody>
      </p:sp>
      <p:grpSp>
        <p:nvGrpSpPr>
          <p:cNvPr id="2059" name="Group 4"/>
          <p:cNvGrpSpPr/>
          <p:nvPr/>
        </p:nvGrpSpPr>
        <p:grpSpPr bwMode="auto">
          <a:xfrm>
            <a:off x="0" y="-76200"/>
            <a:ext cx="12192000" cy="5356860"/>
            <a:chOff x="0" y="0"/>
            <a:chExt cx="9144000" cy="3959968"/>
          </a:xfrm>
        </p:grpSpPr>
        <p:sp>
          <p:nvSpPr>
            <p:cNvPr id="2061" name="矩形 254"/>
            <p:cNvSpPr>
              <a:spLocks noChangeArrowheads="1"/>
            </p:cNvSpPr>
            <p:nvPr/>
          </p:nvSpPr>
          <p:spPr bwMode="auto">
            <a:xfrm>
              <a:off x="0" y="113953"/>
              <a:ext cx="9144000" cy="3846015"/>
            </a:xfrm>
            <a:custGeom>
              <a:avLst/>
              <a:gdLst>
                <a:gd name="T0" fmla="*/ 0 w 9144000"/>
                <a:gd name="T1" fmla="*/ 0 h 3846015"/>
                <a:gd name="T2" fmla="*/ 9144000 w 9144000"/>
                <a:gd name="T3" fmla="*/ 0 h 3846015"/>
                <a:gd name="T4" fmla="*/ 9144000 w 9144000"/>
                <a:gd name="T5" fmla="*/ 3651870 h 3846015"/>
                <a:gd name="T6" fmla="*/ 4766144 w 9144000"/>
                <a:gd name="T7" fmla="*/ 3651870 h 3846015"/>
                <a:gd name="T8" fmla="*/ 4571999 w 9144000"/>
                <a:gd name="T9" fmla="*/ 3846015 h 3846015"/>
                <a:gd name="T10" fmla="*/ 4377855 w 9144000"/>
                <a:gd name="T11" fmla="*/ 3651870 h 3846015"/>
                <a:gd name="T12" fmla="*/ 0 w 9144000"/>
                <a:gd name="T13" fmla="*/ 3651870 h 3846015"/>
                <a:gd name="T14" fmla="*/ 0 w 9144000"/>
                <a:gd name="T15" fmla="*/ 0 h 3846015"/>
                <a:gd name="T16" fmla="*/ 0 60000 65536"/>
                <a:gd name="T17" fmla="*/ 0 60000 65536"/>
                <a:gd name="T18" fmla="*/ 0 60000 65536"/>
                <a:gd name="T19" fmla="*/ 0 60000 65536"/>
                <a:gd name="T20" fmla="*/ 0 60000 65536"/>
                <a:gd name="T21" fmla="*/ 0 60000 65536"/>
                <a:gd name="T22" fmla="*/ 0 60000 65536"/>
                <a:gd name="T23" fmla="*/ 0 60000 65536"/>
                <a:gd name="T24" fmla="*/ 0 w 9144000"/>
                <a:gd name="T25" fmla="*/ 0 h 3846015"/>
                <a:gd name="T26" fmla="*/ 9144000 w 9144000"/>
                <a:gd name="T27" fmla="*/ 3846015 h 384601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144000" h="3846015">
                  <a:moveTo>
                    <a:pt x="0" y="0"/>
                  </a:moveTo>
                  <a:lnTo>
                    <a:pt x="9144000" y="0"/>
                  </a:lnTo>
                  <a:lnTo>
                    <a:pt x="9144000" y="3651870"/>
                  </a:lnTo>
                  <a:lnTo>
                    <a:pt x="4766144" y="3651870"/>
                  </a:lnTo>
                  <a:lnTo>
                    <a:pt x="4571999" y="3846015"/>
                  </a:lnTo>
                  <a:lnTo>
                    <a:pt x="4377855" y="3651870"/>
                  </a:lnTo>
                  <a:lnTo>
                    <a:pt x="0" y="3651870"/>
                  </a:lnTo>
                  <a:lnTo>
                    <a:pt x="0" y="0"/>
                  </a:lnTo>
                  <a:close/>
                </a:path>
              </a:pathLst>
            </a:custGeom>
            <a:solidFill>
              <a:srgbClr val="000000">
                <a:alpha val="59999"/>
              </a:srgbClr>
            </a:solidFill>
            <a:ln w="9525">
              <a:noFill/>
              <a:miter lim="800000"/>
            </a:ln>
          </p:spPr>
          <p:txBody>
            <a:bodyPr anchor="ctr"/>
            <a:lstStyle/>
            <a:p>
              <a:endParaRPr lang="zh-CN" altLang="en-US" sz="2400"/>
            </a:p>
          </p:txBody>
        </p:sp>
        <p:sp>
          <p:nvSpPr>
            <p:cNvPr id="2062" name="矩形 254"/>
            <p:cNvSpPr>
              <a:spLocks noChangeArrowheads="1"/>
            </p:cNvSpPr>
            <p:nvPr/>
          </p:nvSpPr>
          <p:spPr bwMode="auto">
            <a:xfrm>
              <a:off x="0" y="0"/>
              <a:ext cx="9144000" cy="3846015"/>
            </a:xfrm>
            <a:custGeom>
              <a:avLst/>
              <a:gdLst>
                <a:gd name="T0" fmla="*/ 0 w 9144000"/>
                <a:gd name="T1" fmla="*/ 0 h 3846015"/>
                <a:gd name="T2" fmla="*/ 9144000 w 9144000"/>
                <a:gd name="T3" fmla="*/ 0 h 3846015"/>
                <a:gd name="T4" fmla="*/ 9144000 w 9144000"/>
                <a:gd name="T5" fmla="*/ 3651870 h 3846015"/>
                <a:gd name="T6" fmla="*/ 4766144 w 9144000"/>
                <a:gd name="T7" fmla="*/ 3651870 h 3846015"/>
                <a:gd name="T8" fmla="*/ 4571999 w 9144000"/>
                <a:gd name="T9" fmla="*/ 3846015 h 3846015"/>
                <a:gd name="T10" fmla="*/ 4377855 w 9144000"/>
                <a:gd name="T11" fmla="*/ 3651870 h 3846015"/>
                <a:gd name="T12" fmla="*/ 0 w 9144000"/>
                <a:gd name="T13" fmla="*/ 3651870 h 3846015"/>
                <a:gd name="T14" fmla="*/ 0 w 9144000"/>
                <a:gd name="T15" fmla="*/ 0 h 3846015"/>
                <a:gd name="T16" fmla="*/ 0 60000 65536"/>
                <a:gd name="T17" fmla="*/ 0 60000 65536"/>
                <a:gd name="T18" fmla="*/ 0 60000 65536"/>
                <a:gd name="T19" fmla="*/ 0 60000 65536"/>
                <a:gd name="T20" fmla="*/ 0 60000 65536"/>
                <a:gd name="T21" fmla="*/ 0 60000 65536"/>
                <a:gd name="T22" fmla="*/ 0 60000 65536"/>
                <a:gd name="T23" fmla="*/ 0 60000 65536"/>
                <a:gd name="T24" fmla="*/ 0 w 9144000"/>
                <a:gd name="T25" fmla="*/ 0 h 3846015"/>
                <a:gd name="T26" fmla="*/ 9144000 w 9144000"/>
                <a:gd name="T27" fmla="*/ 3846015 h 384601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144000" h="3846015">
                  <a:moveTo>
                    <a:pt x="0" y="0"/>
                  </a:moveTo>
                  <a:lnTo>
                    <a:pt x="9144000" y="0"/>
                  </a:lnTo>
                  <a:lnTo>
                    <a:pt x="9144000" y="3651870"/>
                  </a:lnTo>
                  <a:lnTo>
                    <a:pt x="4766144" y="3651870"/>
                  </a:lnTo>
                  <a:lnTo>
                    <a:pt x="4571999" y="3846015"/>
                  </a:lnTo>
                  <a:lnTo>
                    <a:pt x="4377855" y="3651870"/>
                  </a:lnTo>
                  <a:lnTo>
                    <a:pt x="0" y="3651870"/>
                  </a:lnTo>
                  <a:lnTo>
                    <a:pt x="0" y="0"/>
                  </a:lnTo>
                  <a:close/>
                </a:path>
              </a:pathLst>
            </a:custGeom>
            <a:solidFill>
              <a:srgbClr val="FF8607"/>
            </a:solidFill>
            <a:ln w="9525">
              <a:noFill/>
              <a:miter lim="800000"/>
            </a:ln>
          </p:spPr>
          <p:txBody>
            <a:bodyPr anchor="ctr"/>
            <a:lstStyle/>
            <a:p>
              <a:endParaRPr lang="zh-CN" altLang="en-US" sz="2400"/>
            </a:p>
          </p:txBody>
        </p:sp>
      </p:grpSp>
      <p:pic>
        <p:nvPicPr>
          <p:cNvPr id="19" name="图片 18" descr="logo(1).png"/>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5039927" y="1028833"/>
            <a:ext cx="2112147" cy="726656"/>
          </a:xfrm>
          <a:prstGeom prst="rect">
            <a:avLst/>
          </a:prstGeom>
          <a:effectLst>
            <a:outerShdw blurRad="50800" dist="38100" dir="2700000" algn="tl" rotWithShape="0">
              <a:prstClr val="black">
                <a:alpha val="40000"/>
              </a:prstClr>
            </a:outerShdw>
          </a:effectLst>
        </p:spPr>
      </p:pic>
      <p:sp>
        <p:nvSpPr>
          <p:cNvPr id="3" name="等腰三角形 2"/>
          <p:cNvSpPr/>
          <p:nvPr/>
        </p:nvSpPr>
        <p:spPr>
          <a:xfrm rot="10800000">
            <a:off x="1535853" y="-50800"/>
            <a:ext cx="9120293" cy="4800600"/>
          </a:xfrm>
          <a:prstGeom prst="triangle">
            <a:avLst/>
          </a:prstGeom>
          <a:solidFill>
            <a:srgbClr val="FF9725"/>
          </a:solidFill>
          <a:ln w="9525" cap="flat" cmpd="sng" algn="ctr">
            <a:solidFill>
              <a:srgbClr val="FF9725"/>
            </a:solidFill>
            <a:prstDash val="solid"/>
            <a:round/>
            <a:headEnd type="none" w="med" len="med"/>
            <a:tailEnd type="none" w="med" len="med"/>
          </a:ln>
        </p:spPr>
        <p:txBody>
          <a:bodyPr vert="horz" wrap="square" lIns="121920" tIns="60960" rIns="121920" bIns="60960" numCol="1" anchor="t" anchorCtr="0" compatLnSpc="1"/>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pPr>
            <a:endParaRPr kumimoji="0" lang="zh-CN" altLang="en-US" sz="2400" b="0" i="0" u="none" strike="noStrike" cap="none" normalizeH="0" baseline="0" smtClean="0">
              <a:ln>
                <a:noFill/>
              </a:ln>
              <a:solidFill>
                <a:schemeClr val="tx1"/>
              </a:solidFill>
              <a:effectLst/>
              <a:latin typeface="Arial" panose="020B0604020202020204" pitchFamily="34" charset="0"/>
              <a:ea typeface="宋体" panose="02010600030101010101" pitchFamily="2" charset="-122"/>
            </a:endParaRPr>
          </a:p>
        </p:txBody>
      </p:sp>
      <p:sp>
        <p:nvSpPr>
          <p:cNvPr id="8" name="标题 1"/>
          <p:cNvSpPr>
            <a:spLocks noGrp="1"/>
          </p:cNvSpPr>
          <p:nvPr/>
        </p:nvSpPr>
        <p:spPr>
          <a:xfrm>
            <a:off x="-81748" y="2833905"/>
            <a:ext cx="12144420" cy="1440100"/>
          </a:xfrm>
          <a:prstGeom prst="rect">
            <a:avLst/>
          </a:prstGeom>
          <a:noFill/>
          <a:ln w="9525">
            <a:noFill/>
            <a:miter lim="800000"/>
          </a:ln>
        </p:spPr>
        <p:txBody>
          <a:bodyPr vert="horz" wrap="square" lIns="121920" tIns="60960" rIns="121920" bIns="60960" numCol="1" anchor="b" anchorCtr="0" compatLnSpc="1"/>
          <a:lstStyle>
            <a:lvl1pPr marL="914400" indent="-914400" algn="ctr" rtl="0" eaLnBrk="0" fontAlgn="base" hangingPunct="0">
              <a:spcBef>
                <a:spcPct val="0"/>
              </a:spcBef>
              <a:spcAft>
                <a:spcPct val="0"/>
              </a:spcAft>
              <a:defRPr sz="6000" b="0" kern="1200">
                <a:solidFill>
                  <a:schemeClr val="tx1"/>
                </a:solidFill>
                <a:latin typeface="楷体" panose="02010609060101010101" charset="-122"/>
                <a:ea typeface="楷体" panose="02010609060101010101" charset="-122"/>
                <a:cs typeface="+mj-cs"/>
                <a:sym typeface="Calibri" panose="020F0502020204030204" pitchFamily="34" charset="0"/>
              </a:defRPr>
            </a:lvl1pPr>
            <a:lvl2pPr marL="914400" indent="-914400" algn="ctr" rtl="0" eaLnBrk="0" fontAlgn="base" hangingPunct="0">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2pPr>
            <a:lvl3pPr marL="914400" indent="-914400" algn="ctr" rtl="0" eaLnBrk="0" fontAlgn="base" hangingPunct="0">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3pPr>
            <a:lvl4pPr marL="914400" indent="-914400" algn="ctr" rtl="0" eaLnBrk="0" fontAlgn="base" hangingPunct="0">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4pPr>
            <a:lvl5pPr marL="914400" indent="-914400" algn="ctr" rtl="0" eaLnBrk="0" fontAlgn="base" hangingPunct="0">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5pPr>
            <a:lvl6pPr marL="1371600" indent="-914400" algn="ctr" rtl="0" fontAlgn="base">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6pPr>
            <a:lvl7pPr marL="1828800" indent="-914400" algn="ctr" rtl="0" fontAlgn="base">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7pPr>
            <a:lvl8pPr marL="2286000" indent="-914400" algn="ctr" rtl="0" fontAlgn="base">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8pPr>
            <a:lvl9pPr marL="2743200" indent="-914400" algn="ctr" rtl="0" fontAlgn="base">
              <a:spcBef>
                <a:spcPct val="0"/>
              </a:spcBef>
              <a:spcAft>
                <a:spcPct val="0"/>
              </a:spcAft>
              <a:defRPr sz="4400">
                <a:solidFill>
                  <a:schemeClr val="tx1"/>
                </a:solidFill>
                <a:latin typeface="微软雅黑" panose="020B0503020204020204" charset="-122"/>
                <a:ea typeface="微软雅黑" panose="020B0503020204020204" charset="-122"/>
                <a:sym typeface="Calibri" panose="020F0502020204030204" pitchFamily="34" charset="0"/>
              </a:defRPr>
            </a:lvl9pPr>
          </a:lstStyle>
          <a:p>
            <a:pPr rtl="0" eaLnBrk="1" fontAlgn="base" hangingPunct="1"/>
            <a:r>
              <a:rPr lang="zh-CN" altLang="en-US" sz="4800" b="1" dirty="0" smtClean="0">
                <a:solidFill>
                  <a:srgbClr val="FFFFFF"/>
                </a:solidFill>
                <a:effectLst>
                  <a:outerShdw blurRad="50800" dist="38100" dir="2700000" algn="tl" rotWithShape="0">
                    <a:srgbClr val="000000">
                      <a:alpha val="43000"/>
                    </a:srgbClr>
                  </a:outerShdw>
                </a:effectLst>
                <a:latin typeface="微软雅黑" panose="020B0503020204020204" charset="-122"/>
                <a:ea typeface="微软雅黑" panose="020B0503020204020204" charset="-122"/>
              </a:rPr>
              <a:t>全国大学生创业综合模拟大赛活动介绍</a:t>
            </a:r>
            <a:endParaRPr lang="zh-CN" altLang="en-US" sz="4800" b="1" dirty="0" smtClean="0">
              <a:solidFill>
                <a:srgbClr val="FFFFFF"/>
              </a:solidFill>
              <a:effectLst>
                <a:outerShdw blurRad="50800" dist="38100" dir="2700000" algn="tl" rotWithShape="0">
                  <a:srgbClr val="000000">
                    <a:alpha val="43000"/>
                  </a:srgbClr>
                </a:outerShdw>
              </a:effectLst>
              <a:latin typeface="微软雅黑" panose="020B0503020204020204" charset="-122"/>
              <a:ea typeface="微软雅黑" panose="020B0503020204020204" charset="-122"/>
            </a:endParaRPr>
          </a:p>
        </p:txBody>
      </p:sp>
      <p:pic>
        <p:nvPicPr>
          <p:cNvPr id="9" name="图片 8" descr="学创杯logo_3"/>
          <p:cNvPicPr>
            <a:picLocks noChangeAspect="1"/>
          </p:cNvPicPr>
          <p:nvPr/>
        </p:nvPicPr>
        <p:blipFill>
          <a:blip r:embed="rId2"/>
          <a:stretch>
            <a:fillRect/>
          </a:stretch>
        </p:blipFill>
        <p:spPr>
          <a:xfrm>
            <a:off x="5010785" y="367030"/>
            <a:ext cx="1957705" cy="1735455"/>
          </a:xfrm>
          <a:prstGeom prst="rect">
            <a:avLst/>
          </a:prstGeom>
        </p:spPr>
      </p:pic>
      <p:pic>
        <p:nvPicPr>
          <p:cNvPr id="11" name="图片 10" descr="图片1"/>
          <p:cNvPicPr>
            <a:picLocks noChangeAspect="1"/>
          </p:cNvPicPr>
          <p:nvPr/>
        </p:nvPicPr>
        <p:blipFill>
          <a:blip r:embed="rId3"/>
          <a:stretch>
            <a:fillRect/>
          </a:stretch>
        </p:blipFill>
        <p:spPr>
          <a:xfrm>
            <a:off x="4511675" y="2298700"/>
            <a:ext cx="2956560" cy="1179830"/>
          </a:xfrm>
          <a:prstGeom prst="rect">
            <a:avLst/>
          </a:prstGeom>
        </p:spPr>
      </p:pic>
    </p:spTree>
    <p:custDataLst>
      <p:tags r:id="rId4"/>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8607"/>
        </a:solidFill>
        <a:effectLst/>
      </p:bgPr>
    </p:bg>
    <p:spTree>
      <p:nvGrpSpPr>
        <p:cNvPr id="1" name=""/>
        <p:cNvGrpSpPr/>
        <p:nvPr/>
      </p:nvGrpSpPr>
      <p:grpSpPr/>
      <p:sp>
        <p:nvSpPr>
          <p:cNvPr id="4" name="矩形 3"/>
          <p:cNvSpPr/>
          <p:nvPr/>
        </p:nvSpPr>
        <p:spPr>
          <a:xfrm>
            <a:off x="5995670" y="6985"/>
            <a:ext cx="619633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任意多边形 2"/>
          <p:cNvSpPr/>
          <p:nvPr/>
        </p:nvSpPr>
        <p:spPr>
          <a:xfrm rot="16200000">
            <a:off x="-170815" y="2061210"/>
            <a:ext cx="3077210" cy="2735580"/>
          </a:xfrm>
          <a:custGeom>
            <a:avLst/>
            <a:gdLst>
              <a:gd name="adj1" fmla="val 4690"/>
              <a:gd name="a1" fmla="pin 0 adj1 50000"/>
              <a:gd name="x1" fmla="*/ ss a1 100000"/>
              <a:gd name="x4" fmla="+- r 0 x1"/>
              <a:gd name="y4" fmla="+- b 0 x1"/>
            </a:gdLst>
            <a:ahLst/>
            <a:cxnLst>
              <a:cxn ang="3">
                <a:pos x="hc" y="t"/>
              </a:cxn>
              <a:cxn ang="cd2">
                <a:pos x="l" y="vc"/>
              </a:cxn>
              <a:cxn ang="cd4">
                <a:pos x="hc" y="b"/>
              </a:cxn>
              <a:cxn ang="0">
                <a:pos x="r" y="vc"/>
              </a:cxn>
            </a:cxnLst>
            <a:rect l="l" t="t" r="r" b="b"/>
            <a:pathLst>
              <a:path w="4846" h="3854">
                <a:moveTo>
                  <a:pt x="0" y="0"/>
                </a:moveTo>
                <a:lnTo>
                  <a:pt x="196" y="0"/>
                </a:lnTo>
                <a:lnTo>
                  <a:pt x="196" y="3658"/>
                </a:lnTo>
                <a:lnTo>
                  <a:pt x="4650" y="3658"/>
                </a:lnTo>
                <a:lnTo>
                  <a:pt x="4650" y="0"/>
                </a:lnTo>
                <a:lnTo>
                  <a:pt x="4846" y="0"/>
                </a:lnTo>
                <a:lnTo>
                  <a:pt x="4846" y="3854"/>
                </a:lnTo>
                <a:lnTo>
                  <a:pt x="0" y="3854"/>
                </a:lnTo>
                <a:lnTo>
                  <a:pt x="0"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tx1">
                  <a:lumMod val="85000"/>
                  <a:lumOff val="15000"/>
                </a:schemeClr>
              </a:solidFill>
            </a:endParaRPr>
          </a:p>
        </p:txBody>
      </p:sp>
      <p:sp>
        <p:nvSpPr>
          <p:cNvPr id="6" name="文本框 5"/>
          <p:cNvSpPr txBox="1"/>
          <p:nvPr/>
        </p:nvSpPr>
        <p:spPr>
          <a:xfrm>
            <a:off x="1651635" y="713105"/>
            <a:ext cx="3796030" cy="4384675"/>
          </a:xfrm>
          <a:prstGeom prst="rect">
            <a:avLst/>
          </a:prstGeom>
          <a:noFill/>
        </p:spPr>
        <p:txBody>
          <a:bodyPr wrap="square" rtlCol="0">
            <a:spAutoFit/>
          </a:bodyPr>
          <a:p>
            <a:endParaRPr lang="en-US" altLang="zh-CN" sz="8000" b="1">
              <a:solidFill>
                <a:schemeClr val="bg1"/>
              </a:solidFill>
            </a:endParaRPr>
          </a:p>
          <a:p>
            <a:r>
              <a:rPr lang="en-US" altLang="zh-CN" sz="8000" b="1">
                <a:solidFill>
                  <a:schemeClr val="bg1"/>
                </a:solidFill>
              </a:rPr>
              <a:t> </a:t>
            </a:r>
            <a:r>
              <a:rPr lang="en-US" altLang="zh-CN" sz="19900" b="1">
                <a:solidFill>
                  <a:schemeClr val="bg1"/>
                </a:solidFill>
              </a:rPr>
              <a:t>01</a:t>
            </a:r>
            <a:endParaRPr lang="en-US" altLang="zh-CN" sz="19900" b="1">
              <a:solidFill>
                <a:schemeClr val="bg1"/>
              </a:solidFill>
            </a:endParaRPr>
          </a:p>
        </p:txBody>
      </p:sp>
      <p:sp>
        <p:nvSpPr>
          <p:cNvPr id="9" name="文本框 8"/>
          <p:cNvSpPr txBox="1"/>
          <p:nvPr/>
        </p:nvSpPr>
        <p:spPr>
          <a:xfrm>
            <a:off x="5995670" y="2928620"/>
            <a:ext cx="6031865" cy="1014730"/>
          </a:xfrm>
          <a:prstGeom prst="rect">
            <a:avLst/>
          </a:prstGeom>
          <a:noFill/>
        </p:spPr>
        <p:txBody>
          <a:bodyPr wrap="square" rtlCol="0">
            <a:spAutoFit/>
          </a:bodyPr>
          <a:p>
            <a:pPr algn="l"/>
            <a:r>
              <a:rPr lang="zh-CN" altLang="en-US" sz="6000" b="1">
                <a:solidFill>
                  <a:schemeClr val="bg1"/>
                </a:solidFill>
                <a:sym typeface="+mn-ea"/>
              </a:rPr>
              <a:t>竞赛简介</a:t>
            </a:r>
            <a:endParaRPr lang="zh-CN" altLang="en-US" sz="6000" b="1">
              <a:solidFill>
                <a:schemeClr val="bg1"/>
              </a:solidFill>
              <a:sym typeface="+mn-ea"/>
            </a:endParaRPr>
          </a:p>
        </p:txBody>
      </p:sp>
      <p:pic>
        <p:nvPicPr>
          <p:cNvPr id="5" name="图片 4" descr="学创杯logo_3"/>
          <p:cNvPicPr>
            <a:picLocks noChangeAspect="1"/>
          </p:cNvPicPr>
          <p:nvPr/>
        </p:nvPicPr>
        <p:blipFill>
          <a:blip r:embed="rId1"/>
          <a:stretch>
            <a:fillRect/>
          </a:stretch>
        </p:blipFill>
        <p:spPr>
          <a:xfrm>
            <a:off x="10861675" y="164465"/>
            <a:ext cx="901065" cy="79819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70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内容占位符 2"/>
          <p:cNvSpPr>
            <a:spLocks noGrp="1"/>
          </p:cNvSpPr>
          <p:nvPr/>
        </p:nvSpPr>
        <p:spPr>
          <a:xfrm>
            <a:off x="1090930" y="1245870"/>
            <a:ext cx="9959340" cy="4966970"/>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latinLnBrk="0">
              <a:lnSpc>
                <a:spcPct val="155000"/>
              </a:lnSpc>
              <a:spcBef>
                <a:spcPts val="0"/>
              </a:spcBef>
              <a:buFont typeface="Wingdings" panose="05000000000000000000" charset="0"/>
              <a:buChar char=""/>
            </a:pPr>
            <a:r>
              <a:rPr lang="zh-CN" sz="2000" b="0">
                <a:ln>
                  <a:noFill/>
                </a:ln>
                <a:solidFill>
                  <a:srgbClr val="000000"/>
                </a:solidFill>
                <a:latin typeface="微软雅黑" panose="020B0503020204020204" charset="-122"/>
                <a:ea typeface="微软雅黑" panose="020B0503020204020204" charset="-122"/>
                <a:cs typeface="微软雅黑" panose="020B0503020204020204" charset="-122"/>
              </a:rPr>
              <a:t>根据《国家中长期教育改革和发展规划纲要 ( 2010-2020 年)》、《关于深化高等学校创新创业教育改革的实施意见》（国办发[2015]36号）、《关于进一步支持大学生创新创业的指导意见》国发〔20</a:t>
            </a:r>
            <a:r>
              <a:rPr lang="en-US" altLang="zh-CN" sz="2000" b="0">
                <a:ln>
                  <a:noFill/>
                </a:ln>
                <a:solidFill>
                  <a:srgbClr val="000000"/>
                </a:solidFill>
                <a:latin typeface="微软雅黑" panose="020B0503020204020204" charset="-122"/>
                <a:ea typeface="微软雅黑" panose="020B0503020204020204" charset="-122"/>
                <a:cs typeface="微软雅黑" panose="020B0503020204020204" charset="-122"/>
              </a:rPr>
              <a:t>21</a:t>
            </a:r>
            <a:r>
              <a:rPr lang="zh-CN" sz="2000" b="0">
                <a:ln>
                  <a:noFill/>
                </a:ln>
                <a:solidFill>
                  <a:srgbClr val="000000"/>
                </a:solidFill>
                <a:latin typeface="微软雅黑" panose="020B0503020204020204" charset="-122"/>
                <a:ea typeface="微软雅黑" panose="020B0503020204020204" charset="-122"/>
                <a:cs typeface="微软雅黑" panose="020B0503020204020204" charset="-122"/>
              </a:rPr>
              <a:t>〕3</a:t>
            </a:r>
            <a:r>
              <a:rPr lang="en-US" altLang="zh-CN" sz="2000" b="0">
                <a:ln>
                  <a:noFill/>
                </a:ln>
                <a:solidFill>
                  <a:srgbClr val="000000"/>
                </a:solidFill>
                <a:latin typeface="微软雅黑" panose="020B0503020204020204" charset="-122"/>
                <a:ea typeface="微软雅黑" panose="020B0503020204020204" charset="-122"/>
                <a:cs typeface="微软雅黑" panose="020B0503020204020204" charset="-122"/>
              </a:rPr>
              <a:t>5</a:t>
            </a:r>
            <a:r>
              <a:rPr lang="zh-CN" sz="2000" b="0">
                <a:ln>
                  <a:noFill/>
                </a:ln>
                <a:solidFill>
                  <a:srgbClr val="000000"/>
                </a:solidFill>
                <a:latin typeface="微软雅黑" panose="020B0503020204020204" charset="-122"/>
                <a:ea typeface="微软雅黑" panose="020B0503020204020204" charset="-122"/>
                <a:cs typeface="微软雅黑" panose="020B0503020204020204" charset="-122"/>
              </a:rPr>
              <a:t>号等文件精神，推动高等教育内涵式发展，大力提升人才培养质量。</a:t>
            </a:r>
            <a:r>
              <a:rPr lang="zh-CN" altLang="en-US" sz="2000" dirty="0">
                <a:ln>
                  <a:noFill/>
                </a:ln>
                <a:solidFill>
                  <a:srgbClr val="000000"/>
                </a:solidFill>
                <a:latin typeface="微软雅黑" panose="020B0503020204020204" charset="-122"/>
                <a:ea typeface="微软雅黑" panose="020B0503020204020204" charset="-122"/>
                <a:cs typeface="微软雅黑" panose="020B0503020204020204" charset="-122"/>
                <a:sym typeface="+mn-ea"/>
              </a:rPr>
              <a:t>为激励大学生弘扬时代精神，培养创业意识，提高创业能力，促进高校就业创业教育的蓬勃开展，</a:t>
            </a:r>
            <a:r>
              <a:rPr lang="zh-CN" sz="2000" b="0">
                <a:ln>
                  <a:noFill/>
                </a:ln>
                <a:solidFill>
                  <a:srgbClr val="000000"/>
                </a:solidFill>
                <a:latin typeface="微软雅黑" panose="020B0503020204020204" charset="-122"/>
                <a:ea typeface="微软雅黑" panose="020B0503020204020204" charset="-122"/>
                <a:cs typeface="微软雅黑" panose="020B0503020204020204" charset="-122"/>
              </a:rPr>
              <a:t>特举办“学创杯”全国大学生创业综合模拟演训活动。</a:t>
            </a:r>
            <a:endParaRPr lang="zh-CN" sz="2000" b="0">
              <a:ln>
                <a:noFill/>
              </a:ln>
              <a:solidFill>
                <a:srgbClr val="000000"/>
              </a:solidFill>
              <a:latin typeface="微软雅黑" panose="020B0503020204020204" charset="-122"/>
              <a:ea typeface="微软雅黑" panose="020B0503020204020204" charset="-122"/>
              <a:cs typeface="微软雅黑" panose="020B0503020204020204" charset="-122"/>
            </a:endParaRPr>
          </a:p>
          <a:p>
            <a:pPr marL="217170" indent="-289560" fontAlgn="auto">
              <a:lnSpc>
                <a:spcPct val="170000"/>
              </a:lnSpc>
              <a:spcBef>
                <a:spcPts val="1200"/>
              </a:spcBef>
              <a:spcAft>
                <a:spcPts val="600"/>
              </a:spcAft>
              <a:buFont typeface="Wingdings" panose="05000000000000000000" charset="0"/>
              <a:buChar char=""/>
              <a:extLst>
                <a:ext uri="{35155182-B16C-46BC-9424-99874614C6A1}">
                  <wpsdc:marlchars xmlns:wpsdc="http://www.wps.cn/officeDocument/2017/drawingmlCustomData" val="95" checksum="3534689470"/>
                </a:ext>
              </a:extLst>
            </a:pPr>
            <a:r>
              <a:rPr lang="zh-CN" altLang="en-US" sz="2000">
                <a:latin typeface="微软雅黑" panose="020B0503020204020204" charset="-122"/>
                <a:ea typeface="微软雅黑" panose="020B0503020204020204" charset="-122"/>
                <a:sym typeface="+mn-ea"/>
              </a:rPr>
              <a:t>2022年活动主办单位：</a:t>
            </a:r>
            <a:endParaRPr lang="zh-CN" altLang="en-US" sz="2000" b="1">
              <a:latin typeface="微软雅黑" panose="020B0503020204020204" charset="-122"/>
              <a:ea typeface="微软雅黑" panose="020B0503020204020204" charset="-122"/>
            </a:endParaRPr>
          </a:p>
          <a:p>
            <a:pPr marL="1143000" indent="0" fontAlgn="auto">
              <a:lnSpc>
                <a:spcPct val="170000"/>
              </a:lnSpc>
              <a:spcBef>
                <a:spcPts val="0"/>
              </a:spcBef>
              <a:spcAft>
                <a:spcPts val="0"/>
              </a:spcAft>
              <a:buFont typeface="Wingdings" panose="05000000000000000000" charset="0"/>
              <a:buNone/>
              <a:extLst>
                <a:ext uri="{35155182-B16C-46BC-9424-99874614C6A1}">
                  <wpsdc:marlchars xmlns:wpsdc="http://www.wps.cn/officeDocument/2017/drawingmlCustomData" val="500" checksum="2068644371"/>
                </a:ext>
              </a:extLst>
            </a:pPr>
            <a:r>
              <a:rPr lang="zh-CN" altLang="en-US" sz="2000">
                <a:latin typeface="微软雅黑" panose="020B0503020204020204" charset="-122"/>
                <a:ea typeface="微软雅黑" panose="020B0503020204020204" charset="-122"/>
                <a:sym typeface="+mn-ea"/>
              </a:rPr>
              <a:t>高等学校国家级实验教学示范中心联席会经管学科组</a:t>
            </a:r>
            <a:endParaRPr lang="zh-CN" altLang="en-US" sz="2000" b="1">
              <a:latin typeface="微软雅黑" panose="020B0503020204020204" charset="-122"/>
              <a:ea typeface="微软雅黑" panose="020B0503020204020204" charset="-122"/>
            </a:endParaRPr>
          </a:p>
          <a:p>
            <a:pPr marL="1143000" indent="0" fontAlgn="auto">
              <a:lnSpc>
                <a:spcPct val="170000"/>
              </a:lnSpc>
              <a:spcBef>
                <a:spcPts val="0"/>
              </a:spcBef>
              <a:spcAft>
                <a:spcPts val="0"/>
              </a:spcAft>
              <a:buFont typeface="Wingdings" panose="05000000000000000000" charset="0"/>
              <a:buNone/>
              <a:extLst>
                <a:ext uri="{35155182-B16C-46BC-9424-99874614C6A1}">
                  <wpsdc:marlchars xmlns:wpsdc="http://www.wps.cn/officeDocument/2017/drawingmlCustomData" val="500" checksum="2068644371"/>
                </a:ext>
              </a:extLst>
            </a:pPr>
            <a:r>
              <a:rPr lang="zh-CN" altLang="en-US" sz="2000">
                <a:latin typeface="微软雅黑" panose="020B0503020204020204" charset="-122"/>
                <a:ea typeface="微软雅黑" panose="020B0503020204020204" charset="-122"/>
                <a:sym typeface="+mn-ea"/>
              </a:rPr>
              <a:t>中国陶行知研究会</a:t>
            </a:r>
            <a:endParaRPr lang="zh-CN" altLang="en-US" sz="2000" b="0">
              <a:ln>
                <a:noFill/>
              </a:ln>
              <a:solidFill>
                <a:srgbClr val="C00000"/>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00965"/>
            <a:ext cx="3039745"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大赛背景</a:t>
            </a:r>
            <a:endParaRPr lang="zh-CN" altLang="en-US" sz="3200" b="1" dirty="0">
              <a:latin typeface="微软雅黑" panose="020B0503020204020204" charset="-122"/>
              <a:ea typeface="微软雅黑" panose="020B0503020204020204" charset="-122"/>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772160" y="972820"/>
            <a:ext cx="10286365" cy="983615"/>
          </a:xfrm>
          <a:prstGeom prst="rect">
            <a:avLst/>
          </a:prstGeom>
          <a:noFill/>
        </p:spPr>
        <p:txBody>
          <a:bodyPr wrap="square" rtlCol="0">
            <a:spAutoFit/>
          </a:bodyPr>
          <a:lstStyle/>
          <a:p>
            <a:pPr marL="342900" indent="-342900" algn="just" defTabSz="914400" fontAlgn="auto">
              <a:lnSpc>
                <a:spcPct val="145000"/>
              </a:lnSpc>
              <a:spcBef>
                <a:spcPts val="0"/>
              </a:spcBef>
              <a:spcAft>
                <a:spcPts val="1200"/>
              </a:spcAft>
              <a:buFont typeface="Wingdings" panose="05000000000000000000" charset="0"/>
              <a:buChar char=""/>
            </a:pPr>
            <a:r>
              <a:rPr lang="en-US" sz="2000" b="1">
                <a:ln>
                  <a:noFill/>
                </a:ln>
                <a:solidFill>
                  <a:srgbClr val="FF0000"/>
                </a:solidFill>
                <a:effectLst/>
                <a:latin typeface="微软雅黑" panose="020B0503020204020204" charset="-122"/>
                <a:ea typeface="微软雅黑" panose="020B0503020204020204" charset="-122"/>
                <a:cs typeface="微软雅黑" panose="020B0503020204020204" charset="-122"/>
                <a:sym typeface="+mn-ea"/>
              </a:rPr>
              <a:t>2020</a:t>
            </a:r>
            <a:r>
              <a:rPr lang="zh-CN" altLang="en-US" sz="2000" b="1">
                <a:ln>
                  <a:noFill/>
                </a:ln>
                <a:solidFill>
                  <a:srgbClr val="FF0000"/>
                </a:solidFill>
                <a:effectLst/>
                <a:latin typeface="微软雅黑" panose="020B0503020204020204" charset="-122"/>
                <a:ea typeface="微软雅黑" panose="020B0503020204020204" charset="-122"/>
                <a:cs typeface="微软雅黑" panose="020B0503020204020204" charset="-122"/>
                <a:sym typeface="+mn-ea"/>
              </a:rPr>
              <a:t>、</a:t>
            </a:r>
            <a:r>
              <a:rPr lang="en-US" altLang="zh-CN" sz="2000" b="1">
                <a:ln>
                  <a:noFill/>
                </a:ln>
                <a:solidFill>
                  <a:srgbClr val="FF0000"/>
                </a:solidFill>
                <a:effectLst/>
                <a:latin typeface="微软雅黑" panose="020B0503020204020204" charset="-122"/>
                <a:ea typeface="微软雅黑" panose="020B0503020204020204" charset="-122"/>
                <a:cs typeface="微软雅黑" panose="020B0503020204020204" charset="-122"/>
                <a:sym typeface="+mn-ea"/>
              </a:rPr>
              <a:t>2021</a:t>
            </a:r>
            <a:r>
              <a:rPr lang="zh-CN" altLang="en-US" sz="2000" b="1">
                <a:ln>
                  <a:noFill/>
                </a:ln>
                <a:solidFill>
                  <a:srgbClr val="FF0000"/>
                </a:solidFill>
                <a:effectLst/>
                <a:latin typeface="微软雅黑" panose="020B0503020204020204" charset="-122"/>
                <a:ea typeface="微软雅黑" panose="020B0503020204020204" charset="-122"/>
                <a:cs typeface="微软雅黑" panose="020B0503020204020204" charset="-122"/>
                <a:sym typeface="+mn-ea"/>
              </a:rPr>
              <a:t>连续两年入围</a:t>
            </a:r>
            <a:r>
              <a:rPr sz="2000" b="1">
                <a:ln>
                  <a:noFill/>
                </a:ln>
                <a:solidFill>
                  <a:srgbClr val="FF0000"/>
                </a:solidFill>
                <a:effectLst/>
                <a:latin typeface="微软雅黑" panose="020B0503020204020204" charset="-122"/>
                <a:ea typeface="微软雅黑" panose="020B0503020204020204" charset="-122"/>
                <a:cs typeface="微软雅黑" panose="020B0503020204020204" charset="-122"/>
                <a:sym typeface="+mn-ea"/>
              </a:rPr>
              <a:t>中国高等教育学会《2020全国普通高校大学生竞赛排行榜》竞赛项目之一</a:t>
            </a:r>
            <a:endParaRPr lang="zh-CN" altLang="en-US" sz="2000" b="1" dirty="0">
              <a:ln>
                <a:noFill/>
              </a:ln>
              <a:solidFill>
                <a:srgbClr val="FF0000"/>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00965"/>
            <a:ext cx="4615815" cy="583565"/>
          </a:xfrm>
          <a:prstGeom prst="rect">
            <a:avLst/>
          </a:prstGeom>
          <a:noFill/>
        </p:spPr>
        <p:txBody>
          <a:bodyPr wrap="square" rtlCol="0">
            <a:spAutoFit/>
          </a:bodyPr>
          <a:lstStyle/>
          <a:p>
            <a:r>
              <a:rPr lang="zh-CN" altLang="en-US" sz="3200" b="1" dirty="0">
                <a:latin typeface="微软雅黑" panose="020B0503020204020204" charset="-122"/>
                <a:ea typeface="微软雅黑" panose="020B0503020204020204" charset="-122"/>
              </a:rPr>
              <a:t>国家级A类赛事</a:t>
            </a:r>
            <a:endParaRPr lang="zh-CN" altLang="en-US" sz="3200" b="1" dirty="0">
              <a:latin typeface="微软雅黑" panose="020B0503020204020204" charset="-122"/>
              <a:ea typeface="微软雅黑" panose="020B0503020204020204" charset="-122"/>
            </a:endParaRPr>
          </a:p>
        </p:txBody>
      </p:sp>
      <p:pic>
        <p:nvPicPr>
          <p:cNvPr id="2" name="图片 1"/>
          <p:cNvPicPr>
            <a:picLocks noChangeAspect="1"/>
          </p:cNvPicPr>
          <p:nvPr/>
        </p:nvPicPr>
        <p:blipFill>
          <a:blip r:embed="rId1">
            <a:extLst>
              <a:ext uri="{28A0092B-C50C-407E-A947-70E740481C1C}">
                <a14:useLocalDpi xmlns:a14="http://schemas.microsoft.com/office/drawing/2010/main" val="0"/>
              </a:ext>
            </a:extLst>
          </a:blip>
          <a:srcRect b="14865"/>
          <a:stretch>
            <a:fillRect/>
          </a:stretch>
        </p:blipFill>
        <p:spPr>
          <a:xfrm>
            <a:off x="3041650" y="1956435"/>
            <a:ext cx="7847965" cy="3107690"/>
          </a:xfrm>
          <a:prstGeom prst="rect">
            <a:avLst/>
          </a:prstGeom>
          <a:effectLst>
            <a:outerShdw blurRad="76200" dir="18900000" sy="23000" kx="-1200000" algn="bl" rotWithShape="0">
              <a:prstClr val="black">
                <a:alpha val="20000"/>
              </a:prstClr>
            </a:outerShdw>
          </a:effectLst>
        </p:spPr>
      </p:pic>
      <p:pic>
        <p:nvPicPr>
          <p:cNvPr id="8" name="图片 7"/>
          <p:cNvPicPr>
            <a:picLocks noChangeAspect="1"/>
          </p:cNvPicPr>
          <p:nvPr/>
        </p:nvPicPr>
        <p:blipFill>
          <a:blip r:embed="rId2"/>
          <a:stretch>
            <a:fillRect/>
          </a:stretch>
        </p:blipFill>
        <p:spPr>
          <a:xfrm>
            <a:off x="899160" y="2722880"/>
            <a:ext cx="7446010" cy="3522980"/>
          </a:xfrm>
          <a:prstGeom prst="rect">
            <a:avLst/>
          </a:prstGeom>
          <a:effectLst>
            <a:outerShdw blurRad="76200" dir="18900000" sy="23000" kx="-1200000" algn="bl" rotWithShape="0">
              <a:prstClr val="black">
                <a:alpha val="20000"/>
              </a:prstClr>
            </a:outerShdw>
          </a:effectLst>
        </p:spPr>
      </p:pic>
    </p:spTree>
    <p:custDataLst>
      <p:tags r:id="rId3"/>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p:cNvSpPr/>
          <p:nvPr/>
        </p:nvSpPr>
        <p:spPr>
          <a:xfrm>
            <a:off x="3481705" y="6145530"/>
            <a:ext cx="8710295" cy="412115"/>
          </a:xfrm>
          <a:prstGeom prst="rect">
            <a:avLst/>
          </a:prstGeom>
          <a:solidFill>
            <a:srgbClr val="FA580D"/>
          </a:solidFill>
          <a:ln>
            <a:solidFill>
              <a:srgbClr val="FA580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文本框 2"/>
          <p:cNvSpPr txBox="1"/>
          <p:nvPr/>
        </p:nvSpPr>
        <p:spPr>
          <a:xfrm>
            <a:off x="698500" y="1280160"/>
            <a:ext cx="10286365" cy="4061460"/>
          </a:xfrm>
          <a:prstGeom prst="rect">
            <a:avLst/>
          </a:prstGeom>
          <a:noFill/>
        </p:spPr>
        <p:txBody>
          <a:bodyPr wrap="square" rtlCol="0">
            <a:spAutoFit/>
          </a:bodyPr>
          <a:lstStyle/>
          <a:p>
            <a:pPr marL="342900" indent="-342900" algn="just" defTabSz="914400" fontAlgn="auto">
              <a:lnSpc>
                <a:spcPct val="155000"/>
              </a:lnSpc>
              <a:spcBef>
                <a:spcPts val="0"/>
              </a:spcBef>
              <a:spcAft>
                <a:spcPts val="1200"/>
              </a:spcAft>
              <a:buFont typeface="Wingdings" panose="05000000000000000000" charset="0"/>
              <a:buChar char=""/>
            </a:pPr>
            <a:r>
              <a:rPr sz="2000" b="1">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rPr>
              <a:t>持续举办</a:t>
            </a:r>
            <a:r>
              <a:rPr lang="zh-CN" sz="2000" b="1">
                <a:ln>
                  <a:noFill/>
                </a:ln>
                <a:solidFill>
                  <a:schemeClr val="tx1"/>
                </a:solidFill>
                <a:effectLst/>
                <a:latin typeface="微软雅黑" panose="020B0503020204020204" charset="-122"/>
                <a:ea typeface="微软雅黑" panose="020B0503020204020204" charset="-122"/>
                <a:cs typeface="微软雅黑" panose="020B0503020204020204" charset="-122"/>
                <a:sym typeface="+mn-ea"/>
              </a:rPr>
              <a:t>八</a:t>
            </a:r>
            <a:r>
              <a:rPr sz="2000" b="1">
                <a:ln>
                  <a:noFill/>
                </a:ln>
                <a:effectLst/>
                <a:latin typeface="微软雅黑" panose="020B0503020204020204" charset="-122"/>
                <a:ea typeface="微软雅黑" panose="020B0503020204020204" charset="-122"/>
                <a:cs typeface="微软雅黑" panose="020B0503020204020204" charset="-122"/>
                <a:sym typeface="+mn-ea"/>
              </a:rPr>
              <a:t>届</a:t>
            </a:r>
            <a:r>
              <a:rPr sz="2000" b="1">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rPr>
              <a:t>，赛事侧重于提升大学生创业团队初创企业运营管理能力，</a:t>
            </a:r>
            <a:r>
              <a:rPr sz="2000">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rPr>
              <a:t>参照中国高等教育学会高校竞赛评估与管理体系研究工作组最新发布的202</a:t>
            </a:r>
            <a:r>
              <a:rPr lang="en-US" sz="2000">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rPr>
              <a:t>1</a:t>
            </a:r>
            <a:r>
              <a:rPr sz="2000">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rPr>
              <a:t>全国普通高校大学生竞赛排行榜，进一步提升</a:t>
            </a:r>
            <a:r>
              <a:rPr lang="zh-CN" sz="2000">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rPr>
              <a:t>高</a:t>
            </a:r>
            <a:r>
              <a:rPr sz="2000">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rPr>
              <a:t>校大学生创新创业能力、从而达到以赛促学、以赛促教、以赛促创的目的，通过学科竞赛能够检验大学生的创新能力和综合素质，大学生科技竞赛对高校创新创业人才培养具有重要意义。</a:t>
            </a:r>
            <a:endParaRPr lang="zh-CN" altLang="en-US" sz="2000">
              <a:sym typeface="+mn-ea"/>
            </a:endParaRPr>
          </a:p>
          <a:p>
            <a:pPr marL="342900" indent="-342900" algn="just" defTabSz="914400" fontAlgn="auto">
              <a:lnSpc>
                <a:spcPct val="155000"/>
              </a:lnSpc>
              <a:spcBef>
                <a:spcPts val="0"/>
              </a:spcBef>
              <a:spcAft>
                <a:spcPts val="1200"/>
              </a:spcAft>
              <a:buFont typeface="Wingdings" panose="05000000000000000000" charset="0"/>
              <a:buChar char=""/>
            </a:pPr>
            <a:r>
              <a:rPr lang="zh-CN" altLang="en-US" sz="2000">
                <a:sym typeface="+mn-ea"/>
              </a:rPr>
              <a:t>活动每年吸引近三十万大学生和两千多名相关教师积极参与竞赛、论坛和研讨活动，有效提升了高校大学生创新创业的热情，促进了校际间创新创业教育的交流与合作，推动高校创新创业实践教学的深化与完善。</a:t>
            </a:r>
            <a:endParaRPr lang="zh-CN" sz="2000" b="1" dirty="0">
              <a:ln>
                <a:noFill/>
              </a:ln>
              <a:solidFill>
                <a:srgbClr val="000000"/>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00965"/>
            <a:ext cx="3039745" cy="583565"/>
          </a:xfrm>
          <a:prstGeom prst="rect">
            <a:avLst/>
          </a:prstGeom>
          <a:noFill/>
        </p:spPr>
        <p:txBody>
          <a:bodyPr wrap="square" rtlCol="0">
            <a:spAutoFit/>
          </a:bodyPr>
          <a:lstStyle/>
          <a:p>
            <a:r>
              <a:rPr lang="zh-CN" altLang="en-US" sz="3200" b="1" dirty="0">
                <a:latin typeface="微软雅黑" panose="020B0503020204020204" charset="-122"/>
                <a:ea typeface="微软雅黑" panose="020B0503020204020204" charset="-122"/>
              </a:rPr>
              <a:t>大赛整体介绍</a:t>
            </a:r>
            <a:endParaRPr lang="zh-CN" altLang="en-US" sz="3200" b="1" dirty="0">
              <a:latin typeface="微软雅黑" panose="020B0503020204020204" charset="-122"/>
              <a:ea typeface="微软雅黑" panose="020B0503020204020204" charset="-122"/>
            </a:endParaRPr>
          </a:p>
        </p:txBody>
      </p:sp>
      <p:pic>
        <p:nvPicPr>
          <p:cNvPr id="9" name="图片 8" descr="内蒙古财经大学"/>
          <p:cNvPicPr>
            <a:picLocks noChangeAspect="1"/>
          </p:cNvPicPr>
          <p:nvPr/>
        </p:nvPicPr>
        <p:blipFill>
          <a:blip r:embed="rId1"/>
          <a:stretch>
            <a:fillRect/>
          </a:stretch>
        </p:blipFill>
        <p:spPr>
          <a:xfrm>
            <a:off x="9074785" y="5666105"/>
            <a:ext cx="843280" cy="843280"/>
          </a:xfrm>
          <a:prstGeom prst="ellipse">
            <a:avLst/>
          </a:prstGeom>
          <a:effectLst>
            <a:outerShdw blurRad="76200" dir="18900000" sy="23000" kx="-1200000" algn="bl" rotWithShape="0">
              <a:prstClr val="black">
                <a:alpha val="20000"/>
              </a:prstClr>
            </a:outerShdw>
          </a:effectLst>
        </p:spPr>
      </p:pic>
      <p:pic>
        <p:nvPicPr>
          <p:cNvPr id="4" name="图片 3"/>
          <p:cNvPicPr/>
          <p:nvPr/>
        </p:nvPicPr>
        <p:blipFill>
          <a:blip r:embed="rId2"/>
          <a:stretch>
            <a:fillRect/>
          </a:stretch>
        </p:blipFill>
        <p:spPr>
          <a:xfrm>
            <a:off x="3605530" y="5666105"/>
            <a:ext cx="825500" cy="839470"/>
          </a:xfrm>
          <a:prstGeom prst="ellipse">
            <a:avLst/>
          </a:prstGeom>
          <a:effectLst>
            <a:outerShdw blurRad="76200" dir="18900000" sy="23000" kx="-1200000" algn="bl" rotWithShape="0">
              <a:prstClr val="black">
                <a:alpha val="20000"/>
              </a:prstClr>
            </a:outerShdw>
          </a:effectLst>
        </p:spPr>
      </p:pic>
      <p:pic>
        <p:nvPicPr>
          <p:cNvPr id="5" name="图片 4"/>
          <p:cNvPicPr/>
          <p:nvPr/>
        </p:nvPicPr>
        <p:blipFill>
          <a:blip r:embed="rId3"/>
          <a:stretch>
            <a:fillRect/>
          </a:stretch>
        </p:blipFill>
        <p:spPr>
          <a:xfrm>
            <a:off x="4513580" y="5666105"/>
            <a:ext cx="826135" cy="838200"/>
          </a:xfrm>
          <a:prstGeom prst="ellipse">
            <a:avLst/>
          </a:prstGeom>
          <a:effectLst>
            <a:outerShdw blurRad="76200" dir="18900000" sy="23000" kx="-1200000" algn="bl" rotWithShape="0">
              <a:prstClr val="black">
                <a:alpha val="20000"/>
              </a:prstClr>
            </a:outerShdw>
          </a:effectLst>
        </p:spPr>
      </p:pic>
      <p:pic>
        <p:nvPicPr>
          <p:cNvPr id="6" name="图片 5"/>
          <p:cNvPicPr>
            <a:picLocks noChangeAspect="1"/>
          </p:cNvPicPr>
          <p:nvPr/>
        </p:nvPicPr>
        <p:blipFill>
          <a:blip r:embed="rId4"/>
          <a:stretch>
            <a:fillRect/>
          </a:stretch>
        </p:blipFill>
        <p:spPr>
          <a:xfrm>
            <a:off x="5421630" y="5666105"/>
            <a:ext cx="839470" cy="838835"/>
          </a:xfrm>
          <a:prstGeom prst="ellipse">
            <a:avLst/>
          </a:prstGeom>
          <a:effectLst>
            <a:outerShdw blurRad="76200" dir="18900000" sy="23000" kx="-1200000" algn="bl" rotWithShape="0">
              <a:prstClr val="black">
                <a:alpha val="20000"/>
              </a:prstClr>
            </a:outerShdw>
          </a:effectLst>
        </p:spPr>
      </p:pic>
      <p:pic>
        <p:nvPicPr>
          <p:cNvPr id="8" name="图片 7"/>
          <p:cNvPicPr/>
          <p:nvPr/>
        </p:nvPicPr>
        <p:blipFill>
          <a:blip r:embed="rId5"/>
          <a:stretch>
            <a:fillRect/>
          </a:stretch>
        </p:blipFill>
        <p:spPr>
          <a:xfrm>
            <a:off x="7261860" y="5666105"/>
            <a:ext cx="826770" cy="838200"/>
          </a:xfrm>
          <a:prstGeom prst="ellipse">
            <a:avLst/>
          </a:prstGeom>
          <a:effectLst>
            <a:outerShdw blurRad="76200" dir="18900000" sy="23000" kx="-1200000" algn="bl" rotWithShape="0">
              <a:prstClr val="black">
                <a:alpha val="20000"/>
              </a:prstClr>
            </a:outerShdw>
          </a:effectLst>
        </p:spPr>
      </p:pic>
      <p:pic>
        <p:nvPicPr>
          <p:cNvPr id="11" name="图片 10" descr="C:\Users\Administrator\Desktop\湖北经济学院.jpg湖北经济学院"/>
          <p:cNvPicPr>
            <a:picLocks noChangeAspect="1"/>
          </p:cNvPicPr>
          <p:nvPr/>
        </p:nvPicPr>
        <p:blipFill>
          <a:blip r:embed="rId6"/>
          <a:srcRect l="13954" r="14454"/>
          <a:stretch>
            <a:fillRect/>
          </a:stretch>
        </p:blipFill>
        <p:spPr>
          <a:xfrm>
            <a:off x="8171815" y="5666105"/>
            <a:ext cx="889635" cy="882015"/>
          </a:xfrm>
          <a:prstGeom prst="ellipse">
            <a:avLst/>
          </a:prstGeom>
          <a:effectLst>
            <a:outerShdw blurRad="76200" dir="18900000" sy="23000" kx="-1200000" algn="bl" rotWithShape="0">
              <a:prstClr val="black">
                <a:alpha val="20000"/>
              </a:prstClr>
            </a:outerShdw>
          </a:effectLst>
        </p:spPr>
      </p:pic>
      <p:pic>
        <p:nvPicPr>
          <p:cNvPr id="12" name="图片 11"/>
          <p:cNvPicPr>
            <a:picLocks noChangeAspect="1"/>
          </p:cNvPicPr>
          <p:nvPr/>
        </p:nvPicPr>
        <p:blipFill>
          <a:blip r:embed="rId7"/>
          <a:stretch>
            <a:fillRect/>
          </a:stretch>
        </p:blipFill>
        <p:spPr>
          <a:xfrm>
            <a:off x="6362065" y="5666105"/>
            <a:ext cx="850900" cy="850900"/>
          </a:xfrm>
          <a:prstGeom prst="ellipse">
            <a:avLst/>
          </a:prstGeom>
          <a:effectLst>
            <a:outerShdw blurRad="76200" dir="18900000" sy="23000" kx="-1200000" algn="bl" rotWithShape="0">
              <a:prstClr val="black">
                <a:alpha val="20000"/>
              </a:prstClr>
            </a:outerShdw>
          </a:effectLst>
        </p:spPr>
      </p:pic>
      <p:pic>
        <p:nvPicPr>
          <p:cNvPr id="14" name="图片 13"/>
          <p:cNvPicPr>
            <a:picLocks noChangeAspect="1"/>
          </p:cNvPicPr>
          <p:nvPr/>
        </p:nvPicPr>
        <p:blipFill>
          <a:blip r:embed="rId8"/>
          <a:srcRect l="6261" t="6604" r="4117" b="4674"/>
          <a:stretch>
            <a:fillRect/>
          </a:stretch>
        </p:blipFill>
        <p:spPr>
          <a:xfrm>
            <a:off x="10020300" y="5666105"/>
            <a:ext cx="869315" cy="860425"/>
          </a:xfrm>
          <a:prstGeom prst="ellipse">
            <a:avLst/>
          </a:prstGeom>
          <a:effectLst>
            <a:outerShdw blurRad="76200" dir="18900000" sy="23000" kx="-1200000" algn="bl" rotWithShape="0">
              <a:prstClr val="black">
                <a:alpha val="20000"/>
              </a:prstClr>
            </a:outerShdw>
          </a:effectLst>
        </p:spPr>
      </p:pic>
      <p:pic>
        <p:nvPicPr>
          <p:cNvPr id="16" name="图片 15" descr="2271638755293_.pic_hd"/>
          <p:cNvPicPr>
            <a:picLocks noChangeAspect="1"/>
          </p:cNvPicPr>
          <p:nvPr/>
        </p:nvPicPr>
        <p:blipFill>
          <a:blip r:embed="rId9"/>
          <a:srcRect l="-1221" t="-2759" r="315" b="32008"/>
          <a:stretch>
            <a:fillRect/>
          </a:stretch>
        </p:blipFill>
        <p:spPr>
          <a:xfrm>
            <a:off x="10955020" y="5666105"/>
            <a:ext cx="822325" cy="845185"/>
          </a:xfrm>
          <a:prstGeom prst="ellipse">
            <a:avLst/>
          </a:prstGeom>
          <a:ln>
            <a:solidFill>
              <a:schemeClr val="bg1">
                <a:lumMod val="95000"/>
                <a:alpha val="0"/>
              </a:schemeClr>
            </a:solidFill>
          </a:ln>
          <a:effectLst>
            <a:outerShdw blurRad="76200" dir="18900000" sy="23000" kx="-1200000" algn="bl" rotWithShape="0">
              <a:prstClr val="black">
                <a:alpha val="20000"/>
              </a:prstClr>
            </a:outerShdw>
          </a:effectLst>
        </p:spPr>
      </p:pic>
    </p:spTree>
    <p:custDataLst>
      <p:tags r:id="rId10"/>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5248910" y="1719368"/>
            <a:ext cx="6175587" cy="502920"/>
          </a:xfrm>
          <a:prstGeom prst="rect">
            <a:avLst/>
          </a:prstGeom>
          <a:noFill/>
        </p:spPr>
        <p:txBody>
          <a:bodyPr wrap="square" rtlCol="0">
            <a:spAutoFit/>
          </a:bodyPr>
          <a:lstStyle/>
          <a:p>
            <a:pPr algn="l" eaLnBrk="1" hangingPunct="1">
              <a:lnSpc>
                <a:spcPct val="125000"/>
              </a:lnSpc>
            </a:pPr>
            <a:r>
              <a:rPr lang="en-US" altLang="zh-CN" sz="2135" b="1" dirty="0">
                <a:solidFill>
                  <a:schemeClr val="tx1"/>
                </a:solidFill>
                <a:effectLst/>
                <a:latin typeface="微软雅黑" panose="020B0503020204020204" charset="-122"/>
                <a:ea typeface="微软雅黑" panose="020B0503020204020204" charset="-122"/>
                <a:cs typeface="微软雅黑" panose="020B0503020204020204" charset="-122"/>
                <a:sym typeface="+mn-ea"/>
              </a:rPr>
              <a:t>2014</a:t>
            </a:r>
            <a:r>
              <a:rPr lang="zh-CN" altLang="en-US" sz="2135" b="1" dirty="0">
                <a:solidFill>
                  <a:schemeClr val="tx1"/>
                </a:solidFill>
                <a:effectLst/>
                <a:latin typeface="微软雅黑" panose="020B0503020204020204" charset="-122"/>
                <a:ea typeface="微软雅黑" panose="020B0503020204020204" charset="-122"/>
                <a:cs typeface="微软雅黑" panose="020B0503020204020204" charset="-122"/>
                <a:sym typeface="+mn-ea"/>
              </a:rPr>
              <a:t>年</a:t>
            </a:r>
            <a:r>
              <a:rPr lang="en-US" altLang="zh-CN" sz="2135" b="1" dirty="0">
                <a:solidFill>
                  <a:schemeClr val="tx1"/>
                </a:solidFill>
                <a:effectLst/>
                <a:latin typeface="微软雅黑" panose="020B0503020204020204" charset="-122"/>
                <a:ea typeface="微软雅黑" panose="020B0503020204020204" charset="-122"/>
                <a:cs typeface="微软雅黑" panose="020B0503020204020204" charset="-122"/>
                <a:sym typeface="+mn-ea"/>
              </a:rPr>
              <a:t>--</a:t>
            </a:r>
            <a:r>
              <a:rPr lang="zh-CN" altLang="en-US"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rPr>
              <a:t>武汉大学、重庆工商大学</a:t>
            </a:r>
            <a:endParaRPr lang="zh-CN" altLang="en-US"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17" name="矩形 16"/>
          <p:cNvSpPr/>
          <p:nvPr/>
        </p:nvSpPr>
        <p:spPr>
          <a:xfrm>
            <a:off x="559647" y="2660227"/>
            <a:ext cx="2302087" cy="829945"/>
          </a:xfrm>
          <a:prstGeom prst="rect">
            <a:avLst/>
          </a:prstGeom>
        </p:spPr>
        <p:txBody>
          <a:bodyPr wrap="square">
            <a:spAutoFit/>
          </a:bodyPr>
          <a:lstStyle/>
          <a:p>
            <a:pPr algn="ctr"/>
            <a:r>
              <a:rPr lang="zh-CN" altLang="en-US" sz="2400" b="1" dirty="0">
                <a:solidFill>
                  <a:schemeClr val="tx1"/>
                </a:solidFill>
                <a:latin typeface="微软雅黑" panose="020B0503020204020204" charset="-122"/>
                <a:ea typeface="微软雅黑" panose="020B0503020204020204" charset="-122"/>
              </a:rPr>
              <a:t>赛事每年</a:t>
            </a:r>
            <a:endParaRPr lang="zh-CN" altLang="en-US" sz="2400" b="1" dirty="0">
              <a:solidFill>
                <a:schemeClr val="tx1"/>
              </a:solidFill>
              <a:latin typeface="微软雅黑" panose="020B0503020204020204" charset="-122"/>
              <a:ea typeface="微软雅黑" panose="020B0503020204020204" charset="-122"/>
            </a:endParaRPr>
          </a:p>
          <a:p>
            <a:pPr algn="ctr"/>
            <a:r>
              <a:rPr lang="zh-CN" altLang="en-US" sz="2400" b="1" dirty="0">
                <a:solidFill>
                  <a:schemeClr val="tx1"/>
                </a:solidFill>
                <a:latin typeface="微软雅黑" panose="020B0503020204020204" charset="-122"/>
                <a:ea typeface="微软雅黑" panose="020B0503020204020204" charset="-122"/>
              </a:rPr>
              <a:t>吸引参赛师生</a:t>
            </a:r>
            <a:endParaRPr lang="zh-CN" altLang="en-US" sz="2400" b="1" dirty="0">
              <a:solidFill>
                <a:schemeClr val="tx1"/>
              </a:solidFill>
              <a:latin typeface="微软雅黑" panose="020B0503020204020204" charset="-122"/>
              <a:ea typeface="微软雅黑" panose="020B0503020204020204" charset="-122"/>
            </a:endParaRPr>
          </a:p>
        </p:txBody>
      </p:sp>
      <p:sp>
        <p:nvSpPr>
          <p:cNvPr id="18" name="空心弧 17"/>
          <p:cNvSpPr/>
          <p:nvPr/>
        </p:nvSpPr>
        <p:spPr bwMode="auto">
          <a:xfrm>
            <a:off x="693420" y="1592580"/>
            <a:ext cx="3565313" cy="3489113"/>
          </a:xfrm>
          <a:prstGeom prst="blockArc">
            <a:avLst>
              <a:gd name="adj1" fmla="val 12390328"/>
              <a:gd name="adj2" fmla="val 5410493"/>
              <a:gd name="adj3" fmla="val 6331"/>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lstStyle/>
          <a:p>
            <a:pPr algn="ctr">
              <a:spcBef>
                <a:spcPct val="20000"/>
              </a:spcBef>
            </a:pPr>
            <a:endParaRPr lang="zh-CN" altLang="en-US" sz="2135">
              <a:solidFill>
                <a:schemeClr val="accent1"/>
              </a:solidFill>
              <a:ea typeface="微软雅黑" panose="020B0503020204020204" charset="-122"/>
            </a:endParaRPr>
          </a:p>
        </p:txBody>
      </p:sp>
      <p:sp>
        <p:nvSpPr>
          <p:cNvPr id="19" name="矩形 18"/>
          <p:cNvSpPr/>
          <p:nvPr/>
        </p:nvSpPr>
        <p:spPr>
          <a:xfrm>
            <a:off x="463127" y="3343487"/>
            <a:ext cx="2885440" cy="1322070"/>
          </a:xfrm>
          <a:prstGeom prst="rect">
            <a:avLst/>
          </a:prstGeom>
        </p:spPr>
        <p:txBody>
          <a:bodyPr wrap="square">
            <a:spAutoFit/>
          </a:bodyPr>
          <a:lstStyle/>
          <a:p>
            <a:r>
              <a:rPr lang="en-US" altLang="zh-CN" sz="8000" b="1" dirty="0">
                <a:solidFill>
                  <a:srgbClr val="FF7909"/>
                </a:solidFill>
                <a:effectLst>
                  <a:outerShdw blurRad="38100" dist="38100" dir="2700000" algn="tl">
                    <a:srgbClr val="000000">
                      <a:alpha val="43137"/>
                    </a:srgbClr>
                  </a:outerShdw>
                </a:effectLst>
                <a:latin typeface="微软雅黑" panose="020B0503020204020204" charset="-122"/>
                <a:ea typeface="微软雅黑" panose="020B0503020204020204" charset="-122"/>
                <a:cs typeface="微软雅黑" panose="020B0503020204020204" charset="-122"/>
              </a:rPr>
              <a:t>30</a:t>
            </a:r>
            <a:r>
              <a:rPr lang="zh-CN" altLang="en-US" sz="8000" b="1" dirty="0">
                <a:solidFill>
                  <a:srgbClr val="FF7909"/>
                </a:solidFill>
                <a:effectLst>
                  <a:outerShdw blurRad="38100" dist="38100" dir="2700000" algn="tl">
                    <a:srgbClr val="000000">
                      <a:alpha val="43137"/>
                    </a:srgbClr>
                  </a:outerShdw>
                </a:effectLst>
                <a:latin typeface="微软雅黑" panose="020B0503020204020204" charset="-122"/>
                <a:ea typeface="微软雅黑" panose="020B0503020204020204" charset="-122"/>
                <a:cs typeface="微软雅黑" panose="020B0503020204020204" charset="-122"/>
              </a:rPr>
              <a:t>万</a:t>
            </a:r>
            <a:endParaRPr lang="zh-CN" altLang="en-US" sz="8000" b="1" dirty="0">
              <a:solidFill>
                <a:srgbClr val="FF7909"/>
              </a:solidFill>
              <a:effectLst>
                <a:outerShdw blurRad="38100" dist="38100" dir="2700000" algn="tl">
                  <a:srgbClr val="000000">
                    <a:alpha val="43137"/>
                  </a:srgbClr>
                </a:outerShdw>
              </a:effectLst>
              <a:latin typeface="微软雅黑" panose="020B0503020204020204" charset="-122"/>
              <a:ea typeface="微软雅黑" panose="020B0503020204020204" charset="-122"/>
              <a:cs typeface="微软雅黑" panose="020B0503020204020204" charset="-122"/>
            </a:endParaRPr>
          </a:p>
        </p:txBody>
      </p:sp>
      <p:sp>
        <p:nvSpPr>
          <p:cNvPr id="20" name="矩形 19"/>
          <p:cNvSpPr/>
          <p:nvPr/>
        </p:nvSpPr>
        <p:spPr>
          <a:xfrm>
            <a:off x="2805853" y="3841327"/>
            <a:ext cx="906780" cy="460375"/>
          </a:xfrm>
          <a:prstGeom prst="rect">
            <a:avLst/>
          </a:prstGeom>
        </p:spPr>
        <p:txBody>
          <a:bodyPr wrap="square">
            <a:spAutoFit/>
          </a:bodyPr>
          <a:lstStyle/>
          <a:p>
            <a:r>
              <a:rPr lang="zh-CN" altLang="en-US" sz="2400" b="1" dirty="0">
                <a:solidFill>
                  <a:schemeClr val="tx1"/>
                </a:solidFill>
                <a:latin typeface="微软雅黑" panose="020B0503020204020204" charset="-122"/>
                <a:ea typeface="微软雅黑" panose="020B0503020204020204" charset="-122"/>
              </a:rPr>
              <a:t>人起</a:t>
            </a:r>
            <a:endParaRPr lang="zh-CN" altLang="en-US" sz="2400" b="1" dirty="0">
              <a:solidFill>
                <a:schemeClr val="tx1"/>
              </a:solidFill>
              <a:latin typeface="微软雅黑" panose="020B0503020204020204" charset="-122"/>
              <a:ea typeface="微软雅黑" panose="020B0503020204020204" charset="-122"/>
            </a:endParaRPr>
          </a:p>
        </p:txBody>
      </p:sp>
      <p:sp>
        <p:nvSpPr>
          <p:cNvPr id="21" name="椭圆 20"/>
          <p:cNvSpPr/>
          <p:nvPr/>
        </p:nvSpPr>
        <p:spPr bwMode="auto">
          <a:xfrm>
            <a:off x="4672330" y="1800648"/>
            <a:ext cx="433493" cy="408093"/>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lstStyle/>
          <a:p>
            <a:pPr algn="ctr">
              <a:spcBef>
                <a:spcPct val="20000"/>
              </a:spcBef>
            </a:pPr>
            <a:r>
              <a:rPr lang="en-US" altLang="zh-CN" sz="1600" b="1">
                <a:solidFill>
                  <a:schemeClr val="tx1"/>
                </a:solidFill>
                <a:effectLst>
                  <a:outerShdw blurRad="38100" dist="38100" dir="2700000" algn="tl">
                    <a:srgbClr val="000000">
                      <a:alpha val="43137"/>
                    </a:srgbClr>
                  </a:outerShdw>
                </a:effectLst>
                <a:latin typeface="+mj-ea"/>
                <a:ea typeface="+mj-ea"/>
              </a:rPr>
              <a:t>1</a:t>
            </a:r>
            <a:endParaRPr lang="en-US" altLang="zh-CN" sz="1600" b="1">
              <a:solidFill>
                <a:schemeClr val="tx1"/>
              </a:solidFill>
              <a:effectLst>
                <a:outerShdw blurRad="38100" dist="38100" dir="2700000" algn="tl">
                  <a:srgbClr val="000000">
                    <a:alpha val="43137"/>
                  </a:srgbClr>
                </a:outerShdw>
              </a:effectLst>
              <a:latin typeface="+mj-ea"/>
              <a:ea typeface="+mj-ea"/>
            </a:endParaRPr>
          </a:p>
        </p:txBody>
      </p:sp>
      <p:sp>
        <p:nvSpPr>
          <p:cNvPr id="22" name="矩形 21"/>
          <p:cNvSpPr/>
          <p:nvPr/>
        </p:nvSpPr>
        <p:spPr>
          <a:xfrm>
            <a:off x="5248910" y="2334048"/>
            <a:ext cx="6175587" cy="420370"/>
          </a:xfrm>
          <a:prstGeom prst="rect">
            <a:avLst/>
          </a:prstGeom>
          <a:noFill/>
        </p:spPr>
        <p:txBody>
          <a:bodyPr wrap="square" rtlCol="0">
            <a:spAutoFit/>
          </a:bodyPr>
          <a:lstStyle/>
          <a:p>
            <a:pPr algn="just"/>
            <a:r>
              <a:rPr lang="en-US" altLang="zh-CN" sz="2135" b="1">
                <a:solidFill>
                  <a:schemeClr val="tx1"/>
                </a:solidFill>
                <a:latin typeface="微软雅黑" panose="020B0503020204020204" charset="-122"/>
                <a:ea typeface="微软雅黑" panose="020B0503020204020204" charset="-122"/>
                <a:cs typeface="微软雅黑" panose="020B0503020204020204" charset="-122"/>
              </a:rPr>
              <a:t>2015</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年</a:t>
            </a:r>
            <a:r>
              <a:rPr lang="en-US" altLang="zh-CN" sz="2135" b="1">
                <a:solidFill>
                  <a:schemeClr val="tx1"/>
                </a:solidFill>
                <a:latin typeface="微软雅黑" panose="020B0503020204020204" charset="-122"/>
                <a:ea typeface="微软雅黑" panose="020B0503020204020204" charset="-122"/>
                <a:cs typeface="微软雅黑" panose="020B0503020204020204" charset="-122"/>
              </a:rPr>
              <a:t>--</a:t>
            </a:r>
            <a:r>
              <a:rPr lang="zh-CN" altLang="en-US"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rPr>
              <a:t>广西大学</a:t>
            </a:r>
            <a:endParaRPr lang="zh-CN" altLang="en-US"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23" name="椭圆 22"/>
          <p:cNvSpPr/>
          <p:nvPr/>
        </p:nvSpPr>
        <p:spPr bwMode="auto">
          <a:xfrm>
            <a:off x="4672330" y="2347595"/>
            <a:ext cx="433493" cy="407247"/>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lstStyle/>
          <a:p>
            <a:pPr algn="ctr">
              <a:spcBef>
                <a:spcPct val="20000"/>
              </a:spcBef>
            </a:pPr>
            <a:r>
              <a:rPr lang="en-US" altLang="zh-CN" sz="1600" b="1">
                <a:solidFill>
                  <a:schemeClr val="tx1"/>
                </a:solidFill>
                <a:effectLst>
                  <a:outerShdw blurRad="38100" dist="38100" dir="2700000" algn="tl">
                    <a:srgbClr val="000000">
                      <a:alpha val="43137"/>
                    </a:srgbClr>
                  </a:outerShdw>
                </a:effectLst>
                <a:latin typeface="+mj-ea"/>
                <a:ea typeface="+mj-ea"/>
              </a:rPr>
              <a:t>2</a:t>
            </a:r>
            <a:endParaRPr lang="en-US" altLang="zh-CN" sz="1600" b="1">
              <a:solidFill>
                <a:schemeClr val="tx1"/>
              </a:solidFill>
              <a:effectLst>
                <a:outerShdw blurRad="38100" dist="38100" dir="2700000" algn="tl">
                  <a:srgbClr val="000000">
                    <a:alpha val="43137"/>
                  </a:srgbClr>
                </a:outerShdw>
              </a:effectLst>
              <a:latin typeface="+mj-ea"/>
              <a:ea typeface="+mj-ea"/>
            </a:endParaRPr>
          </a:p>
        </p:txBody>
      </p:sp>
      <p:sp>
        <p:nvSpPr>
          <p:cNvPr id="10" name="矩形 9"/>
          <p:cNvSpPr/>
          <p:nvPr/>
        </p:nvSpPr>
        <p:spPr>
          <a:xfrm>
            <a:off x="5248910" y="2859828"/>
            <a:ext cx="6175587" cy="420370"/>
          </a:xfrm>
          <a:prstGeom prst="rect">
            <a:avLst/>
          </a:prstGeom>
          <a:noFill/>
        </p:spPr>
        <p:txBody>
          <a:bodyPr wrap="square" rtlCol="0">
            <a:spAutoFit/>
          </a:bodyPr>
          <a:lstStyle/>
          <a:p>
            <a:pPr algn="just"/>
            <a:r>
              <a:rPr lang="en-US" altLang="zh-CN" sz="2135" b="1">
                <a:solidFill>
                  <a:schemeClr val="tx1"/>
                </a:solidFill>
                <a:latin typeface="微软雅黑" panose="020B0503020204020204" charset="-122"/>
                <a:ea typeface="微软雅黑" panose="020B0503020204020204" charset="-122"/>
                <a:cs typeface="微软雅黑" panose="020B0503020204020204" charset="-122"/>
              </a:rPr>
              <a:t>2016</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年</a:t>
            </a:r>
            <a:r>
              <a:rPr lang="en-US" altLang="zh-CN" sz="2135" b="1">
                <a:solidFill>
                  <a:schemeClr val="tx1"/>
                </a:solidFill>
                <a:latin typeface="微软雅黑" panose="020B0503020204020204" charset="-122"/>
                <a:ea typeface="微软雅黑" panose="020B0503020204020204" charset="-122"/>
                <a:cs typeface="微软雅黑" panose="020B0503020204020204" charset="-122"/>
              </a:rPr>
              <a:t>--</a:t>
            </a:r>
            <a:r>
              <a:rPr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rPr>
              <a:t>河北经贸大学</a:t>
            </a:r>
            <a:endParaRPr lang="en-US" altLang="zh-CN"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15" name="椭圆 14"/>
          <p:cNvSpPr/>
          <p:nvPr/>
        </p:nvSpPr>
        <p:spPr bwMode="auto">
          <a:xfrm>
            <a:off x="4672330" y="2873375"/>
            <a:ext cx="433493" cy="407247"/>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lstStyle/>
          <a:p>
            <a:pPr algn="ctr">
              <a:spcBef>
                <a:spcPct val="20000"/>
              </a:spcBef>
            </a:pPr>
            <a:r>
              <a:rPr lang="en-US" altLang="zh-CN" sz="1600" b="1">
                <a:solidFill>
                  <a:schemeClr val="tx1"/>
                </a:solidFill>
                <a:effectLst>
                  <a:outerShdw blurRad="38100" dist="38100" dir="2700000" algn="tl">
                    <a:srgbClr val="000000">
                      <a:alpha val="43137"/>
                    </a:srgbClr>
                  </a:outerShdw>
                </a:effectLst>
                <a:latin typeface="+mj-ea"/>
                <a:ea typeface="+mj-ea"/>
              </a:rPr>
              <a:t>3</a:t>
            </a:r>
            <a:endParaRPr lang="en-US" altLang="zh-CN" sz="1600" b="1">
              <a:solidFill>
                <a:schemeClr val="tx1"/>
              </a:solidFill>
              <a:effectLst>
                <a:outerShdw blurRad="38100" dist="38100" dir="2700000" algn="tl">
                  <a:srgbClr val="000000">
                    <a:alpha val="43137"/>
                  </a:srgbClr>
                </a:outerShdw>
              </a:effectLst>
              <a:latin typeface="+mj-ea"/>
              <a:ea typeface="+mj-ea"/>
            </a:endParaRPr>
          </a:p>
        </p:txBody>
      </p:sp>
      <p:sp>
        <p:nvSpPr>
          <p:cNvPr id="24" name="矩形 23"/>
          <p:cNvSpPr/>
          <p:nvPr/>
        </p:nvSpPr>
        <p:spPr>
          <a:xfrm>
            <a:off x="5248910" y="3417782"/>
            <a:ext cx="6618393" cy="420370"/>
          </a:xfrm>
          <a:prstGeom prst="rect">
            <a:avLst/>
          </a:prstGeom>
          <a:noFill/>
        </p:spPr>
        <p:txBody>
          <a:bodyPr wrap="square" rtlCol="0">
            <a:spAutoFit/>
          </a:bodyPr>
          <a:lstStyle/>
          <a:p>
            <a:pPr algn="just"/>
            <a:r>
              <a:rPr lang="en-US" altLang="zh-CN" sz="2135" b="1">
                <a:solidFill>
                  <a:schemeClr val="tx1"/>
                </a:solidFill>
                <a:latin typeface="微软雅黑" panose="020B0503020204020204" charset="-122"/>
                <a:ea typeface="微软雅黑" panose="020B0503020204020204" charset="-122"/>
                <a:cs typeface="微软雅黑" panose="020B0503020204020204" charset="-122"/>
              </a:rPr>
              <a:t>2017</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年</a:t>
            </a:r>
            <a:r>
              <a:rPr lang="en-US" altLang="zh-CN" sz="2135" b="1">
                <a:solidFill>
                  <a:schemeClr val="tx1"/>
                </a:solidFill>
                <a:latin typeface="微软雅黑" panose="020B0503020204020204" charset="-122"/>
                <a:ea typeface="微软雅黑" panose="020B0503020204020204" charset="-122"/>
                <a:cs typeface="微软雅黑" panose="020B0503020204020204" charset="-122"/>
              </a:rPr>
              <a:t>--</a:t>
            </a:r>
            <a:r>
              <a:rPr lang="zh-CN" altLang="en-US"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rPr>
              <a:t>湖北经济学院</a:t>
            </a:r>
            <a:endParaRPr lang="zh-CN" altLang="en-US" sz="2135" b="1" dirty="0" smtClean="0">
              <a:solidFill>
                <a:schemeClr val="tx1"/>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25" name="椭圆 24"/>
          <p:cNvSpPr/>
          <p:nvPr/>
        </p:nvSpPr>
        <p:spPr bwMode="auto">
          <a:xfrm>
            <a:off x="4672330" y="3418628"/>
            <a:ext cx="433493" cy="407247"/>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lstStyle/>
          <a:p>
            <a:pPr algn="ctr">
              <a:spcBef>
                <a:spcPct val="20000"/>
              </a:spcBef>
            </a:pPr>
            <a:r>
              <a:rPr lang="en-US" altLang="zh-CN" sz="1600" b="1">
                <a:solidFill>
                  <a:schemeClr val="tx1"/>
                </a:solidFill>
                <a:effectLst>
                  <a:outerShdw blurRad="38100" dist="38100" dir="2700000" algn="tl">
                    <a:srgbClr val="000000">
                      <a:alpha val="43137"/>
                    </a:srgbClr>
                  </a:outerShdw>
                </a:effectLst>
                <a:latin typeface="+mj-ea"/>
                <a:ea typeface="+mj-ea"/>
              </a:rPr>
              <a:t>4</a:t>
            </a:r>
            <a:endParaRPr lang="en-US" altLang="zh-CN" sz="1600" b="1">
              <a:solidFill>
                <a:schemeClr val="tx1"/>
              </a:solidFill>
              <a:effectLst>
                <a:outerShdw blurRad="38100" dist="38100" dir="2700000" algn="tl">
                  <a:srgbClr val="000000">
                    <a:alpha val="43137"/>
                  </a:srgbClr>
                </a:outerShdw>
              </a:effectLst>
              <a:latin typeface="+mj-ea"/>
              <a:ea typeface="+mj-ea"/>
            </a:endParaRPr>
          </a:p>
        </p:txBody>
      </p:sp>
      <p:cxnSp>
        <p:nvCxnSpPr>
          <p:cNvPr id="26" name="直接连接符 25"/>
          <p:cNvCxnSpPr/>
          <p:nvPr/>
        </p:nvCxnSpPr>
        <p:spPr bwMode="auto">
          <a:xfrm>
            <a:off x="4716357" y="1611842"/>
            <a:ext cx="6638713"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TextBox 1"/>
          <p:cNvSpPr txBox="1">
            <a:spLocks noChangeArrowheads="1"/>
          </p:cNvSpPr>
          <p:nvPr/>
        </p:nvSpPr>
        <p:spPr bwMode="auto">
          <a:xfrm>
            <a:off x="5263303" y="1021715"/>
            <a:ext cx="4317153" cy="570865"/>
          </a:xfrm>
          <a:prstGeom prst="rect">
            <a:avLst/>
          </a:prstGeom>
          <a:noFill/>
          <a:ln>
            <a:noFill/>
          </a:ln>
        </p:spPr>
        <p:txBody>
          <a:bodyPr wrap="square">
            <a:spAutoFit/>
          </a:bodyPr>
          <a:lstStyle>
            <a:lvl1pPr marL="342900" indent="-342900" eaLnBrk="0" hangingPunct="0">
              <a:defRPr sz="2000">
                <a:solidFill>
                  <a:schemeClr val="tx1"/>
                </a:solidFill>
                <a:latin typeface="Arial" panose="020B0604020202020204" pitchFamily="34" charset="0"/>
                <a:ea typeface="宋体" panose="02010600030101010101" pitchFamily="2" charset="-122"/>
              </a:defRPr>
            </a:lvl1pPr>
            <a:lvl2pPr marL="742950" indent="-285750" eaLnBrk="0" hangingPunct="0">
              <a:defRPr sz="2000">
                <a:solidFill>
                  <a:schemeClr val="tx1"/>
                </a:solidFill>
                <a:latin typeface="Arial" panose="020B0604020202020204" pitchFamily="34" charset="0"/>
                <a:ea typeface="宋体" panose="02010600030101010101" pitchFamily="2" charset="-122"/>
              </a:defRPr>
            </a:lvl2pPr>
            <a:lvl3pPr marL="1143000" indent="-228600" eaLnBrk="0" hangingPunct="0">
              <a:defRPr sz="2000">
                <a:solidFill>
                  <a:schemeClr val="tx1"/>
                </a:solidFill>
                <a:latin typeface="Arial" panose="020B0604020202020204" pitchFamily="34" charset="0"/>
                <a:ea typeface="宋体" panose="02010600030101010101" pitchFamily="2" charset="-122"/>
              </a:defRPr>
            </a:lvl3pPr>
            <a:lvl4pPr marL="1600200" indent="-228600" eaLnBrk="0" hangingPunct="0">
              <a:defRPr sz="2000">
                <a:solidFill>
                  <a:schemeClr val="tx1"/>
                </a:solidFill>
                <a:latin typeface="Arial" panose="020B0604020202020204" pitchFamily="34" charset="0"/>
                <a:ea typeface="宋体" panose="02010600030101010101" pitchFamily="2" charset="-122"/>
              </a:defRPr>
            </a:lvl4pPr>
            <a:lvl5pPr marL="2057400" indent="-228600" eaLnBrk="0" hangingPunct="0">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sz="2000">
                <a:solidFill>
                  <a:schemeClr val="tx1"/>
                </a:solidFill>
                <a:latin typeface="Arial" panose="020B0604020202020204" pitchFamily="34" charset="0"/>
                <a:ea typeface="宋体" panose="02010600030101010101" pitchFamily="2" charset="-122"/>
              </a:defRPr>
            </a:lvl9pPr>
          </a:lstStyle>
          <a:p>
            <a:pPr marL="0" indent="0" algn="l" eaLnBrk="1" hangingPunct="1">
              <a:lnSpc>
                <a:spcPct val="130000"/>
              </a:lnSpc>
              <a:buFont typeface="Wingdings" panose="05000000000000000000" pitchFamily="2" charset="2"/>
              <a:buNone/>
            </a:pPr>
            <a:r>
              <a:rPr lang="zh-CN" altLang="en-US" sz="2400" b="1" dirty="0">
                <a:solidFill>
                  <a:srgbClr val="FF7909"/>
                </a:solidFill>
                <a:latin typeface="微软雅黑" panose="020B0503020204020204" charset="-122"/>
                <a:ea typeface="微软雅黑" panose="020B0503020204020204" charset="-122"/>
                <a:cs typeface="微软雅黑" panose="020B0503020204020204" charset="-122"/>
                <a:sym typeface="+mn-ea"/>
              </a:rPr>
              <a:t>历届总决赛承办单位：</a:t>
            </a:r>
            <a:endParaRPr lang="zh-CN" altLang="en-US" sz="2400" b="1" dirty="0">
              <a:solidFill>
                <a:srgbClr val="FF7909"/>
              </a:solidFill>
              <a:latin typeface="微软雅黑" panose="020B0503020204020204" charset="-122"/>
              <a:ea typeface="微软雅黑" panose="020B0503020204020204" charset="-122"/>
              <a:cs typeface="微软雅黑" panose="020B0503020204020204" charset="-122"/>
              <a:sym typeface="+mn-ea"/>
            </a:endParaRPr>
          </a:p>
        </p:txBody>
      </p:sp>
      <p:sp>
        <p:nvSpPr>
          <p:cNvPr id="43" name="矩形 42"/>
          <p:cNvSpPr/>
          <p:nvPr/>
        </p:nvSpPr>
        <p:spPr>
          <a:xfrm>
            <a:off x="5263303" y="4004522"/>
            <a:ext cx="6618393" cy="420370"/>
          </a:xfrm>
          <a:prstGeom prst="rect">
            <a:avLst/>
          </a:prstGeom>
          <a:noFill/>
        </p:spPr>
        <p:txBody>
          <a:bodyPr wrap="square" rtlCol="0">
            <a:spAutoFit/>
          </a:bodyPr>
          <a:p>
            <a:pPr algn="just"/>
            <a:r>
              <a:rPr lang="en-US" altLang="zh-CN" sz="2135" b="1">
                <a:solidFill>
                  <a:schemeClr val="tx1"/>
                </a:solidFill>
                <a:latin typeface="微软雅黑" panose="020B0503020204020204" charset="-122"/>
                <a:ea typeface="微软雅黑" panose="020B0503020204020204" charset="-122"/>
                <a:cs typeface="微软雅黑" panose="020B0503020204020204" charset="-122"/>
              </a:rPr>
              <a:t>2018</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年</a:t>
            </a:r>
            <a:r>
              <a:rPr lang="en-US" altLang="zh-CN" sz="2135" b="1">
                <a:solidFill>
                  <a:schemeClr val="tx1"/>
                </a:solidFill>
                <a:latin typeface="微软雅黑" panose="020B0503020204020204" charset="-122"/>
                <a:ea typeface="微软雅黑" panose="020B0503020204020204" charset="-122"/>
                <a:cs typeface="微软雅黑" panose="020B0503020204020204" charset="-122"/>
              </a:rPr>
              <a:t>--</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内蒙古财经大学</a:t>
            </a:r>
            <a:endParaRPr lang="zh-CN" altLang="en-US" sz="2135" b="1">
              <a:solidFill>
                <a:schemeClr val="tx1"/>
              </a:solidFill>
              <a:latin typeface="微软雅黑" panose="020B0503020204020204" charset="-122"/>
              <a:ea typeface="微软雅黑" panose="020B0503020204020204" charset="-122"/>
              <a:cs typeface="微软雅黑" panose="020B0503020204020204" charset="-122"/>
            </a:endParaRPr>
          </a:p>
        </p:txBody>
      </p:sp>
      <p:sp>
        <p:nvSpPr>
          <p:cNvPr id="44" name="椭圆 43"/>
          <p:cNvSpPr/>
          <p:nvPr/>
        </p:nvSpPr>
        <p:spPr bwMode="auto">
          <a:xfrm>
            <a:off x="4686723" y="4005368"/>
            <a:ext cx="433493" cy="407247"/>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p>
            <a:pPr algn="ctr">
              <a:spcBef>
                <a:spcPct val="20000"/>
              </a:spcBef>
            </a:pPr>
            <a:r>
              <a:rPr lang="en-US" sz="1600" b="1">
                <a:solidFill>
                  <a:schemeClr val="tx1"/>
                </a:solidFill>
                <a:effectLst>
                  <a:outerShdw blurRad="38100" dist="38100" dir="2700000" algn="tl">
                    <a:srgbClr val="000000">
                      <a:alpha val="43137"/>
                    </a:srgbClr>
                  </a:outerShdw>
                </a:effectLst>
                <a:latin typeface="+mj-ea"/>
                <a:ea typeface="+mj-ea"/>
              </a:rPr>
              <a:t>5</a:t>
            </a:r>
            <a:endParaRPr lang="en-US" sz="1600" b="1">
              <a:solidFill>
                <a:schemeClr val="tx1"/>
              </a:solidFill>
              <a:effectLst>
                <a:outerShdw blurRad="38100" dist="38100" dir="2700000" algn="tl">
                  <a:srgbClr val="000000">
                    <a:alpha val="43137"/>
                  </a:srgbClr>
                </a:outerShdw>
              </a:effectLst>
              <a:latin typeface="+mj-ea"/>
              <a:ea typeface="+mj-ea"/>
            </a:endParaRPr>
          </a:p>
        </p:txBody>
      </p:sp>
      <p:sp>
        <p:nvSpPr>
          <p:cNvPr id="45" name="矩形 44"/>
          <p:cNvSpPr/>
          <p:nvPr/>
        </p:nvSpPr>
        <p:spPr>
          <a:xfrm>
            <a:off x="5248910" y="4564168"/>
            <a:ext cx="6618393" cy="420370"/>
          </a:xfrm>
          <a:prstGeom prst="rect">
            <a:avLst/>
          </a:prstGeom>
          <a:noFill/>
        </p:spPr>
        <p:txBody>
          <a:bodyPr wrap="square" rtlCol="0">
            <a:spAutoFit/>
          </a:bodyPr>
          <a:lstStyle/>
          <a:p>
            <a:pPr algn="just"/>
            <a:r>
              <a:rPr lang="en-US" altLang="zh-CN" sz="2135" b="1">
                <a:solidFill>
                  <a:schemeClr val="tx1"/>
                </a:solidFill>
                <a:latin typeface="微软雅黑" panose="020B0503020204020204" charset="-122"/>
                <a:ea typeface="微软雅黑" panose="020B0503020204020204" charset="-122"/>
                <a:cs typeface="微软雅黑" panose="020B0503020204020204" charset="-122"/>
              </a:rPr>
              <a:t>2019</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年</a:t>
            </a:r>
            <a:r>
              <a:rPr lang="en-US" altLang="zh-CN" sz="2135" b="1">
                <a:solidFill>
                  <a:schemeClr val="tx1"/>
                </a:solidFill>
                <a:latin typeface="微软雅黑" panose="020B0503020204020204" charset="-122"/>
                <a:ea typeface="微软雅黑" panose="020B0503020204020204" charset="-122"/>
                <a:cs typeface="微软雅黑" panose="020B0503020204020204" charset="-122"/>
              </a:rPr>
              <a:t>--</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河北金融学院</a:t>
            </a:r>
            <a:endParaRPr lang="zh-CN" altLang="en-US" sz="2135" b="1">
              <a:solidFill>
                <a:schemeClr val="tx1"/>
              </a:solidFill>
              <a:latin typeface="微软雅黑" panose="020B0503020204020204" charset="-122"/>
              <a:ea typeface="微软雅黑" panose="020B0503020204020204" charset="-122"/>
              <a:cs typeface="微软雅黑" panose="020B0503020204020204" charset="-122"/>
            </a:endParaRPr>
          </a:p>
        </p:txBody>
      </p:sp>
      <p:sp>
        <p:nvSpPr>
          <p:cNvPr id="46" name="椭圆 45"/>
          <p:cNvSpPr/>
          <p:nvPr/>
        </p:nvSpPr>
        <p:spPr bwMode="auto">
          <a:xfrm>
            <a:off x="4672330" y="4565015"/>
            <a:ext cx="433493" cy="407247"/>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lstStyle/>
          <a:p>
            <a:pPr algn="ctr">
              <a:spcBef>
                <a:spcPct val="20000"/>
              </a:spcBef>
            </a:pPr>
            <a:r>
              <a:rPr lang="en-US" sz="1600" b="1">
                <a:solidFill>
                  <a:schemeClr val="tx1"/>
                </a:solidFill>
                <a:effectLst>
                  <a:outerShdw blurRad="38100" dist="38100" dir="2700000" algn="tl">
                    <a:srgbClr val="000000">
                      <a:alpha val="43137"/>
                    </a:srgbClr>
                  </a:outerShdw>
                </a:effectLst>
                <a:latin typeface="+mj-ea"/>
                <a:ea typeface="+mj-ea"/>
              </a:rPr>
              <a:t>6</a:t>
            </a:r>
            <a:endParaRPr lang="en-US" sz="1600" b="1">
              <a:solidFill>
                <a:schemeClr val="tx1"/>
              </a:solidFill>
              <a:effectLst>
                <a:outerShdw blurRad="38100" dist="38100" dir="2700000" algn="tl">
                  <a:srgbClr val="000000">
                    <a:alpha val="43137"/>
                  </a:srgbClr>
                </a:outerShdw>
              </a:effectLst>
              <a:latin typeface="+mj-ea"/>
              <a:ea typeface="+mj-ea"/>
            </a:endParaRPr>
          </a:p>
        </p:txBody>
      </p:sp>
      <p:sp>
        <p:nvSpPr>
          <p:cNvPr id="47" name="矩形 46"/>
          <p:cNvSpPr/>
          <p:nvPr/>
        </p:nvSpPr>
        <p:spPr>
          <a:xfrm>
            <a:off x="5263303" y="5096722"/>
            <a:ext cx="6618393" cy="420370"/>
          </a:xfrm>
          <a:prstGeom prst="rect">
            <a:avLst/>
          </a:prstGeom>
          <a:noFill/>
        </p:spPr>
        <p:txBody>
          <a:bodyPr wrap="square" rtlCol="0">
            <a:spAutoFit/>
          </a:bodyPr>
          <a:p>
            <a:pPr algn="just"/>
            <a:r>
              <a:rPr lang="en-US" altLang="zh-CN" sz="2135" b="1">
                <a:solidFill>
                  <a:schemeClr val="tx1"/>
                </a:solidFill>
                <a:latin typeface="微软雅黑" panose="020B0503020204020204" charset="-122"/>
                <a:ea typeface="微软雅黑" panose="020B0503020204020204" charset="-122"/>
                <a:cs typeface="微软雅黑" panose="020B0503020204020204" charset="-122"/>
              </a:rPr>
              <a:t>2020</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年</a:t>
            </a:r>
            <a:r>
              <a:rPr lang="en-US" altLang="zh-CN" sz="2135" b="1">
                <a:solidFill>
                  <a:schemeClr val="tx1"/>
                </a:solidFill>
                <a:latin typeface="微软雅黑" panose="020B0503020204020204" charset="-122"/>
                <a:ea typeface="微软雅黑" panose="020B0503020204020204" charset="-122"/>
                <a:cs typeface="微软雅黑" panose="020B0503020204020204" charset="-122"/>
              </a:rPr>
              <a:t>--</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北京工商大学嘉华学院</a:t>
            </a:r>
            <a:endParaRPr lang="zh-CN" altLang="en-US" sz="2135" b="1">
              <a:solidFill>
                <a:schemeClr val="tx1"/>
              </a:solidFill>
              <a:latin typeface="微软雅黑" panose="020B0503020204020204" charset="-122"/>
              <a:ea typeface="微软雅黑" panose="020B0503020204020204" charset="-122"/>
              <a:cs typeface="微软雅黑" panose="020B0503020204020204" charset="-122"/>
            </a:endParaRPr>
          </a:p>
        </p:txBody>
      </p:sp>
      <p:sp>
        <p:nvSpPr>
          <p:cNvPr id="48" name="椭圆 47"/>
          <p:cNvSpPr/>
          <p:nvPr/>
        </p:nvSpPr>
        <p:spPr bwMode="auto">
          <a:xfrm>
            <a:off x="4686723" y="5097568"/>
            <a:ext cx="433493" cy="407247"/>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p>
            <a:pPr algn="ctr">
              <a:spcBef>
                <a:spcPct val="20000"/>
              </a:spcBef>
            </a:pPr>
            <a:r>
              <a:rPr lang="en-US" sz="1600" b="1">
                <a:solidFill>
                  <a:schemeClr val="tx1"/>
                </a:solidFill>
                <a:effectLst>
                  <a:outerShdw blurRad="38100" dist="38100" dir="2700000" algn="tl">
                    <a:srgbClr val="000000">
                      <a:alpha val="43137"/>
                    </a:srgbClr>
                  </a:outerShdw>
                </a:effectLst>
                <a:latin typeface="+mj-ea"/>
                <a:ea typeface="+mj-ea"/>
              </a:rPr>
              <a:t>7</a:t>
            </a:r>
            <a:endParaRPr lang="en-US" sz="1600" b="1">
              <a:solidFill>
                <a:schemeClr val="tx1"/>
              </a:solidFill>
              <a:effectLst>
                <a:outerShdw blurRad="38100" dist="38100" dir="2700000" algn="tl">
                  <a:srgbClr val="000000">
                    <a:alpha val="43137"/>
                  </a:srgbClr>
                </a:outerShdw>
              </a:effectLst>
              <a:latin typeface="+mj-ea"/>
              <a:ea typeface="+mj-ea"/>
            </a:endParaRPr>
          </a:p>
        </p:txBody>
      </p:sp>
      <p:sp>
        <p:nvSpPr>
          <p:cNvPr id="7" name="文本框 6"/>
          <p:cNvSpPr txBox="1"/>
          <p:nvPr/>
        </p:nvSpPr>
        <p:spPr>
          <a:xfrm>
            <a:off x="0" y="100965"/>
            <a:ext cx="3039745"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大赛整体介绍</a:t>
            </a:r>
            <a:endParaRPr lang="zh-CN" altLang="en-US" sz="3200" b="1" dirty="0">
              <a:latin typeface="微软雅黑" panose="020B0503020204020204" charset="-122"/>
              <a:ea typeface="微软雅黑" panose="020B0503020204020204" charset="-122"/>
            </a:endParaRPr>
          </a:p>
        </p:txBody>
      </p:sp>
      <p:sp>
        <p:nvSpPr>
          <p:cNvPr id="2" name="矩形 1"/>
          <p:cNvSpPr/>
          <p:nvPr/>
        </p:nvSpPr>
        <p:spPr>
          <a:xfrm>
            <a:off x="5267748" y="5628852"/>
            <a:ext cx="6618393" cy="420370"/>
          </a:xfrm>
          <a:prstGeom prst="rect">
            <a:avLst/>
          </a:prstGeom>
          <a:noFill/>
        </p:spPr>
        <p:txBody>
          <a:bodyPr wrap="square" rtlCol="0">
            <a:spAutoFit/>
          </a:bodyPr>
          <a:p>
            <a:pPr algn="just"/>
            <a:r>
              <a:rPr lang="en-US" altLang="zh-CN" sz="2135" b="1">
                <a:solidFill>
                  <a:schemeClr val="tx1"/>
                </a:solidFill>
                <a:latin typeface="微软雅黑" panose="020B0503020204020204" charset="-122"/>
                <a:ea typeface="微软雅黑" panose="020B0503020204020204" charset="-122"/>
                <a:cs typeface="微软雅黑" panose="020B0503020204020204" charset="-122"/>
              </a:rPr>
              <a:t>2021</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年</a:t>
            </a:r>
            <a:r>
              <a:rPr lang="en-US" altLang="zh-CN" sz="2135" b="1">
                <a:solidFill>
                  <a:schemeClr val="tx1"/>
                </a:solidFill>
                <a:latin typeface="微软雅黑" panose="020B0503020204020204" charset="-122"/>
                <a:ea typeface="微软雅黑" panose="020B0503020204020204" charset="-122"/>
                <a:cs typeface="微软雅黑" panose="020B0503020204020204" charset="-122"/>
              </a:rPr>
              <a:t>--</a:t>
            </a:r>
            <a:r>
              <a:rPr lang="zh-CN" altLang="en-US" sz="2135" b="1">
                <a:solidFill>
                  <a:schemeClr val="tx1"/>
                </a:solidFill>
                <a:latin typeface="微软雅黑" panose="020B0503020204020204" charset="-122"/>
                <a:ea typeface="微软雅黑" panose="020B0503020204020204" charset="-122"/>
                <a:cs typeface="微软雅黑" panose="020B0503020204020204" charset="-122"/>
              </a:rPr>
              <a:t>云南大学滇池学院</a:t>
            </a:r>
            <a:endParaRPr lang="zh-CN" altLang="en-US" sz="2135" b="1">
              <a:solidFill>
                <a:schemeClr val="tx1"/>
              </a:solidFill>
              <a:latin typeface="微软雅黑" panose="020B0503020204020204" charset="-122"/>
              <a:ea typeface="微软雅黑" panose="020B0503020204020204" charset="-122"/>
              <a:cs typeface="微软雅黑" panose="020B0503020204020204" charset="-122"/>
            </a:endParaRPr>
          </a:p>
        </p:txBody>
      </p:sp>
      <p:sp>
        <p:nvSpPr>
          <p:cNvPr id="3" name="椭圆 2"/>
          <p:cNvSpPr/>
          <p:nvPr/>
        </p:nvSpPr>
        <p:spPr bwMode="auto">
          <a:xfrm>
            <a:off x="4691168" y="5629698"/>
            <a:ext cx="433493" cy="407247"/>
          </a:xfrm>
          <a:prstGeom prst="ellipse">
            <a:avLst/>
          </a:prstGeom>
          <a:solidFill>
            <a:srgbClr val="FF7909"/>
          </a:solidFill>
          <a:ln w="19050" cap="flat">
            <a:solidFill>
              <a:schemeClr val="bg1"/>
            </a:solidFill>
            <a:prstDash val="solid"/>
            <a:miter lim="800000"/>
          </a:ln>
          <a:effectLst>
            <a:outerShdw blurRad="63500" sx="102000" sy="102000" algn="ctr" rotWithShape="0">
              <a:prstClr val="black">
                <a:alpha val="40000"/>
              </a:prstClr>
            </a:outerShdw>
          </a:effectLst>
        </p:spPr>
        <p:txBody>
          <a:bodyPr rot="0" spcFirstLastPara="0" vertOverflow="overflow" horzOverflow="overflow" vert="horz" wrap="square" lIns="121858" tIns="60929" rIns="121858" bIns="60929" numCol="1" spcCol="0" rtlCol="0" fromWordArt="0" anchor="t" anchorCtr="0" forceAA="0" compatLnSpc="1">
            <a:noAutofit/>
          </a:bodyPr>
          <a:p>
            <a:pPr algn="ctr">
              <a:spcBef>
                <a:spcPct val="20000"/>
              </a:spcBef>
            </a:pPr>
            <a:r>
              <a:rPr lang="en-US" sz="1600" b="1">
                <a:solidFill>
                  <a:schemeClr val="tx1"/>
                </a:solidFill>
                <a:effectLst>
                  <a:outerShdw blurRad="38100" dist="38100" dir="2700000" algn="tl">
                    <a:srgbClr val="000000">
                      <a:alpha val="43137"/>
                    </a:srgbClr>
                  </a:outerShdw>
                </a:effectLst>
                <a:latin typeface="+mj-ea"/>
                <a:ea typeface="+mj-ea"/>
              </a:rPr>
              <a:t>8</a:t>
            </a:r>
            <a:endParaRPr lang="en-US" sz="1600" b="1">
              <a:solidFill>
                <a:schemeClr val="tx1"/>
              </a:solidFill>
              <a:effectLst>
                <a:outerShdw blurRad="38100" dist="38100" dir="2700000" algn="tl">
                  <a:srgbClr val="000000">
                    <a:alpha val="43137"/>
                  </a:srgbClr>
                </a:outerShdw>
              </a:effectLst>
              <a:latin typeface="+mj-ea"/>
              <a:ea typeface="+mj-ea"/>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文本框 6"/>
          <p:cNvSpPr txBox="1"/>
          <p:nvPr/>
        </p:nvSpPr>
        <p:spPr>
          <a:xfrm>
            <a:off x="0" y="100965"/>
            <a:ext cx="6941185"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历届“学创杯”参赛院校数量</a:t>
            </a:r>
            <a:endParaRPr lang="zh-CN" altLang="en-US" sz="3200" b="1" dirty="0">
              <a:latin typeface="微软雅黑" panose="020B0503020204020204" charset="-122"/>
              <a:ea typeface="微软雅黑" panose="020B0503020204020204" charset="-122"/>
            </a:endParaRPr>
          </a:p>
        </p:txBody>
      </p:sp>
      <p:graphicFrame>
        <p:nvGraphicFramePr>
          <p:cNvPr id="8" name="图表 7"/>
          <p:cNvGraphicFramePr/>
          <p:nvPr/>
        </p:nvGraphicFramePr>
        <p:xfrm>
          <a:off x="355600" y="984250"/>
          <a:ext cx="11272520" cy="4696460"/>
        </p:xfrm>
        <a:graphic>
          <a:graphicData uri="http://schemas.openxmlformats.org/drawingml/2006/chart">
            <c:chart xmlns:c="http://schemas.openxmlformats.org/drawingml/2006/chart" xmlns:r="http://schemas.openxmlformats.org/officeDocument/2006/relationships" r:id="rId1"/>
          </a:graphicData>
        </a:graphic>
      </p:graphicFrame>
      <p:sp>
        <p:nvSpPr>
          <p:cNvPr id="50" name="object 50"/>
          <p:cNvSpPr/>
          <p:nvPr/>
        </p:nvSpPr>
        <p:spPr>
          <a:xfrm>
            <a:off x="-4445" y="5823585"/>
            <a:ext cx="12204700" cy="1040130"/>
          </a:xfrm>
          <a:custGeom>
            <a:avLst/>
            <a:gdLst/>
            <a:ahLst/>
            <a:cxnLst/>
            <a:rect l="l" t="t" r="r" b="b"/>
            <a:pathLst>
              <a:path w="9144000" h="518160">
                <a:moveTo>
                  <a:pt x="9144000" y="518158"/>
                </a:moveTo>
                <a:lnTo>
                  <a:pt x="9144000" y="0"/>
                </a:lnTo>
                <a:lnTo>
                  <a:pt x="0" y="0"/>
                </a:lnTo>
                <a:lnTo>
                  <a:pt x="0" y="518158"/>
                </a:lnTo>
                <a:lnTo>
                  <a:pt x="9144000" y="518158"/>
                </a:lnTo>
                <a:close/>
              </a:path>
            </a:pathLst>
          </a:custGeom>
          <a:solidFill>
            <a:srgbClr val="FF7909"/>
          </a:solidFill>
        </p:spPr>
        <p:txBody>
          <a:bodyPr wrap="square" lIns="0" tIns="0" rIns="0" bIns="0" rtlCol="0"/>
          <a:p>
            <a:endParaRPr sz="2395"/>
          </a:p>
        </p:txBody>
      </p:sp>
      <p:sp>
        <p:nvSpPr>
          <p:cNvPr id="10" name="object 51"/>
          <p:cNvSpPr txBox="1"/>
          <p:nvPr/>
        </p:nvSpPr>
        <p:spPr>
          <a:xfrm>
            <a:off x="-4233" y="6119918"/>
            <a:ext cx="12192847" cy="447675"/>
          </a:xfrm>
          <a:prstGeom prst="rect">
            <a:avLst/>
          </a:prstGeom>
        </p:spPr>
        <p:txBody>
          <a:bodyPr vert="horz" wrap="square" lIns="0" tIns="17757" rIns="0" bIns="0" rtlCol="0">
            <a:spAutoFit/>
          </a:bodyPr>
          <a:p>
            <a:pPr marL="683260">
              <a:lnSpc>
                <a:spcPct val="100000"/>
              </a:lnSpc>
              <a:spcBef>
                <a:spcPts val="105"/>
              </a:spcBef>
            </a:pPr>
            <a:r>
              <a:rPr sz="2800" b="1" dirty="0">
                <a:solidFill>
                  <a:schemeClr val="bg1"/>
                </a:solidFill>
                <a:latin typeface="微软雅黑" panose="020B0503020204020204" charset="-122"/>
                <a:ea typeface="微软雅黑" panose="020B0503020204020204" charset="-122"/>
                <a:cs typeface="微软雅黑" panose="020B0503020204020204" charset="-122"/>
              </a:rPr>
              <a:t>每年上千所院校三十余万师生参赛，包括近70所双一流院校</a:t>
            </a:r>
            <a:r>
              <a:rPr sz="2800" b="1" spc="-15" dirty="0">
                <a:solidFill>
                  <a:schemeClr val="bg1"/>
                </a:solidFill>
                <a:latin typeface="微软雅黑" panose="020B0503020204020204" charset="-122"/>
                <a:ea typeface="微软雅黑" panose="020B0503020204020204" charset="-122"/>
                <a:cs typeface="微软雅黑" panose="020B0503020204020204" charset="-122"/>
              </a:rPr>
              <a:t>参</a:t>
            </a:r>
            <a:r>
              <a:rPr sz="2800" b="1" spc="5" dirty="0">
                <a:solidFill>
                  <a:schemeClr val="bg1"/>
                </a:solidFill>
                <a:latin typeface="微软雅黑" panose="020B0503020204020204" charset="-122"/>
                <a:ea typeface="微软雅黑" panose="020B0503020204020204" charset="-122"/>
                <a:cs typeface="微软雅黑" panose="020B0503020204020204" charset="-122"/>
              </a:rPr>
              <a:t>赛</a:t>
            </a:r>
            <a:endParaRPr sz="2800" b="1" spc="5" dirty="0">
              <a:solidFill>
                <a:schemeClr val="bg1"/>
              </a:solidFill>
              <a:latin typeface="微软雅黑" panose="020B0503020204020204" charset="-122"/>
              <a:ea typeface="微软雅黑" panose="020B0503020204020204" charset="-122"/>
              <a:cs typeface="微软雅黑" panose="020B0503020204020204" charset="-122"/>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66775" y="942975"/>
            <a:ext cx="10286365" cy="835660"/>
          </a:xfrm>
          <a:prstGeom prst="rect">
            <a:avLst/>
          </a:prstGeom>
          <a:noFill/>
        </p:spPr>
        <p:txBody>
          <a:bodyPr wrap="square" rtlCol="0">
            <a:spAutoFit/>
          </a:bodyPr>
          <a:lstStyle/>
          <a:p>
            <a:pPr marL="342900" indent="-342900" algn="just" defTabSz="914400" fontAlgn="auto">
              <a:lnSpc>
                <a:spcPct val="110000"/>
              </a:lnSpc>
              <a:spcBef>
                <a:spcPts val="0"/>
              </a:spcBef>
              <a:spcAft>
                <a:spcPts val="1200"/>
              </a:spcAft>
              <a:buFont typeface="Wingdings" panose="05000000000000000000" charset="0"/>
              <a:buChar char=""/>
            </a:pPr>
            <a:r>
              <a:rPr kumimoji="1" lang="en-US" altLang="zh-CN" sz="2000" dirty="0">
                <a:latin typeface="微软雅黑" panose="020B0503020204020204" charset="-122"/>
                <a:ea typeface="微软雅黑" panose="020B0503020204020204" charset="-122"/>
                <a:sym typeface="+mn-ea"/>
              </a:rPr>
              <a:t>2021</a:t>
            </a:r>
            <a:r>
              <a:rPr kumimoji="1" lang="zh-CN" altLang="en-US" sz="2000" dirty="0">
                <a:latin typeface="微软雅黑" panose="020B0503020204020204" charset="-122"/>
                <a:ea typeface="微软雅黑" panose="020B0503020204020204" charset="-122"/>
                <a:sym typeface="+mn-ea"/>
              </a:rPr>
              <a:t>年全国</a:t>
            </a:r>
            <a:r>
              <a:rPr kumimoji="1" lang="en-US" altLang="zh-CN" sz="2000" dirty="0">
                <a:latin typeface="微软雅黑" panose="020B0503020204020204" charset="-122"/>
                <a:ea typeface="微软雅黑" panose="020B0503020204020204" charset="-122"/>
                <a:sym typeface="+mn-ea"/>
              </a:rPr>
              <a:t>29</a:t>
            </a:r>
            <a:r>
              <a:rPr kumimoji="1" lang="zh-CN" altLang="en-US" sz="2000" dirty="0">
                <a:latin typeface="微软雅黑" panose="020B0503020204020204" charset="-122"/>
                <a:ea typeface="微软雅黑" panose="020B0503020204020204" charset="-122"/>
                <a:sym typeface="+mn-ea"/>
              </a:rPr>
              <a:t>个省份、地区</a:t>
            </a:r>
            <a:r>
              <a:rPr kumimoji="1" lang="en-US" altLang="zh-CN" sz="2400" b="1" dirty="0">
                <a:latin typeface="微软雅黑" panose="020B0503020204020204" charset="-122"/>
                <a:ea typeface="微软雅黑" panose="020B0503020204020204" charset="-122"/>
                <a:sym typeface="+mn-ea"/>
              </a:rPr>
              <a:t>1075</a:t>
            </a:r>
            <a:r>
              <a:rPr kumimoji="1" lang="zh-CN" altLang="en-US" sz="2000" dirty="0">
                <a:latin typeface="微软雅黑" panose="020B0503020204020204" charset="-122"/>
                <a:ea typeface="微软雅黑" panose="020B0503020204020204" charset="-122"/>
                <a:sym typeface="+mn-ea"/>
              </a:rPr>
              <a:t>所院校参加赛事，其中本科院校</a:t>
            </a:r>
            <a:r>
              <a:rPr kumimoji="1" lang="en-US" altLang="zh-CN" sz="2000" dirty="0">
                <a:latin typeface="微软雅黑" panose="020B0503020204020204" charset="-122"/>
                <a:ea typeface="微软雅黑" panose="020B0503020204020204" charset="-122"/>
                <a:sym typeface="+mn-ea"/>
              </a:rPr>
              <a:t>701</a:t>
            </a:r>
            <a:r>
              <a:rPr kumimoji="1" lang="zh-CN" altLang="en-US" sz="2000" dirty="0">
                <a:latin typeface="微软雅黑" panose="020B0503020204020204" charset="-122"/>
                <a:ea typeface="微软雅黑" panose="020B0503020204020204" charset="-122"/>
                <a:sym typeface="+mn-ea"/>
              </a:rPr>
              <a:t>所，高职院校</a:t>
            </a:r>
            <a:r>
              <a:rPr kumimoji="1" lang="en-US" altLang="zh-CN" sz="2000" dirty="0">
                <a:latin typeface="微软雅黑" panose="020B0503020204020204" charset="-122"/>
                <a:ea typeface="微软雅黑" panose="020B0503020204020204" charset="-122"/>
                <a:sym typeface="+mn-ea"/>
              </a:rPr>
              <a:t>374</a:t>
            </a:r>
            <a:r>
              <a:rPr kumimoji="1" lang="zh-CN" altLang="en-US" sz="2000" dirty="0">
                <a:latin typeface="微软雅黑" panose="020B0503020204020204" charset="-122"/>
                <a:ea typeface="微软雅黑" panose="020B0503020204020204" charset="-122"/>
                <a:sym typeface="+mn-ea"/>
              </a:rPr>
              <a:t>所。</a:t>
            </a:r>
            <a:endParaRPr lang="zh-CN" sz="2000" b="1" dirty="0">
              <a:solidFill>
                <a:srgbClr val="000000"/>
              </a:solidFill>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00965"/>
            <a:ext cx="428942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2021</a:t>
            </a:r>
            <a:r>
              <a:rPr lang="zh-CN" altLang="en-US" sz="3200" b="1" dirty="0">
                <a:latin typeface="微软雅黑" panose="020B0503020204020204" charset="-122"/>
                <a:ea typeface="微软雅黑" panose="020B0503020204020204" charset="-122"/>
              </a:rPr>
              <a:t>年赛事概况</a:t>
            </a:r>
            <a:endParaRPr lang="zh-CN" altLang="en-US" sz="3200" b="1" dirty="0">
              <a:latin typeface="微软雅黑" panose="020B0503020204020204" charset="-122"/>
              <a:ea typeface="微软雅黑" panose="020B0503020204020204" charset="-122"/>
            </a:endParaRPr>
          </a:p>
        </p:txBody>
      </p:sp>
      <p:sp>
        <p:nvSpPr>
          <p:cNvPr id="5" name="文本框 4"/>
          <p:cNvSpPr txBox="1"/>
          <p:nvPr/>
        </p:nvSpPr>
        <p:spPr>
          <a:xfrm>
            <a:off x="866775" y="1778635"/>
            <a:ext cx="10286365" cy="626745"/>
          </a:xfrm>
          <a:prstGeom prst="rect">
            <a:avLst/>
          </a:prstGeom>
          <a:noFill/>
        </p:spPr>
        <p:txBody>
          <a:bodyPr wrap="square" rtlCol="0">
            <a:spAutoFit/>
          </a:bodyPr>
          <a:p>
            <a:pPr marL="342900" indent="-342900" algn="just" defTabSz="914400" fontAlgn="auto">
              <a:lnSpc>
                <a:spcPct val="145000"/>
              </a:lnSpc>
              <a:spcBef>
                <a:spcPts val="0"/>
              </a:spcBef>
              <a:spcAft>
                <a:spcPts val="1200"/>
              </a:spcAft>
              <a:buFont typeface="Wingdings" panose="05000000000000000000" charset="0"/>
              <a:buChar char=""/>
            </a:pPr>
            <a:r>
              <a:rPr kumimoji="1" lang="en-US" altLang="zh-CN" sz="2000" dirty="0">
                <a:latin typeface="微软雅黑" panose="020B0503020204020204" charset="-122"/>
                <a:ea typeface="微软雅黑" panose="020B0503020204020204" charset="-122"/>
                <a:sym typeface="+mn-ea"/>
              </a:rPr>
              <a:t>2021</a:t>
            </a:r>
            <a:r>
              <a:rPr kumimoji="1" lang="zh-CN" altLang="en-US" sz="2000" dirty="0">
                <a:latin typeface="微软雅黑" panose="020B0503020204020204" charset="-122"/>
                <a:ea typeface="微软雅黑" panose="020B0503020204020204" charset="-122"/>
                <a:sym typeface="+mn-ea"/>
              </a:rPr>
              <a:t>年全国</a:t>
            </a:r>
            <a:r>
              <a:rPr kumimoji="1" lang="zh-CN" altLang="en-US" sz="2400" dirty="0">
                <a:solidFill>
                  <a:srgbClr val="FF0000"/>
                </a:solidFill>
                <a:latin typeface="微软雅黑" panose="020B0503020204020204" charset="-122"/>
                <a:ea typeface="微软雅黑" panose="020B0503020204020204" charset="-122"/>
                <a:sym typeface="+mn-ea"/>
              </a:rPr>
              <a:t>双一流院校</a:t>
            </a:r>
            <a:r>
              <a:rPr kumimoji="1" lang="zh-CN" altLang="en-US" sz="2000" dirty="0">
                <a:latin typeface="微软雅黑" panose="020B0503020204020204" charset="-122"/>
                <a:ea typeface="微软雅黑" panose="020B0503020204020204" charset="-122"/>
                <a:sym typeface="+mn-ea"/>
              </a:rPr>
              <a:t>参赛情况。</a:t>
            </a:r>
            <a:endParaRPr lang="zh-CN" sz="2000" b="1" dirty="0">
              <a:solidFill>
                <a:srgbClr val="000000"/>
              </a:solidFill>
              <a:latin typeface="微软雅黑" panose="020B0503020204020204" charset="-122"/>
              <a:ea typeface="微软雅黑" panose="020B0503020204020204" charset="-122"/>
              <a:cs typeface="微软雅黑" panose="020B0503020204020204" charset="-122"/>
              <a:sym typeface="+mn-ea"/>
            </a:endParaRPr>
          </a:p>
        </p:txBody>
      </p:sp>
      <p:graphicFrame>
        <p:nvGraphicFramePr>
          <p:cNvPr id="6" name="表格 5"/>
          <p:cNvGraphicFramePr/>
          <p:nvPr>
            <p:custDataLst>
              <p:tags r:id="rId1"/>
            </p:custDataLst>
          </p:nvPr>
        </p:nvGraphicFramePr>
        <p:xfrm>
          <a:off x="1160780" y="2418080"/>
          <a:ext cx="9869805" cy="4262755"/>
        </p:xfrm>
        <a:graphic>
          <a:graphicData uri="http://schemas.openxmlformats.org/drawingml/2006/table">
            <a:tbl>
              <a:tblPr firstRow="1" bandRow="1">
                <a:tableStyleId>{5C22544A-7EE6-4342-B048-85BDC9FD1C3A}</a:tableStyleId>
              </a:tblPr>
              <a:tblGrid>
                <a:gridCol w="791845"/>
                <a:gridCol w="1877695"/>
                <a:gridCol w="791845"/>
                <a:gridCol w="1539240"/>
                <a:gridCol w="791845"/>
                <a:gridCol w="1760220"/>
                <a:gridCol w="791845"/>
                <a:gridCol w="1525270"/>
              </a:tblGrid>
              <a:tr h="414020">
                <a:tc gridSpan="8">
                  <a:txBody>
                    <a:bodyPr/>
                    <a:p>
                      <a:pPr indent="0" algn="ctr">
                        <a:buNone/>
                      </a:pPr>
                      <a:r>
                        <a:rPr lang="en-US" altLang="zh-CN" sz="1100" b="0">
                          <a:solidFill>
                            <a:srgbClr val="000000"/>
                          </a:solidFill>
                          <a:latin typeface="宋体" panose="02010600030101010101" pitchFamily="2" charset="-122"/>
                          <a:ea typeface="宋体" panose="02010600030101010101" pitchFamily="2" charset="-122"/>
                          <a:cs typeface="宋体" panose="02010600030101010101" pitchFamily="2" charset="-122"/>
                        </a:rPr>
                        <a:t>2021</a:t>
                      </a: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年双一流参赛院校（</a:t>
                      </a:r>
                      <a:r>
                        <a:rPr lang="en-US" altLang="zh-CN" sz="1100" b="0">
                          <a:solidFill>
                            <a:srgbClr val="000000"/>
                          </a:solidFill>
                          <a:latin typeface="宋体" panose="02010600030101010101" pitchFamily="2" charset="-122"/>
                          <a:ea typeface="宋体" panose="02010600030101010101" pitchFamily="2" charset="-122"/>
                          <a:cs typeface="宋体" panose="02010600030101010101" pitchFamily="2" charset="-122"/>
                        </a:rPr>
                        <a:t>64</a:t>
                      </a: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所）</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r h="193040">
                <a:tc rowSpan="7">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北京</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北京交通大学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安徽</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安徽大学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4">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陕西</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西北工业大学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重庆</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重庆大学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7495">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北京林业大学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合肥工业大学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西安电子科技大学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7">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四川</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西南交通大学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2405">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北京中医药大学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江西</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南昌大学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长安大学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西南石油大学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813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中国传媒大学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3">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山东</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山东大学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西北农林科技大学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成都理工大学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2405">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中央民族大学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中国海洋大学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青海</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青海大学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四川农业大学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813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中国石油大学（北京）</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中国石油大学（华东）</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宁夏</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宁夏大学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成都中医药大学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7495">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中国地质大学（北京）</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河南</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河南大学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新疆</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新疆大学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西南大学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3040">
                <a:tc rowSpan="2">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天津</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天津工业大学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福建</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福州大学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石河子大学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西南财经大学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686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天津中医药大学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7">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湖北</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武汉大学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5">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江苏</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南京航空航天大学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贵州</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贵州大学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3040">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山西</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太原理工大学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华中科技大学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中国矿业大学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云南</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云南大学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8130">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内蒙古</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内蒙古大学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中国地质大学（武汉）</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南京邮电大学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上海</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同济大学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1770">
                <a:tc rowSpan="3">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辽宁</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大连理工大学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武汉理工大学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河海大学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华东师范大学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813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东北大学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华中农业大学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南京信息工程大学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河北</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河北工业大学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813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大连海事大学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华中师范大学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3">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黑龙江</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哈尔滨工业大学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广东</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广州中医药大学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77495">
                <a:tc rowSpan="2">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吉林</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吉林大学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中南财经政法大学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哈尔滨工程大学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华南师范大学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304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延边大学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湖南</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湖南大学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东北林业大学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广西</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rPr>
                        <a:t>广西大学</a:t>
                      </a:r>
                      <a:endParaRPr lang="zh-CN" altLang="en-US" sz="1100" b="0">
                        <a:solidFill>
                          <a:srgbClr val="000000"/>
                        </a:solidFill>
                        <a:latin typeface="宋体" panose="02010600030101010101" pitchFamily="2" charset="-122"/>
                        <a:ea typeface="宋体" panose="02010600030101010101" pitchFamily="2" charset="-122"/>
                        <a:cs typeface="宋体" panose="02010600030101010101" pitchFamily="2" charset="-122"/>
                      </a:endParaRPr>
                    </a:p>
                  </a:txBody>
                  <a:tcPr marL="0" marR="0" marT="0" marB="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矩形 4"/>
          <p:cNvSpPr/>
          <p:nvPr/>
        </p:nvSpPr>
        <p:spPr>
          <a:xfrm>
            <a:off x="0" y="4326890"/>
            <a:ext cx="12192000" cy="2531110"/>
          </a:xfrm>
          <a:prstGeom prst="rect">
            <a:avLst/>
          </a:prstGeom>
          <a:solidFill>
            <a:srgbClr val="FF79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内容占位符 2"/>
          <p:cNvSpPr>
            <a:spLocks noGrp="1"/>
          </p:cNvSpPr>
          <p:nvPr/>
        </p:nvSpPr>
        <p:spPr>
          <a:xfrm>
            <a:off x="479848" y="1300480"/>
            <a:ext cx="10361507" cy="4523740"/>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7170" indent="0" algn="just">
              <a:lnSpc>
                <a:spcPct val="135000"/>
              </a:lnSpc>
              <a:spcBef>
                <a:spcPts val="0"/>
              </a:spcBef>
              <a:spcAft>
                <a:spcPts val="1200"/>
              </a:spcAft>
              <a:buNone/>
              <a:extLst>
                <a:ext uri="{35155182-B16C-46BC-9424-99874614C6A1}">
                  <wpsdc:marlchars xmlns:wpsdc="http://www.wps.cn/officeDocument/2017/drawingmlCustomData" val="95" checksum="3534689470"/>
                </a:ext>
              </a:extLst>
            </a:pPr>
            <a:r>
              <a:rPr lang="zh-CN" altLang="en-US" sz="2400" dirty="0" smtClean="0">
                <a:latin typeface="微软雅黑" panose="020B0503020204020204" charset="-122"/>
                <a:ea typeface="微软雅黑" panose="020B0503020204020204" charset="-122"/>
                <a:cs typeface="微软雅黑" panose="020B0503020204020204" charset="-122"/>
                <a:sym typeface="+mn-ea"/>
              </a:rPr>
              <a:t>竞赛对象</a:t>
            </a:r>
            <a:r>
              <a:rPr lang="zh-CN" altLang="en-US" sz="2000" dirty="0" smtClean="0">
                <a:latin typeface="微软雅黑" panose="020B0503020204020204" charset="-122"/>
                <a:ea typeface="微软雅黑" panose="020B0503020204020204" charset="-122"/>
                <a:cs typeface="微软雅黑" panose="020B0503020204020204" charset="-122"/>
                <a:sym typeface="+mn-ea"/>
              </a:rPr>
              <a:t>：本科、高职院校普通全日制在籍学生</a:t>
            </a:r>
            <a:endParaRPr lang="zh-CN" altLang="en-US" sz="2000" dirty="0" smtClean="0">
              <a:latin typeface="微软雅黑" panose="020B0503020204020204" charset="-122"/>
              <a:ea typeface="微软雅黑" panose="020B0503020204020204" charset="-122"/>
              <a:cs typeface="微软雅黑" panose="020B0503020204020204" charset="-122"/>
              <a:sym typeface="+mn-ea"/>
            </a:endParaRPr>
          </a:p>
          <a:p>
            <a:pPr marL="217170" indent="0" algn="just">
              <a:lnSpc>
                <a:spcPct val="135000"/>
              </a:lnSpc>
              <a:spcBef>
                <a:spcPts val="0"/>
              </a:spcBef>
              <a:spcAft>
                <a:spcPts val="1200"/>
              </a:spcAft>
              <a:buNone/>
              <a:extLst>
                <a:ext uri="{35155182-B16C-46BC-9424-99874614C6A1}">
                  <wpsdc:marlchars xmlns:wpsdc="http://www.wps.cn/officeDocument/2017/drawingmlCustomData" val="95" checksum="3534689470"/>
                </a:ext>
              </a:extLst>
            </a:pPr>
            <a:r>
              <a:rPr lang="zh-CN" altLang="en-US" sz="2400" dirty="0" smtClean="0">
                <a:latin typeface="微软雅黑" panose="020B0503020204020204" charset="-122"/>
                <a:ea typeface="微软雅黑" panose="020B0503020204020204" charset="-122"/>
                <a:cs typeface="微软雅黑" panose="020B0503020204020204" charset="-122"/>
                <a:sym typeface="+mn-ea"/>
              </a:rPr>
              <a:t>竞赛进程</a:t>
            </a:r>
            <a:r>
              <a:rPr lang="zh-CN" altLang="en-US" sz="2000" dirty="0" smtClean="0">
                <a:latin typeface="微软雅黑" panose="020B0503020204020204" charset="-122"/>
                <a:ea typeface="微软雅黑" panose="020B0503020204020204" charset="-122"/>
                <a:cs typeface="微软雅黑" panose="020B0503020204020204" charset="-122"/>
                <a:sym typeface="+mn-ea"/>
              </a:rPr>
              <a:t>：</a:t>
            </a:r>
            <a:r>
              <a:rPr lang="en-US" altLang="zh-CN" sz="2000" dirty="0" smtClean="0">
                <a:latin typeface="微软雅黑" panose="020B0503020204020204" charset="-122"/>
                <a:ea typeface="微软雅黑" panose="020B0503020204020204" charset="-122"/>
                <a:cs typeface="微软雅黑" panose="020B0503020204020204" charset="-122"/>
                <a:sym typeface="+mn-ea"/>
              </a:rPr>
              <a:t>1.</a:t>
            </a:r>
            <a:r>
              <a:rPr lang="zh-CN" altLang="da-DK" sz="2000" dirty="0">
                <a:latin typeface="微软雅黑" panose="020B0503020204020204" charset="-122"/>
                <a:ea typeface="微软雅黑" panose="020B0503020204020204" charset="-122"/>
                <a:cs typeface="微软雅黑" panose="020B0503020204020204" charset="-122"/>
                <a:sym typeface="Arial" panose="020B0604020202020204" pitchFamily="34" charset="0"/>
              </a:rPr>
              <a:t>校内选拔赛、</a:t>
            </a:r>
            <a:r>
              <a:rPr lang="en-US" altLang="zh-CN" sz="2000" dirty="0">
                <a:latin typeface="微软雅黑" panose="020B0503020204020204" charset="-122"/>
                <a:ea typeface="微软雅黑" panose="020B0503020204020204" charset="-122"/>
                <a:cs typeface="微软雅黑" panose="020B0503020204020204" charset="-122"/>
                <a:sym typeface="Arial" panose="020B0604020202020204" pitchFamily="34" charset="0"/>
              </a:rPr>
              <a:t>2.</a:t>
            </a:r>
            <a:r>
              <a:rPr lang="zh-CN" altLang="da-DK" sz="2000" dirty="0">
                <a:latin typeface="微软雅黑" panose="020B0503020204020204" charset="-122"/>
                <a:ea typeface="微软雅黑" panose="020B0503020204020204" charset="-122"/>
                <a:cs typeface="微软雅黑" panose="020B0503020204020204" charset="-122"/>
                <a:sym typeface="Arial" panose="020B0604020202020204" pitchFamily="34" charset="0"/>
              </a:rPr>
              <a:t>区域选拔赛、</a:t>
            </a:r>
            <a:r>
              <a:rPr lang="en-US" altLang="zh-CN" sz="2000" dirty="0">
                <a:latin typeface="微软雅黑" panose="020B0503020204020204" charset="-122"/>
                <a:ea typeface="微软雅黑" panose="020B0503020204020204" charset="-122"/>
                <a:cs typeface="微软雅黑" panose="020B0503020204020204" charset="-122"/>
                <a:sym typeface="Arial" panose="020B0604020202020204" pitchFamily="34" charset="0"/>
              </a:rPr>
              <a:t>3.</a:t>
            </a:r>
            <a:r>
              <a:rPr lang="zh-CN" altLang="en-US" sz="2000" dirty="0">
                <a:latin typeface="微软雅黑" panose="020B0503020204020204" charset="-122"/>
                <a:ea typeface="微软雅黑" panose="020B0503020204020204" charset="-122"/>
                <a:cs typeface="微软雅黑" panose="020B0503020204020204" charset="-122"/>
                <a:sym typeface="Arial" panose="020B0604020202020204" pitchFamily="34" charset="0"/>
              </a:rPr>
              <a:t>全国</a:t>
            </a:r>
            <a:r>
              <a:rPr lang="zh-CN" altLang="da-DK" sz="2000" dirty="0">
                <a:latin typeface="微软雅黑" panose="020B0503020204020204" charset="-122"/>
                <a:ea typeface="微软雅黑" panose="020B0503020204020204" charset="-122"/>
                <a:cs typeface="微软雅黑" panose="020B0503020204020204" charset="-122"/>
                <a:sym typeface="Arial" panose="020B0604020202020204" pitchFamily="34" charset="0"/>
              </a:rPr>
              <a:t>总决赛</a:t>
            </a:r>
            <a:endParaRPr lang="zh-CN" altLang="da-DK" sz="2000" dirty="0">
              <a:latin typeface="微软雅黑" panose="020B0503020204020204" charset="-122"/>
              <a:ea typeface="微软雅黑" panose="020B0503020204020204" charset="-122"/>
              <a:cs typeface="微软雅黑" panose="020B0503020204020204" charset="-122"/>
              <a:sym typeface="Arial" panose="020B0604020202020204" pitchFamily="34" charset="0"/>
            </a:endParaRPr>
          </a:p>
          <a:p>
            <a:pPr marL="217170" indent="0" algn="just">
              <a:lnSpc>
                <a:spcPct val="135000"/>
              </a:lnSpc>
              <a:spcBef>
                <a:spcPts val="0"/>
              </a:spcBef>
              <a:spcAft>
                <a:spcPts val="1200"/>
              </a:spcAft>
              <a:buNone/>
              <a:extLst>
                <a:ext uri="{35155182-B16C-46BC-9424-99874614C6A1}">
                  <wpsdc:marlchars xmlns:wpsdc="http://www.wps.cn/officeDocument/2017/drawingmlCustomData" val="95" checksum="3534689470"/>
                </a:ext>
              </a:extLst>
            </a:pPr>
            <a:endParaRPr lang="zh-CN" altLang="en-US" sz="2000" dirty="0" smtClean="0">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23190"/>
            <a:ext cx="212598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赛事进程</a:t>
            </a:r>
            <a:endParaRPr lang="zh-CN" altLang="en-US" sz="3200" b="1" dirty="0">
              <a:latin typeface="微软雅黑" panose="020B0503020204020204" charset="-122"/>
              <a:ea typeface="微软雅黑" panose="020B0503020204020204" charset="-122"/>
            </a:endParaRPr>
          </a:p>
        </p:txBody>
      </p:sp>
      <p:grpSp>
        <p:nvGrpSpPr>
          <p:cNvPr id="2" name="组合 1"/>
          <p:cNvGrpSpPr/>
          <p:nvPr/>
        </p:nvGrpSpPr>
        <p:grpSpPr>
          <a:xfrm>
            <a:off x="1081405" y="3520440"/>
            <a:ext cx="10001885" cy="2164583"/>
            <a:chOff x="1703" y="5544"/>
            <a:chExt cx="15751" cy="3409"/>
          </a:xfrm>
        </p:grpSpPr>
        <p:pic>
          <p:nvPicPr>
            <p:cNvPr id="26" name="图片 25"/>
            <p:cNvPicPr>
              <a:picLocks noChangeAspect="1"/>
            </p:cNvPicPr>
            <p:nvPr/>
          </p:nvPicPr>
          <p:blipFill rotWithShape="1">
            <a:blip r:embed="rId1">
              <a:grayscl/>
              <a:extLst>
                <a:ext uri="{28A0092B-C50C-407E-A947-70E740481C1C}">
                  <a14:useLocalDpi xmlns:a14="http://schemas.microsoft.com/office/drawing/2010/main" val="0"/>
                </a:ext>
              </a:extLst>
            </a:blip>
            <a:srcRect l="12" t="2630" r="50011" b="58029"/>
            <a:stretch>
              <a:fillRect/>
            </a:stretch>
          </p:blipFill>
          <p:spPr>
            <a:xfrm rot="5400000">
              <a:off x="1700" y="5546"/>
              <a:ext cx="3409" cy="3404"/>
            </a:xfrm>
            <a:prstGeom prst="roundRect">
              <a:avLst/>
            </a:prstGeom>
            <a:noFill/>
          </p:spPr>
        </p:pic>
        <p:pic>
          <p:nvPicPr>
            <p:cNvPr id="27" name="图片 26"/>
            <p:cNvPicPr>
              <a:picLocks noChangeAspect="1"/>
            </p:cNvPicPr>
            <p:nvPr/>
          </p:nvPicPr>
          <p:blipFill rotWithShape="1">
            <a:blip r:embed="rId1">
              <a:grayscl/>
              <a:extLst>
                <a:ext uri="{28A0092B-C50C-407E-A947-70E740481C1C}">
                  <a14:useLocalDpi xmlns:a14="http://schemas.microsoft.com/office/drawing/2010/main" val="0"/>
                </a:ext>
              </a:extLst>
            </a:blip>
            <a:srcRect l="12" t="2630" r="50011" b="58029"/>
            <a:stretch>
              <a:fillRect/>
            </a:stretch>
          </p:blipFill>
          <p:spPr>
            <a:xfrm rot="5400000">
              <a:off x="7683" y="5546"/>
              <a:ext cx="3409" cy="3404"/>
            </a:xfrm>
            <a:prstGeom prst="roundRect">
              <a:avLst/>
            </a:prstGeom>
            <a:noFill/>
          </p:spPr>
        </p:pic>
        <p:pic>
          <p:nvPicPr>
            <p:cNvPr id="28" name="图片 27"/>
            <p:cNvPicPr>
              <a:picLocks noChangeAspect="1"/>
            </p:cNvPicPr>
            <p:nvPr/>
          </p:nvPicPr>
          <p:blipFill rotWithShape="1">
            <a:blip r:embed="rId1">
              <a:grayscl/>
              <a:extLst>
                <a:ext uri="{28A0092B-C50C-407E-A947-70E740481C1C}">
                  <a14:useLocalDpi xmlns:a14="http://schemas.microsoft.com/office/drawing/2010/main" val="0"/>
                </a:ext>
              </a:extLst>
            </a:blip>
            <a:srcRect l="12" t="2630" r="50011" b="58029"/>
            <a:stretch>
              <a:fillRect/>
            </a:stretch>
          </p:blipFill>
          <p:spPr>
            <a:xfrm rot="5400000">
              <a:off x="13666" y="5546"/>
              <a:ext cx="3409" cy="3404"/>
            </a:xfrm>
            <a:prstGeom prst="roundRect">
              <a:avLst/>
            </a:prstGeom>
            <a:noFill/>
          </p:spPr>
        </p:pic>
        <p:sp>
          <p:nvSpPr>
            <p:cNvPr id="30" name="文本框 29"/>
            <p:cNvSpPr txBox="1"/>
            <p:nvPr/>
          </p:nvSpPr>
          <p:spPr>
            <a:xfrm>
              <a:off x="2036" y="5859"/>
              <a:ext cx="2736" cy="2761"/>
            </a:xfrm>
            <a:prstGeom prst="rect">
              <a:avLst/>
            </a:prstGeom>
            <a:noFill/>
          </p:spPr>
          <p:txBody>
            <a:bodyPr wrap="square" rtlCol="0">
              <a:spAutoFit/>
            </a:bodyPr>
            <a:p>
              <a:r>
                <a:rPr lang="zh-CN" altLang="en-US" sz="5400" b="1" dirty="0">
                  <a:latin typeface="微软雅黑" panose="020B0503020204020204" charset="-122"/>
                  <a:ea typeface="微软雅黑" panose="020B0503020204020204" charset="-122"/>
                </a:rPr>
                <a:t>校内选拔</a:t>
              </a:r>
              <a:endParaRPr lang="zh-CN" altLang="en-US" sz="5400" b="1" dirty="0">
                <a:latin typeface="微软雅黑" panose="020B0503020204020204" charset="-122"/>
                <a:ea typeface="微软雅黑" panose="020B0503020204020204" charset="-122"/>
              </a:endParaRPr>
            </a:p>
          </p:txBody>
        </p:sp>
        <p:sp>
          <p:nvSpPr>
            <p:cNvPr id="31" name="箭头: 右 30"/>
            <p:cNvSpPr/>
            <p:nvPr/>
          </p:nvSpPr>
          <p:spPr>
            <a:xfrm>
              <a:off x="5664" y="6688"/>
              <a:ext cx="1464" cy="1104"/>
            </a:xfrm>
            <a:prstGeom prst="rightArrow">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dirty="0"/>
            </a:p>
          </p:txBody>
        </p:sp>
        <p:sp>
          <p:nvSpPr>
            <p:cNvPr id="32" name="箭头: 右 31"/>
            <p:cNvSpPr/>
            <p:nvPr/>
          </p:nvSpPr>
          <p:spPr>
            <a:xfrm>
              <a:off x="11709" y="6688"/>
              <a:ext cx="1464" cy="1104"/>
            </a:xfrm>
            <a:prstGeom prst="rightArrow">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dirty="0"/>
            </a:p>
          </p:txBody>
        </p:sp>
        <p:sp>
          <p:nvSpPr>
            <p:cNvPr id="33" name="文本框 32"/>
            <p:cNvSpPr txBox="1"/>
            <p:nvPr/>
          </p:nvSpPr>
          <p:spPr>
            <a:xfrm>
              <a:off x="7278" y="5868"/>
              <a:ext cx="4280" cy="2761"/>
            </a:xfrm>
            <a:prstGeom prst="rect">
              <a:avLst/>
            </a:prstGeom>
            <a:noFill/>
          </p:spPr>
          <p:txBody>
            <a:bodyPr wrap="square" rtlCol="0">
              <a:spAutoFit/>
            </a:bodyPr>
            <a:p>
              <a:pPr algn="ctr"/>
              <a:r>
                <a:rPr lang="zh-CN" sz="5400" b="1" dirty="0">
                  <a:latin typeface="微软雅黑" panose="020B0503020204020204" charset="-122"/>
                  <a:ea typeface="微软雅黑" panose="020B0503020204020204" charset="-122"/>
                </a:rPr>
                <a:t>区域</a:t>
              </a:r>
              <a:endParaRPr lang="zh-CN" sz="5400" b="1" dirty="0">
                <a:latin typeface="微软雅黑" panose="020B0503020204020204" charset="-122"/>
                <a:ea typeface="微软雅黑" panose="020B0503020204020204" charset="-122"/>
              </a:endParaRPr>
            </a:p>
            <a:p>
              <a:pPr algn="ctr"/>
              <a:r>
                <a:rPr lang="zh-CN" sz="5400" b="1" dirty="0">
                  <a:latin typeface="微软雅黑" panose="020B0503020204020204" charset="-122"/>
                  <a:ea typeface="微软雅黑" panose="020B0503020204020204" charset="-122"/>
                </a:rPr>
                <a:t>选拔</a:t>
              </a:r>
              <a:endParaRPr lang="zh-CN" sz="5400" b="1" dirty="0">
                <a:latin typeface="微软雅黑" panose="020B0503020204020204" charset="-122"/>
                <a:ea typeface="微软雅黑" panose="020B0503020204020204" charset="-122"/>
              </a:endParaRPr>
            </a:p>
          </p:txBody>
        </p:sp>
        <p:sp>
          <p:nvSpPr>
            <p:cNvPr id="35" name="文本框 34"/>
            <p:cNvSpPr txBox="1"/>
            <p:nvPr/>
          </p:nvSpPr>
          <p:spPr>
            <a:xfrm>
              <a:off x="13173" y="5868"/>
              <a:ext cx="4281" cy="2761"/>
            </a:xfrm>
            <a:prstGeom prst="rect">
              <a:avLst/>
            </a:prstGeom>
            <a:noFill/>
          </p:spPr>
          <p:txBody>
            <a:bodyPr wrap="square" rtlCol="0">
              <a:spAutoFit/>
            </a:bodyPr>
            <a:p>
              <a:pPr algn="ctr"/>
              <a:r>
                <a:rPr lang="zh-CN" sz="5400" b="1" dirty="0">
                  <a:latin typeface="微软雅黑" panose="020B0503020204020204" charset="-122"/>
                  <a:ea typeface="微软雅黑" panose="020B0503020204020204" charset="-122"/>
                </a:rPr>
                <a:t>全国</a:t>
              </a:r>
              <a:endParaRPr lang="zh-CN" sz="5400" b="1" dirty="0">
                <a:latin typeface="微软雅黑" panose="020B0503020204020204" charset="-122"/>
                <a:ea typeface="微软雅黑" panose="020B0503020204020204" charset="-122"/>
              </a:endParaRPr>
            </a:p>
            <a:p>
              <a:pPr algn="ctr"/>
              <a:r>
                <a:rPr lang="zh-CN" sz="5400" b="1" dirty="0">
                  <a:latin typeface="微软雅黑" panose="020B0503020204020204" charset="-122"/>
                  <a:ea typeface="微软雅黑" panose="020B0503020204020204" charset="-122"/>
                </a:rPr>
                <a:t>总决赛</a:t>
              </a:r>
              <a:endParaRPr lang="zh-CN" sz="5400" b="1" dirty="0">
                <a:latin typeface="微软雅黑" panose="020B0503020204020204" charset="-122"/>
                <a:ea typeface="微软雅黑" panose="020B0503020204020204" charset="-122"/>
              </a:endParaRPr>
            </a:p>
          </p:txBody>
        </p:sp>
      </p:grpSp>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表格 1"/>
          <p:cNvGraphicFramePr/>
          <p:nvPr>
            <p:custDataLst>
              <p:tags r:id="rId1"/>
            </p:custDataLst>
          </p:nvPr>
        </p:nvGraphicFramePr>
        <p:xfrm>
          <a:off x="851535" y="1354455"/>
          <a:ext cx="10488295" cy="4744720"/>
        </p:xfrm>
        <a:graphic>
          <a:graphicData uri="http://schemas.openxmlformats.org/drawingml/2006/table">
            <a:tbl>
              <a:tblPr firstRow="1" bandRow="1">
                <a:tableStyleId>{5940675A-B579-460E-94D1-54222C63F5DA}</a:tableStyleId>
              </a:tblPr>
              <a:tblGrid>
                <a:gridCol w="2270760"/>
                <a:gridCol w="8217535"/>
              </a:tblGrid>
              <a:tr h="730250">
                <a:tc>
                  <a:txBody>
                    <a:bodyPr/>
                    <a:p>
                      <a:pPr indent="0" algn="ctr">
                        <a:buNone/>
                      </a:pPr>
                      <a:r>
                        <a:rPr lang="zh-CN" altLang="en-US" sz="2400" b="1">
                          <a:latin typeface="宋体" panose="02010600030101010101" pitchFamily="2" charset="-122"/>
                          <a:cs typeface="宋体" panose="02010600030101010101" pitchFamily="2" charset="-122"/>
                        </a:rPr>
                        <a:t>级别</a:t>
                      </a:r>
                      <a:endParaRPr lang="zh-CN" altLang="en-US" sz="2400" b="1">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C8604"/>
                    </a:solidFill>
                  </a:tcPr>
                </a:tc>
                <a:tc>
                  <a:txBody>
                    <a:bodyPr/>
                    <a:p>
                      <a:pPr indent="0" algn="ctr">
                        <a:buNone/>
                      </a:pPr>
                      <a:r>
                        <a:rPr lang="zh-CN" altLang="en-US" sz="2400" b="1">
                          <a:latin typeface="宋体" panose="02010600030101010101" pitchFamily="2" charset="-122"/>
                          <a:cs typeface="宋体" panose="02010600030101010101" pitchFamily="2" charset="-122"/>
                        </a:rPr>
                        <a:t>奖项</a:t>
                      </a:r>
                      <a:endParaRPr lang="zh-CN" altLang="en-US" sz="2400" b="1">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C8604"/>
                    </a:solidFill>
                  </a:tcPr>
                </a:tc>
              </a:tr>
              <a:tr h="522605">
                <a:tc>
                  <a:txBody>
                    <a:bodyPr/>
                    <a:p>
                      <a:pPr indent="0" algn="ctr">
                        <a:buNone/>
                      </a:pPr>
                      <a:r>
                        <a:rPr lang="zh-CN" altLang="en-US" sz="1600" b="0">
                          <a:latin typeface="宋体" panose="02010600030101010101" pitchFamily="2" charset="-122"/>
                          <a:cs typeface="宋体" panose="02010600030101010101" pitchFamily="2" charset="-122"/>
                        </a:rPr>
                        <a:t>校内选拔赛</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l">
                        <a:buNone/>
                      </a:pPr>
                      <a:r>
                        <a:rPr lang="zh-CN" altLang="en-US" sz="1600" b="0">
                          <a:latin typeface="宋体" panose="02010600030101010101" pitchFamily="2" charset="-122"/>
                          <a:cs typeface="宋体" panose="02010600030101010101" pitchFamily="2" charset="-122"/>
                        </a:rPr>
                        <a:t>建议学校为校内竞赛优胜团队颁发相关证书</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20700">
                <a:tc>
                  <a:txBody>
                    <a:bodyPr/>
                    <a:p>
                      <a:pPr indent="0" algn="ctr">
                        <a:buNone/>
                      </a:pPr>
                      <a:r>
                        <a:rPr lang="zh-CN" altLang="en-US" sz="1600" b="0">
                          <a:latin typeface="宋体" panose="02010600030101010101" pitchFamily="2" charset="-122"/>
                          <a:cs typeface="宋体" panose="02010600030101010101" pitchFamily="2" charset="-122"/>
                        </a:rPr>
                        <a:t>省级选拔赛</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l">
                        <a:buNone/>
                      </a:pPr>
                      <a:r>
                        <a:rPr lang="zh-CN" altLang="en-US" sz="1600" b="0">
                          <a:latin typeface="宋体" panose="02010600030101010101" pitchFamily="2" charset="-122"/>
                          <a:cs typeface="宋体" panose="02010600030101010101" pitchFamily="2" charset="-122"/>
                        </a:rPr>
                        <a:t>由主办单位颁发相关获奖证书，详见各省选拔赛通知</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60400">
                <a:tc>
                  <a:txBody>
                    <a:bodyPr/>
                    <a:p>
                      <a:pPr indent="0" algn="ctr">
                        <a:buNone/>
                      </a:pPr>
                      <a:r>
                        <a:rPr lang="zh-CN" altLang="en-US" sz="1600" b="0">
                          <a:latin typeface="宋体" panose="02010600030101010101" pitchFamily="2" charset="-122"/>
                          <a:cs typeface="宋体" panose="02010600030101010101" pitchFamily="2" charset="-122"/>
                        </a:rPr>
                        <a:t>全国总决赛</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l">
                        <a:buNone/>
                      </a:pPr>
                      <a:r>
                        <a:rPr lang="zh-CN" altLang="en-US" sz="1600" b="0">
                          <a:latin typeface="宋体" panose="02010600030101010101" pitchFamily="2" charset="-122"/>
                          <a:cs typeface="宋体" panose="02010600030101010101" pitchFamily="2" charset="-122"/>
                        </a:rPr>
                        <a:t>评选特等奖、一等奖、二等奖由主办单位颁发相关证书奖项数按比例确定，详见总决赛通知</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59765">
                <a:tc>
                  <a:txBody>
                    <a:bodyPr/>
                    <a:p>
                      <a:pPr indent="0" algn="ctr">
                        <a:buNone/>
                      </a:pPr>
                      <a:r>
                        <a:rPr lang="zh-CN" altLang="en-US" sz="1600" b="0">
                          <a:latin typeface="宋体" panose="02010600030101010101" pitchFamily="2" charset="-122"/>
                          <a:cs typeface="宋体" panose="02010600030101010101" pitchFamily="2" charset="-122"/>
                        </a:rPr>
                        <a:t>指导教师</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l">
                        <a:buNone/>
                      </a:pPr>
                      <a:r>
                        <a:rPr lang="zh-CN" altLang="en-US" sz="1600" b="0">
                          <a:latin typeface="宋体" panose="02010600030101010101" pitchFamily="2" charset="-122"/>
                          <a:cs typeface="宋体" panose="02010600030101010101" pitchFamily="2" charset="-122"/>
                        </a:rPr>
                        <a:t>总决赛一、二等奖团队指导教师获“优秀指导教师”证书总决赛特等奖团队指导教师获“最佳指导教师”证书</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60400">
                <a:tc>
                  <a:txBody>
                    <a:bodyPr/>
                    <a:p>
                      <a:pPr indent="0" algn="ctr">
                        <a:buNone/>
                      </a:pPr>
                      <a:r>
                        <a:rPr lang="zh-CN" altLang="en-US" sz="1600" b="0">
                          <a:latin typeface="宋体" panose="02010600030101010101" pitchFamily="2" charset="-122"/>
                          <a:cs typeface="宋体" panose="02010600030101010101" pitchFamily="2" charset="-122"/>
                        </a:rPr>
                        <a:t>参赛院校</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l">
                        <a:buNone/>
                      </a:pPr>
                      <a:r>
                        <a:rPr lang="en-US" altLang="zh-CN" sz="1600" b="0">
                          <a:latin typeface="宋体" panose="02010600030101010101" pitchFamily="2" charset="-122"/>
                          <a:cs typeface="宋体" panose="02010600030101010101" pitchFamily="2" charset="-122"/>
                        </a:rPr>
                        <a:t> </a:t>
                      </a:r>
                      <a:r>
                        <a:rPr lang="zh-CN" altLang="en-US" sz="1600" b="0">
                          <a:latin typeface="宋体" panose="02010600030101010101" pitchFamily="2" charset="-122"/>
                          <a:cs typeface="宋体" panose="02010600030101010101" pitchFamily="2" charset="-122"/>
                        </a:rPr>
                        <a:t>省赛承办单位中组织工作突出的颁发“优秀组织奖”证书另评选</a:t>
                      </a:r>
                      <a:r>
                        <a:rPr lang="en-US" altLang="zh-CN" sz="1600" b="0">
                          <a:latin typeface="宋体" panose="02010600030101010101" pitchFamily="2" charset="-122"/>
                          <a:cs typeface="宋体" panose="02010600030101010101" pitchFamily="2" charset="-122"/>
                        </a:rPr>
                        <a:t>1</a:t>
                      </a:r>
                      <a:r>
                        <a:rPr lang="zh-CN" altLang="en-US" sz="1600" b="0">
                          <a:latin typeface="宋体" panose="02010600030101010101" pitchFamily="2" charset="-122"/>
                          <a:cs typeface="宋体" panose="02010600030101010101" pitchFamily="2" charset="-122"/>
                        </a:rPr>
                        <a:t>个“最佳组织奖”，颁发奖牌和证书 </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90600">
                <a:tc>
                  <a:txBody>
                    <a:bodyPr/>
                    <a:p>
                      <a:pPr indent="0" algn="ctr">
                        <a:buNone/>
                      </a:pPr>
                      <a:r>
                        <a:rPr lang="zh-CN" altLang="en-US" sz="1600" b="0">
                          <a:latin typeface="宋体" panose="02010600030101010101" pitchFamily="2" charset="-122"/>
                          <a:cs typeface="宋体" panose="02010600030101010101" pitchFamily="2" charset="-122"/>
                        </a:rPr>
                        <a:t>中国大学生学创之星</a:t>
                      </a:r>
                      <a:endParaRPr lang="zh-CN" altLang="en-US" sz="1600" b="0">
                        <a:latin typeface="宋体" panose="02010600030101010101" pitchFamily="2" charset="-122"/>
                        <a:cs typeface="宋体" panose="02010600030101010101" pitchFamily="2" charset="-122"/>
                      </a:endParaRPr>
                    </a:p>
                    <a:p>
                      <a:pPr indent="0" algn="ctr">
                        <a:buNone/>
                      </a:pPr>
                      <a:r>
                        <a:rPr lang="zh-CN" altLang="en-US" sz="1600" b="0">
                          <a:latin typeface="宋体" panose="02010600030101010101" pitchFamily="2" charset="-122"/>
                          <a:cs typeface="宋体" panose="02010600030101010101" pitchFamily="2" charset="-122"/>
                        </a:rPr>
                        <a:t>（特等奖）</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l">
                        <a:buNone/>
                      </a:pPr>
                      <a:r>
                        <a:rPr lang="zh-CN" altLang="en-US" sz="1600" b="0">
                          <a:latin typeface="宋体" panose="02010600030101010101" pitchFamily="2" charset="-122"/>
                          <a:cs typeface="宋体" panose="02010600030101010101" pitchFamily="2" charset="-122"/>
                        </a:rPr>
                        <a:t>十佳团队，颁发奖金</a:t>
                      </a:r>
                      <a:r>
                        <a:rPr lang="en-US" altLang="zh-CN" sz="1600" b="0">
                          <a:latin typeface="宋体" panose="02010600030101010101" pitchFamily="2" charset="-122"/>
                          <a:cs typeface="宋体" panose="02010600030101010101" pitchFamily="2" charset="-122"/>
                        </a:rPr>
                        <a:t>5000</a:t>
                      </a:r>
                      <a:r>
                        <a:rPr lang="zh-CN" altLang="en-US" sz="1600" b="0">
                          <a:latin typeface="宋体" panose="02010600030101010101" pitchFamily="2" charset="-122"/>
                          <a:cs typeface="宋体" panose="02010600030101010101" pitchFamily="2" charset="-122"/>
                        </a:rPr>
                        <a:t>元及奖状证书获贝腾科技实习直通车证书及就业机会进入“中国大学生学创之星”名录库，有机会获得企业提供的就业绿卡</a:t>
                      </a:r>
                      <a:endParaRPr lang="zh-CN" altLang="en-US" sz="1600" b="0">
                        <a:latin typeface="宋体" panose="02010600030101010101" pitchFamily="2" charset="-122"/>
                        <a:ea typeface="宋体" panose="02010600030101010101" pitchFamily="2" charset="-122"/>
                        <a:cs typeface="宋体" panose="02010600030101010101" pitchFamily="2" charset="-122"/>
                      </a:endParaRPr>
                    </a:p>
                  </a:txBody>
                  <a:tcPr marL="0" marR="0" marT="0" marB="1" vert="horz"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7" name="文本框 6"/>
          <p:cNvSpPr txBox="1"/>
          <p:nvPr/>
        </p:nvSpPr>
        <p:spPr>
          <a:xfrm>
            <a:off x="0" y="123190"/>
            <a:ext cx="3107055"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奖项设置</a:t>
            </a:r>
            <a:endParaRPr lang="zh-CN" altLang="en-US" sz="3200" b="1" dirty="0">
              <a:latin typeface="微软雅黑" panose="020B0503020204020204" charset="-122"/>
              <a:ea typeface="微软雅黑" panose="020B0503020204020204" charset="-122"/>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任意多边形: 形状 4"/>
          <p:cNvSpPr/>
          <p:nvPr>
            <p:custDataLst>
              <p:tags r:id="rId1"/>
            </p:custDataLst>
          </p:nvPr>
        </p:nvSpPr>
        <p:spPr>
          <a:xfrm>
            <a:off x="576580" y="942340"/>
            <a:ext cx="2820035" cy="1087120"/>
          </a:xfrm>
          <a:custGeom>
            <a:avLst/>
            <a:gdLst>
              <a:gd name="connsiteX0" fmla="*/ 0 w 3299658"/>
              <a:gd name="connsiteY0" fmla="*/ 269299 h 1077196"/>
              <a:gd name="connsiteX1" fmla="*/ 2761060 w 3299658"/>
              <a:gd name="connsiteY1" fmla="*/ 269299 h 1077196"/>
              <a:gd name="connsiteX2" fmla="*/ 2761060 w 3299658"/>
              <a:gd name="connsiteY2" fmla="*/ 0 h 1077196"/>
              <a:gd name="connsiteX3" fmla="*/ 3299658 w 3299658"/>
              <a:gd name="connsiteY3" fmla="*/ 538598 h 1077196"/>
              <a:gd name="connsiteX4" fmla="*/ 2761060 w 3299658"/>
              <a:gd name="connsiteY4" fmla="*/ 1077196 h 1077196"/>
              <a:gd name="connsiteX5" fmla="*/ 2761060 w 3299658"/>
              <a:gd name="connsiteY5" fmla="*/ 807897 h 1077196"/>
              <a:gd name="connsiteX6" fmla="*/ 0 w 3299658"/>
              <a:gd name="connsiteY6" fmla="*/ 807897 h 1077196"/>
              <a:gd name="connsiteX7" fmla="*/ 0 w 3299658"/>
              <a:gd name="connsiteY7" fmla="*/ 269299 h 107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9658" h="1077196">
                <a:moveTo>
                  <a:pt x="0" y="269299"/>
                </a:moveTo>
                <a:lnTo>
                  <a:pt x="2761060" y="269299"/>
                </a:lnTo>
                <a:lnTo>
                  <a:pt x="2761060" y="0"/>
                </a:lnTo>
                <a:lnTo>
                  <a:pt x="3299658" y="538598"/>
                </a:lnTo>
                <a:lnTo>
                  <a:pt x="2761060" y="1077196"/>
                </a:lnTo>
                <a:lnTo>
                  <a:pt x="2761060" y="807897"/>
                </a:lnTo>
                <a:lnTo>
                  <a:pt x="0" y="807897"/>
                </a:lnTo>
                <a:lnTo>
                  <a:pt x="0" y="269299"/>
                </a:lnTo>
                <a:close/>
              </a:path>
            </a:pathLst>
          </a:custGeom>
          <a:solidFill>
            <a:srgbClr val="FA580D"/>
          </a:solidFill>
        </p:spPr>
        <p:style>
          <a:lnRef idx="0">
            <a:sysClr val="window" lastClr="FFFFFF">
              <a:hueOff val="0"/>
              <a:satOff val="0"/>
              <a:lumOff val="0"/>
              <a:alphaOff val="0"/>
            </a:sysClr>
          </a:lnRef>
          <a:fillRef idx="3">
            <a:scrgbClr r="0" g="0" b="0"/>
          </a:fillRef>
          <a:effectRef idx="2">
            <a:srgbClr val="1F74AD">
              <a:hueOff val="0"/>
              <a:satOff val="0"/>
              <a:lumOff val="0"/>
              <a:alphaOff val="0"/>
            </a:srgbClr>
          </a:effectRef>
          <a:fontRef idx="minor">
            <a:sysClr val="window" lastClr="FFFFFF"/>
          </a:fontRef>
        </p:style>
        <p:txBody>
          <a:bodyPr spcFirstLastPara="0" vert="horz" wrap="square" lIns="80010" tIns="349309" rIns="523299" bIns="440304" numCol="1" spcCol="1270" anchor="ctr" anchorCtr="0">
            <a:noAutofit/>
          </a:bodyPr>
          <a:p>
            <a:pPr marL="0" lvl="0" indent="0" algn="l" defTabSz="933450">
              <a:lnSpc>
                <a:spcPct val="90000"/>
              </a:lnSpc>
              <a:spcBef>
                <a:spcPct val="0"/>
              </a:spcBef>
              <a:spcAft>
                <a:spcPct val="35000"/>
              </a:spcAft>
              <a:buNone/>
            </a:pPr>
            <a:endParaRPr lang="en-US" sz="2800" kern="1200">
              <a:latin typeface="Arial" panose="020B0604020202020204" pitchFamily="34" charset="0"/>
              <a:ea typeface="微软雅黑" panose="020B0503020204020204" charset="-122"/>
              <a:sym typeface="Arial" panose="020B0604020202020204" pitchFamily="34" charset="0"/>
            </a:endParaRPr>
          </a:p>
        </p:txBody>
      </p:sp>
      <p:sp>
        <p:nvSpPr>
          <p:cNvPr id="10" name="文本框 9"/>
          <p:cNvSpPr txBox="1"/>
          <p:nvPr>
            <p:custDataLst>
              <p:tags r:id="rId2"/>
            </p:custDataLst>
          </p:nvPr>
        </p:nvSpPr>
        <p:spPr>
          <a:xfrm>
            <a:off x="586105" y="1243965"/>
            <a:ext cx="589280" cy="485775"/>
          </a:xfrm>
          <a:prstGeom prst="rect">
            <a:avLst/>
          </a:prstGeom>
          <a:noFill/>
        </p:spPr>
        <p:txBody>
          <a:bodyPr wrap="square" rtlCol="0">
            <a:noAutofit/>
          </a:bodyPr>
          <a:p>
            <a:r>
              <a:rPr lang="en-US" altLang="zh-CN" sz="2400" b="1">
                <a:solidFill>
                  <a:sysClr val="window" lastClr="FFFFFF"/>
                </a:solidFill>
                <a:latin typeface="Arial" panose="020B0604020202020204" pitchFamily="34" charset="0"/>
                <a:ea typeface="微软雅黑" panose="020B0503020204020204" charset="-122"/>
                <a:sym typeface="Arial" panose="020B0604020202020204" pitchFamily="34" charset="0"/>
              </a:rPr>
              <a:t>01</a:t>
            </a:r>
            <a:endParaRPr lang="en-US" altLang="zh-CN" sz="2400" b="1">
              <a:solidFill>
                <a:sysClr val="window" lastClr="FFFFFF"/>
              </a:solidFill>
              <a:latin typeface="Arial" panose="020B0604020202020204" pitchFamily="34" charset="0"/>
              <a:ea typeface="微软雅黑" panose="020B0503020204020204" charset="-122"/>
              <a:sym typeface="Arial" panose="020B0604020202020204" pitchFamily="34" charset="0"/>
            </a:endParaRPr>
          </a:p>
        </p:txBody>
      </p:sp>
      <p:sp>
        <p:nvSpPr>
          <p:cNvPr id="14" name="文本框 13"/>
          <p:cNvSpPr txBox="1"/>
          <p:nvPr>
            <p:custDataLst>
              <p:tags r:id="rId3"/>
            </p:custDataLst>
          </p:nvPr>
        </p:nvSpPr>
        <p:spPr>
          <a:xfrm>
            <a:off x="1021715" y="1175385"/>
            <a:ext cx="2451735" cy="571500"/>
          </a:xfrm>
          <a:prstGeom prst="rect">
            <a:avLst/>
          </a:prstGeom>
          <a:noFill/>
        </p:spPr>
        <p:txBody>
          <a:bodyPr wrap="square" rtlCol="0"/>
          <a:p>
            <a:pPr algn="ctr">
              <a:lnSpc>
                <a:spcPct val="120000"/>
              </a:lnSpc>
            </a:pPr>
            <a:r>
              <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报名（</a:t>
            </a:r>
            <a:r>
              <a:rPr lang="en-US" altLang="zh-CN"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3-5</a:t>
            </a:r>
            <a:r>
              <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月）</a:t>
            </a:r>
            <a:endPar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endParaRPr>
          </a:p>
        </p:txBody>
      </p:sp>
      <p:sp>
        <p:nvSpPr>
          <p:cNvPr id="24" name="文本框 23"/>
          <p:cNvSpPr txBox="1"/>
          <p:nvPr>
            <p:custDataLst>
              <p:tags r:id="rId4"/>
            </p:custDataLst>
          </p:nvPr>
        </p:nvSpPr>
        <p:spPr>
          <a:xfrm>
            <a:off x="653415" y="2243455"/>
            <a:ext cx="2820035" cy="2428875"/>
          </a:xfrm>
          <a:prstGeom prst="rect">
            <a:avLst/>
          </a:prstGeom>
          <a:noFill/>
        </p:spPr>
        <p:txBody>
          <a:bodyPr wrap="square" rtlCol="0">
            <a:normAutofit/>
          </a:bodyPr>
          <a:p>
            <a:pPr>
              <a:lnSpc>
                <a:spcPct val="160000"/>
              </a:lnSpc>
            </a:pPr>
            <a:r>
              <a:rPr lang="en-US" altLang="zh-CN" sz="2000" b="1" dirty="0">
                <a:effectLst/>
                <a:latin typeface="微软雅黑" panose="020B0503020204020204" charset="-122"/>
                <a:ea typeface="微软雅黑" panose="020B0503020204020204" charset="-122"/>
                <a:cs typeface="微软雅黑" panose="020B0503020204020204" charset="-122"/>
                <a:sym typeface="+mn-ea"/>
              </a:rPr>
              <a:t>1.</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每所学校</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3</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支队伍</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60000"/>
              </a:lnSpc>
            </a:pPr>
            <a:r>
              <a:rPr lang="en-US" altLang="zh-CN" sz="2000" b="1" dirty="0">
                <a:effectLst/>
                <a:latin typeface="微软雅黑" panose="020B0503020204020204" charset="-122"/>
                <a:ea typeface="微软雅黑" panose="020B0503020204020204" charset="-122"/>
                <a:cs typeface="微软雅黑" panose="020B0503020204020204" charset="-122"/>
                <a:sym typeface="+mn-ea"/>
              </a:rPr>
              <a:t>2.</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校内自行选拔</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60000"/>
              </a:lnSpc>
            </a:pPr>
            <a:r>
              <a:rPr lang="en-US" altLang="zh-CN" sz="2000" b="1" dirty="0">
                <a:effectLst/>
                <a:latin typeface="微软雅黑" panose="020B0503020204020204" charset="-122"/>
                <a:ea typeface="微软雅黑" panose="020B0503020204020204" charset="-122"/>
                <a:cs typeface="微软雅黑" panose="020B0503020204020204" charset="-122"/>
                <a:sym typeface="+mn-ea"/>
              </a:rPr>
              <a:t>3.</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提供训练账号</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60000"/>
              </a:lnSpc>
            </a:pPr>
            <a:r>
              <a:rPr lang="en-US" altLang="zh-CN" sz="2000" b="1" dirty="0">
                <a:effectLst/>
                <a:latin typeface="微软雅黑" panose="020B0503020204020204" charset="-122"/>
                <a:ea typeface="微软雅黑" panose="020B0503020204020204" charset="-122"/>
                <a:cs typeface="微软雅黑" panose="020B0503020204020204" charset="-122"/>
                <a:sym typeface="+mn-ea"/>
              </a:rPr>
              <a:t>4.</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提供打磨平台账号</a:t>
            </a:r>
            <a:endParaRPr lang="zh-CN" altLang="en-US" sz="2000" b="1" spc="150" dirty="0">
              <a:solidFill>
                <a:srgbClr val="000000">
                  <a:lumMod val="50000"/>
                  <a:lumOff val="50000"/>
                </a:srgbClr>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6" name="任意多边形: 形状 5"/>
          <p:cNvSpPr/>
          <p:nvPr>
            <p:custDataLst>
              <p:tags r:id="rId5"/>
            </p:custDataLst>
          </p:nvPr>
        </p:nvSpPr>
        <p:spPr>
          <a:xfrm>
            <a:off x="4144645" y="942340"/>
            <a:ext cx="2819400" cy="1087120"/>
          </a:xfrm>
          <a:custGeom>
            <a:avLst/>
            <a:gdLst>
              <a:gd name="connsiteX0" fmla="*/ 0 w 3299658"/>
              <a:gd name="connsiteY0" fmla="*/ 269299 h 1077196"/>
              <a:gd name="connsiteX1" fmla="*/ 2761060 w 3299658"/>
              <a:gd name="connsiteY1" fmla="*/ 269299 h 1077196"/>
              <a:gd name="connsiteX2" fmla="*/ 2761060 w 3299658"/>
              <a:gd name="connsiteY2" fmla="*/ 0 h 1077196"/>
              <a:gd name="connsiteX3" fmla="*/ 3299658 w 3299658"/>
              <a:gd name="connsiteY3" fmla="*/ 538598 h 1077196"/>
              <a:gd name="connsiteX4" fmla="*/ 2761060 w 3299658"/>
              <a:gd name="connsiteY4" fmla="*/ 1077196 h 1077196"/>
              <a:gd name="connsiteX5" fmla="*/ 2761060 w 3299658"/>
              <a:gd name="connsiteY5" fmla="*/ 807897 h 1077196"/>
              <a:gd name="connsiteX6" fmla="*/ 0 w 3299658"/>
              <a:gd name="connsiteY6" fmla="*/ 807897 h 1077196"/>
              <a:gd name="connsiteX7" fmla="*/ 0 w 3299658"/>
              <a:gd name="connsiteY7" fmla="*/ 269299 h 107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9658" h="1077196">
                <a:moveTo>
                  <a:pt x="0" y="269299"/>
                </a:moveTo>
                <a:lnTo>
                  <a:pt x="2761060" y="269299"/>
                </a:lnTo>
                <a:lnTo>
                  <a:pt x="2761060" y="0"/>
                </a:lnTo>
                <a:lnTo>
                  <a:pt x="3299658" y="538598"/>
                </a:lnTo>
                <a:lnTo>
                  <a:pt x="2761060" y="1077196"/>
                </a:lnTo>
                <a:lnTo>
                  <a:pt x="2761060" y="807897"/>
                </a:lnTo>
                <a:lnTo>
                  <a:pt x="0" y="807897"/>
                </a:lnTo>
                <a:lnTo>
                  <a:pt x="0" y="269299"/>
                </a:lnTo>
                <a:close/>
              </a:path>
            </a:pathLst>
          </a:custGeom>
          <a:solidFill>
            <a:srgbClr val="FA580D"/>
          </a:solidFill>
        </p:spPr>
        <p:style>
          <a:lnRef idx="0">
            <a:sysClr val="window" lastClr="FFFFFF">
              <a:hueOff val="0"/>
              <a:satOff val="0"/>
              <a:lumOff val="0"/>
              <a:alphaOff val="0"/>
            </a:sysClr>
          </a:lnRef>
          <a:fillRef idx="3">
            <a:scrgbClr r="0" g="0" b="0"/>
          </a:fillRef>
          <a:effectRef idx="2">
            <a:srgbClr val="1F74AD">
              <a:hueOff val="0"/>
              <a:satOff val="0"/>
              <a:lumOff val="0"/>
              <a:alphaOff val="0"/>
            </a:srgbClr>
          </a:effectRef>
          <a:fontRef idx="minor">
            <a:sysClr val="window" lastClr="FFFFFF"/>
          </a:fontRef>
        </p:style>
        <p:txBody>
          <a:bodyPr spcFirstLastPara="0" vert="horz" wrap="square" lIns="80010" tIns="349309" rIns="523299" bIns="440304" numCol="1" spcCol="1270" anchor="ctr" anchorCtr="0">
            <a:noAutofit/>
          </a:bodyPr>
          <a:p>
            <a:pPr marL="0" lvl="0" indent="0" algn="l" defTabSz="933450">
              <a:lnSpc>
                <a:spcPct val="90000"/>
              </a:lnSpc>
              <a:spcBef>
                <a:spcPct val="0"/>
              </a:spcBef>
              <a:spcAft>
                <a:spcPct val="35000"/>
              </a:spcAft>
              <a:buNone/>
            </a:pPr>
            <a:endParaRPr lang="en-US" sz="2800" kern="1200">
              <a:latin typeface="Arial" panose="020B0604020202020204" pitchFamily="34" charset="0"/>
              <a:ea typeface="微软雅黑" panose="020B0503020204020204" charset="-122"/>
              <a:sym typeface="Arial" panose="020B0604020202020204" pitchFamily="34" charset="0"/>
            </a:endParaRPr>
          </a:p>
        </p:txBody>
      </p:sp>
      <p:sp>
        <p:nvSpPr>
          <p:cNvPr id="11" name="文本框 10"/>
          <p:cNvSpPr txBox="1"/>
          <p:nvPr>
            <p:custDataLst>
              <p:tags r:id="rId6"/>
            </p:custDataLst>
          </p:nvPr>
        </p:nvSpPr>
        <p:spPr>
          <a:xfrm>
            <a:off x="4152900" y="1243965"/>
            <a:ext cx="589280" cy="485775"/>
          </a:xfrm>
          <a:prstGeom prst="rect">
            <a:avLst/>
          </a:prstGeom>
          <a:noFill/>
        </p:spPr>
        <p:txBody>
          <a:bodyPr wrap="square" rtlCol="0">
            <a:noAutofit/>
          </a:bodyPr>
          <a:p>
            <a:r>
              <a:rPr lang="en-US" altLang="zh-CN" sz="2400" b="1" dirty="0">
                <a:solidFill>
                  <a:sysClr val="window" lastClr="FFFFFF"/>
                </a:solidFill>
                <a:latin typeface="Arial" panose="020B0604020202020204" pitchFamily="34" charset="0"/>
                <a:ea typeface="微软雅黑" panose="020B0503020204020204" charset="-122"/>
                <a:sym typeface="Arial" panose="020B0604020202020204" pitchFamily="34" charset="0"/>
              </a:rPr>
              <a:t>02</a:t>
            </a:r>
            <a:endParaRPr lang="en-US" altLang="zh-CN" sz="2400" b="1" dirty="0">
              <a:solidFill>
                <a:sysClr val="window" lastClr="FFFFFF"/>
              </a:solidFill>
              <a:latin typeface="Arial" panose="020B0604020202020204" pitchFamily="34" charset="0"/>
              <a:ea typeface="微软雅黑" panose="020B0503020204020204" charset="-122"/>
              <a:sym typeface="Arial" panose="020B0604020202020204" pitchFamily="34" charset="0"/>
            </a:endParaRPr>
          </a:p>
        </p:txBody>
      </p:sp>
      <p:sp>
        <p:nvSpPr>
          <p:cNvPr id="15" name="文本框 14"/>
          <p:cNvSpPr txBox="1"/>
          <p:nvPr>
            <p:custDataLst>
              <p:tags r:id="rId7"/>
            </p:custDataLst>
          </p:nvPr>
        </p:nvSpPr>
        <p:spPr>
          <a:xfrm>
            <a:off x="4626610" y="1200785"/>
            <a:ext cx="2337435" cy="571500"/>
          </a:xfrm>
          <a:prstGeom prst="rect">
            <a:avLst/>
          </a:prstGeom>
          <a:noFill/>
        </p:spPr>
        <p:txBody>
          <a:bodyPr wrap="square" rtlCol="0"/>
          <a:p>
            <a:pPr algn="ctr">
              <a:lnSpc>
                <a:spcPct val="120000"/>
              </a:lnSpc>
            </a:pPr>
            <a:r>
              <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省赛（</a:t>
            </a:r>
            <a:r>
              <a:rPr lang="en-US" altLang="zh-CN"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5-9</a:t>
            </a:r>
            <a:r>
              <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月）</a:t>
            </a:r>
            <a:endPar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endParaRPr>
          </a:p>
        </p:txBody>
      </p:sp>
      <p:sp>
        <p:nvSpPr>
          <p:cNvPr id="25" name="文本框 24"/>
          <p:cNvSpPr txBox="1"/>
          <p:nvPr>
            <p:custDataLst>
              <p:tags r:id="rId8"/>
            </p:custDataLst>
          </p:nvPr>
        </p:nvSpPr>
        <p:spPr>
          <a:xfrm>
            <a:off x="4167505" y="2243455"/>
            <a:ext cx="2820035" cy="2428875"/>
          </a:xfrm>
          <a:prstGeom prst="rect">
            <a:avLst/>
          </a:prstGeom>
          <a:noFill/>
        </p:spPr>
        <p:txBody>
          <a:bodyPr wrap="square" rtlCol="0">
            <a:normAutofit/>
          </a:bodyPr>
          <a:p>
            <a:pPr>
              <a:lnSpc>
                <a:spcPct val="160000"/>
              </a:lnSpc>
            </a:pPr>
            <a:r>
              <a:rPr lang="en-US" altLang="zh-CN" sz="2000" b="1" dirty="0">
                <a:effectLst/>
                <a:latin typeface="微软雅黑" panose="020B0503020204020204" charset="-122"/>
                <a:ea typeface="微软雅黑" panose="020B0503020204020204" charset="-122"/>
                <a:cs typeface="微软雅黑" panose="020B0503020204020204" charset="-122"/>
                <a:sym typeface="+mn-ea"/>
              </a:rPr>
              <a:t>1.</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提交创业计划书</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60000"/>
              </a:lnSpc>
            </a:pPr>
            <a:r>
              <a:rPr lang="en-US" altLang="zh-CN" sz="2000" b="1" dirty="0">
                <a:effectLst/>
                <a:latin typeface="微软雅黑" panose="020B0503020204020204" charset="-122"/>
                <a:ea typeface="微软雅黑" panose="020B0503020204020204" charset="-122"/>
                <a:cs typeface="微软雅黑" panose="020B0503020204020204" charset="-122"/>
                <a:sym typeface="+mn-ea"/>
              </a:rPr>
              <a:t>2.</a:t>
            </a:r>
            <a:r>
              <a:rPr lang="zh-CN" altLang="en-US" sz="2000" b="1" spc="150" dirty="0">
                <a:latin typeface="微软雅黑" panose="020B0503020204020204" charset="-122"/>
                <a:ea typeface="微软雅黑" panose="020B0503020204020204" charset="-122"/>
                <a:sym typeface="+mn-ea"/>
              </a:rPr>
              <a:t>创业综合模拟</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 </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60000"/>
              </a:lnSpc>
            </a:pPr>
            <a:r>
              <a:rPr lang="en-US" altLang="zh-CN" sz="2000" b="1" dirty="0">
                <a:effectLst/>
                <a:latin typeface="微软雅黑" panose="020B0503020204020204" charset="-122"/>
                <a:ea typeface="微软雅黑" panose="020B0503020204020204" charset="-122"/>
                <a:cs typeface="微软雅黑" panose="020B0503020204020204" charset="-122"/>
                <a:sym typeface="+mn-ea"/>
              </a:rPr>
              <a:t>3.</a:t>
            </a:r>
            <a:r>
              <a:rPr lang="zh-CN" altLang="en-US" sz="2000" b="1" spc="150" dirty="0">
                <a:latin typeface="微软雅黑" panose="020B0503020204020204" charset="-122"/>
                <a:ea typeface="微软雅黑" panose="020B0503020204020204" charset="-122"/>
                <a:sym typeface="+mn-ea"/>
              </a:rPr>
              <a:t>创业营销专项</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20000"/>
              </a:lnSpc>
            </a:pPr>
            <a:endParaRPr lang="zh-CN" altLang="en-US" sz="2000" b="1" spc="150" dirty="0">
              <a:solidFill>
                <a:srgbClr val="000000">
                  <a:lumMod val="50000"/>
                  <a:lumOff val="50000"/>
                </a:srgbClr>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7" name="任意多边形: 形状 6"/>
          <p:cNvSpPr/>
          <p:nvPr>
            <p:custDataLst>
              <p:tags r:id="rId9"/>
            </p:custDataLst>
          </p:nvPr>
        </p:nvSpPr>
        <p:spPr>
          <a:xfrm>
            <a:off x="7419340" y="942340"/>
            <a:ext cx="2819400" cy="1087120"/>
          </a:xfrm>
          <a:custGeom>
            <a:avLst/>
            <a:gdLst>
              <a:gd name="connsiteX0" fmla="*/ 0 w 3299658"/>
              <a:gd name="connsiteY0" fmla="*/ 269299 h 1077196"/>
              <a:gd name="connsiteX1" fmla="*/ 2761060 w 3299658"/>
              <a:gd name="connsiteY1" fmla="*/ 269299 h 1077196"/>
              <a:gd name="connsiteX2" fmla="*/ 2761060 w 3299658"/>
              <a:gd name="connsiteY2" fmla="*/ 0 h 1077196"/>
              <a:gd name="connsiteX3" fmla="*/ 3299658 w 3299658"/>
              <a:gd name="connsiteY3" fmla="*/ 538598 h 1077196"/>
              <a:gd name="connsiteX4" fmla="*/ 2761060 w 3299658"/>
              <a:gd name="connsiteY4" fmla="*/ 1077196 h 1077196"/>
              <a:gd name="connsiteX5" fmla="*/ 2761060 w 3299658"/>
              <a:gd name="connsiteY5" fmla="*/ 807897 h 1077196"/>
              <a:gd name="connsiteX6" fmla="*/ 0 w 3299658"/>
              <a:gd name="connsiteY6" fmla="*/ 807897 h 1077196"/>
              <a:gd name="connsiteX7" fmla="*/ 0 w 3299658"/>
              <a:gd name="connsiteY7" fmla="*/ 269299 h 107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9658" h="1077196">
                <a:moveTo>
                  <a:pt x="0" y="269299"/>
                </a:moveTo>
                <a:lnTo>
                  <a:pt x="2761060" y="269299"/>
                </a:lnTo>
                <a:lnTo>
                  <a:pt x="2761060" y="0"/>
                </a:lnTo>
                <a:lnTo>
                  <a:pt x="3299658" y="538598"/>
                </a:lnTo>
                <a:lnTo>
                  <a:pt x="2761060" y="1077196"/>
                </a:lnTo>
                <a:lnTo>
                  <a:pt x="2761060" y="807897"/>
                </a:lnTo>
                <a:lnTo>
                  <a:pt x="0" y="807897"/>
                </a:lnTo>
                <a:lnTo>
                  <a:pt x="0" y="269299"/>
                </a:lnTo>
                <a:close/>
              </a:path>
            </a:pathLst>
          </a:custGeom>
          <a:solidFill>
            <a:srgbClr val="FA580D"/>
          </a:solidFill>
        </p:spPr>
        <p:style>
          <a:lnRef idx="0">
            <a:sysClr val="window" lastClr="FFFFFF">
              <a:hueOff val="0"/>
              <a:satOff val="0"/>
              <a:lumOff val="0"/>
              <a:alphaOff val="0"/>
            </a:sysClr>
          </a:lnRef>
          <a:fillRef idx="3">
            <a:scrgbClr r="0" g="0" b="0"/>
          </a:fillRef>
          <a:effectRef idx="2">
            <a:srgbClr val="1F74AD">
              <a:hueOff val="0"/>
              <a:satOff val="0"/>
              <a:lumOff val="0"/>
              <a:alphaOff val="0"/>
            </a:srgbClr>
          </a:effectRef>
          <a:fontRef idx="minor">
            <a:sysClr val="window" lastClr="FFFFFF"/>
          </a:fontRef>
        </p:style>
        <p:txBody>
          <a:bodyPr spcFirstLastPara="0" vert="horz" wrap="square" lIns="80010" tIns="349309" rIns="523299" bIns="440304" numCol="1" spcCol="1270" anchor="ctr" anchorCtr="0">
            <a:noAutofit/>
          </a:bodyPr>
          <a:p>
            <a:pPr marL="0" lvl="0" indent="0" algn="l" defTabSz="933450">
              <a:lnSpc>
                <a:spcPct val="90000"/>
              </a:lnSpc>
              <a:spcBef>
                <a:spcPct val="0"/>
              </a:spcBef>
              <a:spcAft>
                <a:spcPct val="35000"/>
              </a:spcAft>
              <a:buNone/>
            </a:pPr>
            <a:endParaRPr lang="en-US" sz="2800" kern="1200">
              <a:latin typeface="Arial" panose="020B0604020202020204" pitchFamily="34" charset="0"/>
              <a:ea typeface="微软雅黑" panose="020B0503020204020204" charset="-122"/>
              <a:sym typeface="Arial" panose="020B0604020202020204" pitchFamily="34" charset="0"/>
            </a:endParaRPr>
          </a:p>
        </p:txBody>
      </p:sp>
      <p:sp>
        <p:nvSpPr>
          <p:cNvPr id="12" name="文本框 11"/>
          <p:cNvSpPr txBox="1"/>
          <p:nvPr>
            <p:custDataLst>
              <p:tags r:id="rId10"/>
            </p:custDataLst>
          </p:nvPr>
        </p:nvSpPr>
        <p:spPr>
          <a:xfrm>
            <a:off x="7427595" y="1243965"/>
            <a:ext cx="589280" cy="485775"/>
          </a:xfrm>
          <a:prstGeom prst="rect">
            <a:avLst/>
          </a:prstGeom>
          <a:noFill/>
        </p:spPr>
        <p:txBody>
          <a:bodyPr wrap="square" rtlCol="0">
            <a:noAutofit/>
          </a:bodyPr>
          <a:p>
            <a:r>
              <a:rPr lang="en-US" altLang="zh-CN" sz="2400" b="1">
                <a:solidFill>
                  <a:sysClr val="window" lastClr="FFFFFF"/>
                </a:solidFill>
                <a:latin typeface="Arial" panose="020B0604020202020204" pitchFamily="34" charset="0"/>
                <a:ea typeface="微软雅黑" panose="020B0503020204020204" charset="-122"/>
                <a:sym typeface="Arial" panose="020B0604020202020204" pitchFamily="34" charset="0"/>
              </a:rPr>
              <a:t>03</a:t>
            </a:r>
            <a:endParaRPr lang="en-US" altLang="zh-CN" sz="2400" b="1">
              <a:solidFill>
                <a:sysClr val="window" lastClr="FFFFFF"/>
              </a:solidFill>
              <a:latin typeface="Arial" panose="020B0604020202020204" pitchFamily="34" charset="0"/>
              <a:ea typeface="微软雅黑" panose="020B0503020204020204" charset="-122"/>
              <a:sym typeface="Arial" panose="020B0604020202020204" pitchFamily="34" charset="0"/>
            </a:endParaRPr>
          </a:p>
        </p:txBody>
      </p:sp>
      <p:sp>
        <p:nvSpPr>
          <p:cNvPr id="16" name="文本框 15"/>
          <p:cNvSpPr txBox="1"/>
          <p:nvPr>
            <p:custDataLst>
              <p:tags r:id="rId11"/>
            </p:custDataLst>
          </p:nvPr>
        </p:nvSpPr>
        <p:spPr>
          <a:xfrm>
            <a:off x="7786370" y="1200785"/>
            <a:ext cx="2394585" cy="571500"/>
          </a:xfrm>
          <a:prstGeom prst="rect">
            <a:avLst/>
          </a:prstGeom>
          <a:noFill/>
        </p:spPr>
        <p:txBody>
          <a:bodyPr wrap="square" rtlCol="0"/>
          <a:p>
            <a:pPr algn="ctr">
              <a:lnSpc>
                <a:spcPct val="120000"/>
              </a:lnSpc>
            </a:pPr>
            <a:r>
              <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决赛（</a:t>
            </a:r>
            <a:r>
              <a:rPr lang="en-US" altLang="zh-CN"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12</a:t>
            </a:r>
            <a:r>
              <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rPr>
              <a:t>月）</a:t>
            </a:r>
            <a:endParaRPr lang="zh-CN" altLang="en-US" sz="2400" b="1" spc="300">
              <a:solidFill>
                <a:sysClr val="window" lastClr="FFFFFF"/>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endParaRPr>
          </a:p>
        </p:txBody>
      </p:sp>
      <p:sp>
        <p:nvSpPr>
          <p:cNvPr id="26" name="文本框 25"/>
          <p:cNvSpPr txBox="1"/>
          <p:nvPr>
            <p:custDataLst>
              <p:tags r:id="rId12"/>
            </p:custDataLst>
          </p:nvPr>
        </p:nvSpPr>
        <p:spPr>
          <a:xfrm>
            <a:off x="7419340" y="2243455"/>
            <a:ext cx="4692650" cy="3077210"/>
          </a:xfrm>
          <a:prstGeom prst="rect">
            <a:avLst/>
          </a:prstGeom>
          <a:noFill/>
        </p:spPr>
        <p:txBody>
          <a:bodyPr wrap="square" rtlCol="0"/>
          <a:p>
            <a:pPr>
              <a:lnSpc>
                <a:spcPct val="120000"/>
              </a:lnSpc>
            </a:pPr>
            <a:r>
              <a:rPr lang="en-US" altLang="zh-CN" b="1" dirty="0">
                <a:effectLst/>
                <a:latin typeface="微软雅黑" panose="020B0503020204020204" charset="-122"/>
                <a:ea typeface="微软雅黑" panose="020B0503020204020204" charset="-122"/>
                <a:cs typeface="微软雅黑" panose="020B0503020204020204" charset="-122"/>
                <a:sym typeface="+mn-ea"/>
              </a:rPr>
              <a:t>1</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主体赛</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20000"/>
              </a:lnSpc>
            </a:pPr>
            <a:r>
              <a:rPr lang="zh-CN" altLang="en-US" sz="2000" b="1" dirty="0">
                <a:effectLst/>
                <a:latin typeface="微软雅黑" panose="020B0503020204020204" charset="-122"/>
                <a:ea typeface="微软雅黑" panose="020B0503020204020204" charset="-122"/>
                <a:cs typeface="微软雅黑" panose="020B0503020204020204" charset="-122"/>
                <a:sym typeface="+mn-ea"/>
              </a:rPr>
              <a:t>   提交创业计划书</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a:t>
            </a:r>
            <a:r>
              <a:rPr lang="zh-CN" altLang="en-US" sz="2000" b="1" spc="150" dirty="0">
                <a:latin typeface="微软雅黑" panose="020B0503020204020204" charset="-122"/>
                <a:ea typeface="微软雅黑" panose="020B0503020204020204" charset="-122"/>
                <a:cs typeface="微软雅黑" panose="020B0503020204020204" charset="-122"/>
                <a:sym typeface="+mn-ea"/>
              </a:rPr>
              <a:t>创业综合模拟</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20000"/>
              </a:lnSpc>
            </a:pPr>
            <a:r>
              <a:rPr lang="zh-CN" altLang="en-US" sz="2000" b="1" dirty="0">
                <a:effectLst/>
                <a:latin typeface="微软雅黑" panose="020B0503020204020204" charset="-122"/>
                <a:ea typeface="微软雅黑" panose="020B0503020204020204" charset="-122"/>
                <a:cs typeface="微软雅黑" panose="020B0503020204020204" charset="-122"/>
                <a:sym typeface="+mn-ea"/>
              </a:rPr>
              <a:t>   </a:t>
            </a:r>
            <a:r>
              <a:rPr lang="zh-CN" altLang="en-US" sz="2000" b="1" dirty="0">
                <a:solidFill>
                  <a:srgbClr val="FF0000"/>
                </a:solidFill>
                <a:effectLst/>
                <a:latin typeface="微软雅黑" panose="020B0503020204020204" charset="-122"/>
                <a:ea typeface="微软雅黑" panose="020B0503020204020204" charset="-122"/>
                <a:cs typeface="微软雅黑" panose="020B0503020204020204" charset="-122"/>
                <a:sym typeface="+mn-ea"/>
              </a:rPr>
              <a:t>规模：</a:t>
            </a:r>
            <a:r>
              <a:rPr lang="en-US" altLang="zh-CN" sz="2000" b="1" dirty="0">
                <a:solidFill>
                  <a:srgbClr val="FF0000"/>
                </a:solidFill>
                <a:effectLst/>
                <a:latin typeface="微软雅黑" panose="020B0503020204020204" charset="-122"/>
                <a:ea typeface="微软雅黑" panose="020B0503020204020204" charset="-122"/>
                <a:cs typeface="微软雅黑" panose="020B0503020204020204" charset="-122"/>
                <a:sym typeface="+mn-ea"/>
              </a:rPr>
              <a:t>220</a:t>
            </a:r>
            <a:r>
              <a:rPr lang="zh-CN" altLang="en-US" sz="2000" b="1" dirty="0">
                <a:solidFill>
                  <a:srgbClr val="FF0000"/>
                </a:solidFill>
                <a:effectLst/>
                <a:latin typeface="微软雅黑" panose="020B0503020204020204" charset="-122"/>
                <a:ea typeface="微软雅黑" panose="020B0503020204020204" charset="-122"/>
                <a:cs typeface="微软雅黑" panose="020B0503020204020204" charset="-122"/>
                <a:sym typeface="+mn-ea"/>
              </a:rPr>
              <a:t>支团队</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（本科</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120+</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高职</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100</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），本科组设特邀赛道</a:t>
            </a:r>
            <a:endParaRPr lang="zh-CN" altLang="en-US" sz="2000" b="1" dirty="0">
              <a:effectLst/>
              <a:latin typeface="微软雅黑" panose="020B0503020204020204" charset="-122"/>
              <a:ea typeface="微软雅黑" panose="020B0503020204020204" charset="-122"/>
              <a:cs typeface="微软雅黑" panose="020B0503020204020204" charset="-122"/>
              <a:sym typeface="+mn-ea"/>
            </a:endParaRPr>
          </a:p>
          <a:p>
            <a:pPr>
              <a:lnSpc>
                <a:spcPct val="120000"/>
              </a:lnSpc>
            </a:pPr>
            <a:r>
              <a:rPr lang="en-US" altLang="zh-CN" sz="2000" b="1" spc="150" dirty="0">
                <a:solidFill>
                  <a:schemeClr val="tx1"/>
                </a:solidFill>
                <a:effectLst/>
                <a:latin typeface="微软雅黑" panose="020B0503020204020204" charset="-122"/>
                <a:ea typeface="微软雅黑" panose="020B0503020204020204" charset="-122"/>
                <a:cs typeface="微软雅黑" panose="020B0503020204020204" charset="-122"/>
                <a:sym typeface="+mn-ea"/>
              </a:rPr>
              <a:t>2</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a:t>
            </a:r>
            <a:r>
              <a:rPr lang="zh-CN" altLang="en-US" sz="2000" b="1" spc="150" dirty="0">
                <a:solidFill>
                  <a:schemeClr val="tx1"/>
                </a:solidFill>
                <a:effectLst/>
                <a:latin typeface="微软雅黑" panose="020B0503020204020204" charset="-122"/>
                <a:ea typeface="微软雅黑" panose="020B0503020204020204" charset="-122"/>
                <a:cs typeface="微软雅黑" panose="020B0503020204020204" charset="-122"/>
                <a:sym typeface="+mn-ea"/>
              </a:rPr>
              <a:t>专项赛</a:t>
            </a:r>
            <a:endParaRPr lang="zh-CN" altLang="en-US" sz="2000" b="1" spc="150" dirty="0">
              <a:solidFill>
                <a:schemeClr val="tx1"/>
              </a:solidFill>
              <a:effectLst/>
              <a:latin typeface="微软雅黑" panose="020B0503020204020204" charset="-122"/>
              <a:ea typeface="微软雅黑" panose="020B0503020204020204" charset="-122"/>
              <a:cs typeface="微软雅黑" panose="020B0503020204020204" charset="-122"/>
              <a:sym typeface="+mn-ea"/>
            </a:endParaRPr>
          </a:p>
          <a:p>
            <a:pPr>
              <a:lnSpc>
                <a:spcPct val="120000"/>
              </a:lnSpc>
            </a:pPr>
            <a:r>
              <a:rPr lang="zh-CN" altLang="en-US" sz="2000" b="1" dirty="0">
                <a:effectLst/>
                <a:latin typeface="微软雅黑" panose="020B0503020204020204" charset="-122"/>
                <a:ea typeface="微软雅黑" panose="020B0503020204020204" charset="-122"/>
                <a:cs typeface="微软雅黑" panose="020B0503020204020204" charset="-122"/>
                <a:sym typeface="+mn-ea"/>
              </a:rPr>
              <a:t>   </a:t>
            </a:r>
            <a:r>
              <a:rPr lang="zh-CN" altLang="en-US" sz="2000" b="1" dirty="0">
                <a:solidFill>
                  <a:srgbClr val="FF0000"/>
                </a:solidFill>
                <a:effectLst/>
                <a:latin typeface="微软雅黑" panose="020B0503020204020204" charset="-122"/>
                <a:ea typeface="微软雅黑" panose="020B0503020204020204" charset="-122"/>
                <a:cs typeface="微软雅黑" panose="020B0503020204020204" charset="-122"/>
                <a:sym typeface="+mn-ea"/>
              </a:rPr>
              <a:t>规模：</a:t>
            </a:r>
            <a:r>
              <a:rPr lang="en-US" altLang="zh-CN" sz="2000" b="1" dirty="0">
                <a:solidFill>
                  <a:srgbClr val="FF0000"/>
                </a:solidFill>
                <a:effectLst/>
                <a:latin typeface="微软雅黑" panose="020B0503020204020204" charset="-122"/>
                <a:ea typeface="微软雅黑" panose="020B0503020204020204" charset="-122"/>
                <a:cs typeface="微软雅黑" panose="020B0503020204020204" charset="-122"/>
                <a:sym typeface="+mn-ea"/>
              </a:rPr>
              <a:t>120</a:t>
            </a:r>
            <a:r>
              <a:rPr lang="zh-CN" altLang="en-US" sz="2000" b="1" dirty="0">
                <a:solidFill>
                  <a:srgbClr val="FF0000"/>
                </a:solidFill>
                <a:effectLst/>
                <a:latin typeface="微软雅黑" panose="020B0503020204020204" charset="-122"/>
                <a:ea typeface="微软雅黑" panose="020B0503020204020204" charset="-122"/>
                <a:cs typeface="微软雅黑" panose="020B0503020204020204" charset="-122"/>
                <a:sym typeface="+mn-ea"/>
              </a:rPr>
              <a:t>支团队</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（本科</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60+</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高职</a:t>
            </a:r>
            <a:r>
              <a:rPr lang="en-US" altLang="zh-CN" sz="2000" b="1" dirty="0">
                <a:effectLst/>
                <a:latin typeface="微软雅黑" panose="020B0503020204020204" charset="-122"/>
                <a:ea typeface="微软雅黑" panose="020B0503020204020204" charset="-122"/>
                <a:cs typeface="微软雅黑" panose="020B0503020204020204" charset="-122"/>
                <a:sym typeface="+mn-ea"/>
              </a:rPr>
              <a:t>60</a:t>
            </a:r>
            <a:r>
              <a:rPr lang="zh-CN" altLang="en-US" sz="2000" b="1" dirty="0">
                <a:effectLst/>
                <a:latin typeface="微软雅黑" panose="020B0503020204020204" charset="-122"/>
                <a:ea typeface="微软雅黑" panose="020B0503020204020204" charset="-122"/>
                <a:cs typeface="微软雅黑" panose="020B0503020204020204" charset="-122"/>
                <a:sym typeface="+mn-ea"/>
              </a:rPr>
              <a:t>） </a:t>
            </a:r>
            <a:endParaRPr lang="zh-CN" altLang="en-US" sz="2000" b="1" spc="150" dirty="0">
              <a:solidFill>
                <a:schemeClr val="tx1"/>
              </a:solidFill>
              <a:effectLst/>
              <a:latin typeface="微软雅黑" panose="020B0503020204020204" charset="-122"/>
              <a:ea typeface="微软雅黑" panose="020B0503020204020204" charset="-122"/>
              <a:cs typeface="微软雅黑" panose="020B0503020204020204" charset="-122"/>
              <a:sym typeface="+mn-ea"/>
            </a:endParaRPr>
          </a:p>
        </p:txBody>
      </p:sp>
      <p:cxnSp>
        <p:nvCxnSpPr>
          <p:cNvPr id="29" name="直接连接符 28"/>
          <p:cNvCxnSpPr/>
          <p:nvPr>
            <p:custDataLst>
              <p:tags r:id="rId13"/>
            </p:custDataLst>
          </p:nvPr>
        </p:nvCxnSpPr>
        <p:spPr>
          <a:xfrm>
            <a:off x="3936365" y="2243455"/>
            <a:ext cx="0" cy="3308985"/>
          </a:xfrm>
          <a:prstGeom prst="line">
            <a:avLst/>
          </a:prstGeom>
          <a:ln w="3175">
            <a:solidFill>
              <a:sysClr val="window" lastClr="FFFFFF">
                <a:lumMod val="75000"/>
              </a:sysClr>
            </a:solidFill>
            <a:prstDash val="sysDash"/>
          </a:ln>
        </p:spPr>
        <p:style>
          <a:lnRef idx="1">
            <a:srgbClr val="1F74AD"/>
          </a:lnRef>
          <a:fillRef idx="0">
            <a:srgbClr val="1F74AD"/>
          </a:fillRef>
          <a:effectRef idx="0">
            <a:srgbClr val="1F74AD"/>
          </a:effectRef>
          <a:fontRef idx="minor">
            <a:srgbClr val="000000"/>
          </a:fontRef>
        </p:style>
      </p:cxnSp>
      <p:cxnSp>
        <p:nvCxnSpPr>
          <p:cNvPr id="30" name="直接连接符 29"/>
          <p:cNvCxnSpPr/>
          <p:nvPr>
            <p:custDataLst>
              <p:tags r:id="rId14"/>
            </p:custDataLst>
          </p:nvPr>
        </p:nvCxnSpPr>
        <p:spPr>
          <a:xfrm>
            <a:off x="7035800" y="2243455"/>
            <a:ext cx="0" cy="3308985"/>
          </a:xfrm>
          <a:prstGeom prst="line">
            <a:avLst/>
          </a:prstGeom>
          <a:ln w="3175">
            <a:solidFill>
              <a:sysClr val="window" lastClr="FFFFFF">
                <a:lumMod val="75000"/>
              </a:sysClr>
            </a:solidFill>
            <a:prstDash val="sysDash"/>
          </a:ln>
        </p:spPr>
        <p:style>
          <a:lnRef idx="1">
            <a:srgbClr val="1F74AD"/>
          </a:lnRef>
          <a:fillRef idx="0">
            <a:srgbClr val="1F74AD"/>
          </a:fillRef>
          <a:effectRef idx="0">
            <a:srgbClr val="1F74AD"/>
          </a:effectRef>
          <a:fontRef idx="minor">
            <a:srgbClr val="000000"/>
          </a:fontRef>
        </p:style>
      </p:cxnSp>
      <p:sp>
        <p:nvSpPr>
          <p:cNvPr id="3" name="文本框 2"/>
          <p:cNvSpPr txBox="1"/>
          <p:nvPr/>
        </p:nvSpPr>
        <p:spPr>
          <a:xfrm>
            <a:off x="0" y="100965"/>
            <a:ext cx="3621405"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赛程安排</a:t>
            </a:r>
            <a:endParaRPr lang="zh-CN" altLang="en-US" sz="3200" b="1" dirty="0">
              <a:latin typeface="微软雅黑" panose="020B0503020204020204" charset="-122"/>
              <a:ea typeface="微软雅黑" panose="020B0503020204020204" charset="-122"/>
            </a:endParaRPr>
          </a:p>
        </p:txBody>
      </p:sp>
      <p:pic>
        <p:nvPicPr>
          <p:cNvPr id="8" name="图片 7" descr="/Users/zhangqi/Desktop/贝腾/活动竞赛/学创杯/照片/2015/2015.JPG2015"/>
          <p:cNvPicPr>
            <a:picLocks noChangeAspect="1"/>
          </p:cNvPicPr>
          <p:nvPr/>
        </p:nvPicPr>
        <p:blipFill rotWithShape="1">
          <a:blip r:embed="rId15"/>
          <a:srcRect/>
          <a:stretch>
            <a:fillRect/>
          </a:stretch>
        </p:blipFill>
        <p:spPr>
          <a:xfrm>
            <a:off x="3675" y="4886279"/>
            <a:ext cx="2625090" cy="1750465"/>
          </a:xfrm>
          <a:prstGeom prst="rect">
            <a:avLst/>
          </a:prstGeom>
        </p:spPr>
      </p:pic>
      <p:pic>
        <p:nvPicPr>
          <p:cNvPr id="9" name="图片 8" descr="/Users/zhangqi/Desktop/贝腾/活动竞赛/学创杯/照片/2017/总决赛/签到.png签到"/>
          <p:cNvPicPr>
            <a:picLocks noChangeAspect="1"/>
          </p:cNvPicPr>
          <p:nvPr/>
        </p:nvPicPr>
        <p:blipFill rotWithShape="1">
          <a:blip r:embed="rId16"/>
          <a:srcRect/>
          <a:stretch>
            <a:fillRect/>
          </a:stretch>
        </p:blipFill>
        <p:spPr>
          <a:xfrm>
            <a:off x="2628932" y="4887389"/>
            <a:ext cx="3162300" cy="1750465"/>
          </a:xfrm>
          <a:prstGeom prst="rect">
            <a:avLst/>
          </a:prstGeom>
        </p:spPr>
      </p:pic>
      <p:pic>
        <p:nvPicPr>
          <p:cNvPr id="4" name="图片 3" descr="/Users/zhangqi/Desktop/贝腾/活动竞赛/学创杯/照片/2018/总决赛/5赛场 (39).JPG5赛场 (39)"/>
          <p:cNvPicPr>
            <a:picLocks noChangeAspect="1"/>
          </p:cNvPicPr>
          <p:nvPr/>
        </p:nvPicPr>
        <p:blipFill rotWithShape="1">
          <a:blip r:embed="rId17"/>
          <a:srcRect/>
          <a:stretch>
            <a:fillRect/>
          </a:stretch>
        </p:blipFill>
        <p:spPr>
          <a:xfrm>
            <a:off x="5791335" y="4887389"/>
            <a:ext cx="3111500" cy="1750465"/>
          </a:xfrm>
          <a:prstGeom prst="rect">
            <a:avLst/>
          </a:prstGeom>
        </p:spPr>
      </p:pic>
      <p:pic>
        <p:nvPicPr>
          <p:cNvPr id="2" name="图片 1" descr="/Users/zhangqi/Desktop/贝腾/活动竞赛/学创杯/照片/2017/北京/团队签到.JPG团队签到"/>
          <p:cNvPicPr>
            <a:picLocks noChangeAspect="1"/>
          </p:cNvPicPr>
          <p:nvPr/>
        </p:nvPicPr>
        <p:blipFill rotWithShape="1">
          <a:blip r:embed="rId18"/>
          <a:srcRect/>
          <a:stretch>
            <a:fillRect/>
          </a:stretch>
        </p:blipFill>
        <p:spPr>
          <a:xfrm>
            <a:off x="8902700" y="4887595"/>
            <a:ext cx="3289300" cy="1750060"/>
          </a:xfrm>
          <a:prstGeom prst="rect">
            <a:avLst/>
          </a:prstGeom>
        </p:spPr>
      </p:pic>
    </p:spTree>
    <p:custDataLst>
      <p:tags r:id="rId19"/>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8607"/>
        </a:solidFill>
        <a:effectLst/>
      </p:bgPr>
    </p:bg>
    <p:spTree>
      <p:nvGrpSpPr>
        <p:cNvPr id="1" name=""/>
        <p:cNvGrpSpPr/>
        <p:nvPr/>
      </p:nvGrpSpPr>
      <p:grpSpPr/>
      <p:sp>
        <p:nvSpPr>
          <p:cNvPr id="4" name="矩形 3"/>
          <p:cNvSpPr/>
          <p:nvPr/>
        </p:nvSpPr>
        <p:spPr>
          <a:xfrm>
            <a:off x="5995670" y="6985"/>
            <a:ext cx="619633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任意多边形 2"/>
          <p:cNvSpPr/>
          <p:nvPr/>
        </p:nvSpPr>
        <p:spPr>
          <a:xfrm rot="16200000">
            <a:off x="-170815" y="2061210"/>
            <a:ext cx="3077210" cy="2735580"/>
          </a:xfrm>
          <a:custGeom>
            <a:avLst/>
            <a:gdLst>
              <a:gd name="adj1" fmla="val 4690"/>
              <a:gd name="a1" fmla="pin 0 adj1 50000"/>
              <a:gd name="x1" fmla="*/ ss a1 100000"/>
              <a:gd name="x4" fmla="+- r 0 x1"/>
              <a:gd name="y4" fmla="+- b 0 x1"/>
            </a:gdLst>
            <a:ahLst/>
            <a:cxnLst>
              <a:cxn ang="3">
                <a:pos x="hc" y="t"/>
              </a:cxn>
              <a:cxn ang="cd2">
                <a:pos x="l" y="vc"/>
              </a:cxn>
              <a:cxn ang="cd4">
                <a:pos x="hc" y="b"/>
              </a:cxn>
              <a:cxn ang="0">
                <a:pos x="r" y="vc"/>
              </a:cxn>
            </a:cxnLst>
            <a:rect l="l" t="t" r="r" b="b"/>
            <a:pathLst>
              <a:path w="4846" h="3854">
                <a:moveTo>
                  <a:pt x="0" y="0"/>
                </a:moveTo>
                <a:lnTo>
                  <a:pt x="196" y="0"/>
                </a:lnTo>
                <a:lnTo>
                  <a:pt x="196" y="3658"/>
                </a:lnTo>
                <a:lnTo>
                  <a:pt x="4650" y="3658"/>
                </a:lnTo>
                <a:lnTo>
                  <a:pt x="4650" y="0"/>
                </a:lnTo>
                <a:lnTo>
                  <a:pt x="4846" y="0"/>
                </a:lnTo>
                <a:lnTo>
                  <a:pt x="4846" y="3854"/>
                </a:lnTo>
                <a:lnTo>
                  <a:pt x="0" y="3854"/>
                </a:lnTo>
                <a:lnTo>
                  <a:pt x="0"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tx1">
                  <a:lumMod val="85000"/>
                  <a:lumOff val="15000"/>
                </a:schemeClr>
              </a:solidFill>
            </a:endParaRPr>
          </a:p>
        </p:txBody>
      </p:sp>
      <p:pic>
        <p:nvPicPr>
          <p:cNvPr id="5" name="图片 4" descr="学创杯logo_3"/>
          <p:cNvPicPr>
            <a:picLocks noChangeAspect="1"/>
          </p:cNvPicPr>
          <p:nvPr/>
        </p:nvPicPr>
        <p:blipFill>
          <a:blip r:embed="rId1"/>
          <a:stretch>
            <a:fillRect/>
          </a:stretch>
        </p:blipFill>
        <p:spPr>
          <a:xfrm>
            <a:off x="10861675" y="164465"/>
            <a:ext cx="901065" cy="798195"/>
          </a:xfrm>
          <a:prstGeom prst="rect">
            <a:avLst/>
          </a:prstGeom>
        </p:spPr>
      </p:pic>
      <p:sp>
        <p:nvSpPr>
          <p:cNvPr id="2" name="文本框 1"/>
          <p:cNvSpPr txBox="1"/>
          <p:nvPr/>
        </p:nvSpPr>
        <p:spPr>
          <a:xfrm>
            <a:off x="1651635" y="713105"/>
            <a:ext cx="3796030" cy="4384675"/>
          </a:xfrm>
          <a:prstGeom prst="rect">
            <a:avLst/>
          </a:prstGeom>
          <a:noFill/>
        </p:spPr>
        <p:txBody>
          <a:bodyPr wrap="square" rtlCol="0">
            <a:spAutoFit/>
          </a:bodyPr>
          <a:p>
            <a:endParaRPr lang="en-US" altLang="zh-CN" sz="8000" b="1">
              <a:solidFill>
                <a:schemeClr val="bg1"/>
              </a:solidFill>
            </a:endParaRPr>
          </a:p>
          <a:p>
            <a:r>
              <a:rPr lang="en-US" altLang="zh-CN" sz="8000" b="1">
                <a:solidFill>
                  <a:schemeClr val="bg1"/>
                </a:solidFill>
              </a:rPr>
              <a:t> </a:t>
            </a:r>
            <a:r>
              <a:rPr lang="en-US" altLang="zh-CN" sz="19900" b="1">
                <a:solidFill>
                  <a:schemeClr val="bg1"/>
                </a:solidFill>
              </a:rPr>
              <a:t>02</a:t>
            </a:r>
            <a:endParaRPr lang="en-US" altLang="zh-CN" sz="19900" b="1">
              <a:solidFill>
                <a:schemeClr val="bg1"/>
              </a:solidFill>
            </a:endParaRPr>
          </a:p>
        </p:txBody>
      </p:sp>
      <p:sp>
        <p:nvSpPr>
          <p:cNvPr id="7" name="文本框 6"/>
          <p:cNvSpPr txBox="1"/>
          <p:nvPr/>
        </p:nvSpPr>
        <p:spPr>
          <a:xfrm>
            <a:off x="6160135" y="3044825"/>
            <a:ext cx="6031865" cy="1014730"/>
          </a:xfrm>
          <a:prstGeom prst="rect">
            <a:avLst/>
          </a:prstGeom>
          <a:noFill/>
        </p:spPr>
        <p:txBody>
          <a:bodyPr wrap="square" rtlCol="0">
            <a:spAutoFit/>
          </a:bodyPr>
          <a:p>
            <a:pPr algn="l"/>
            <a:r>
              <a:rPr lang="zh-CN" altLang="en-US" sz="6000" b="1">
                <a:solidFill>
                  <a:schemeClr val="bg1"/>
                </a:solidFill>
                <a:sym typeface="+mn-ea"/>
              </a:rPr>
              <a:t>历年赛况</a:t>
            </a:r>
            <a:endParaRPr lang="zh-CN" altLang="en-US" sz="6000" b="1">
              <a:solidFill>
                <a:schemeClr val="bg1"/>
              </a:solidFill>
              <a:sym typeface="+mn-ea"/>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p14:dur="70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7245" y="902970"/>
            <a:ext cx="10286365" cy="1276350"/>
          </a:xfrm>
          <a:prstGeom prst="rect">
            <a:avLst/>
          </a:prstGeom>
          <a:noFill/>
        </p:spPr>
        <p:txBody>
          <a:bodyPr wrap="square" rtlCol="0">
            <a:spAutoFit/>
          </a:bodyPr>
          <a:lstStyle/>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a:t>
            </a:r>
            <a:r>
              <a:rPr lang="zh-CN" altLang="en-US" sz="2000" b="1" dirty="0" smtClean="0">
                <a:effectLst/>
                <a:latin typeface="微软雅黑" panose="020B0503020204020204" charset="-122"/>
                <a:ea typeface="微软雅黑" panose="020B0503020204020204" charset="-122"/>
                <a:cs typeface="微软雅黑" panose="020B0503020204020204" charset="-122"/>
                <a:sym typeface="+mn-ea"/>
              </a:rPr>
              <a:t>武汉大学、重庆工商大学联合承办</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a:t>
            </a:r>
            <a:r>
              <a:rPr lang="zh-CN" altLang="en-US" sz="2000" b="1" dirty="0" smtClean="0">
                <a:latin typeface="微软雅黑" panose="020B0503020204020204" charset="-122"/>
                <a:ea typeface="微软雅黑" panose="020B0503020204020204" charset="-122"/>
                <a:cs typeface="微软雅黑" panose="020B0503020204020204" charset="-122"/>
                <a:sym typeface="+mn-ea"/>
              </a:rPr>
              <a:t>参赛</a:t>
            </a:r>
            <a:r>
              <a:rPr lang="zh-CN" altLang="en-US" sz="2000" b="1" dirty="0">
                <a:latin typeface="微软雅黑" panose="020B0503020204020204" charset="-122"/>
                <a:ea typeface="微软雅黑" panose="020B0503020204020204" charset="-122"/>
                <a:cs typeface="微软雅黑" panose="020B0503020204020204" charset="-122"/>
                <a:sym typeface="+mn-ea"/>
              </a:rPr>
              <a:t>本科院校27</a:t>
            </a:r>
            <a:r>
              <a:rPr lang="en-US" altLang="zh-CN" sz="2000" b="1" dirty="0">
                <a:latin typeface="微软雅黑" panose="020B0503020204020204" charset="-122"/>
                <a:ea typeface="微软雅黑" panose="020B0503020204020204" charset="-122"/>
                <a:cs typeface="微软雅黑" panose="020B0503020204020204" charset="-122"/>
                <a:sym typeface="+mn-ea"/>
              </a:rPr>
              <a:t>6</a:t>
            </a:r>
            <a:r>
              <a:rPr lang="zh-CN" altLang="en-US" sz="2000" b="1" dirty="0">
                <a:latin typeface="微软雅黑" panose="020B0503020204020204" charset="-122"/>
                <a:ea typeface="微软雅黑" panose="020B0503020204020204" charset="-122"/>
                <a:cs typeface="微软雅黑" panose="020B0503020204020204" charset="-122"/>
                <a:sym typeface="+mn-ea"/>
              </a:rPr>
              <a:t>所，参赛团队</a:t>
            </a:r>
            <a:r>
              <a:rPr lang="en-US" altLang="zh-CN" sz="2000" b="1" dirty="0">
                <a:latin typeface="微软雅黑" panose="020B0503020204020204" charset="-122"/>
                <a:ea typeface="微软雅黑" panose="020B0503020204020204" charset="-122"/>
                <a:cs typeface="微软雅黑" panose="020B0503020204020204" charset="-122"/>
                <a:sym typeface="+mn-ea"/>
              </a:rPr>
              <a:t>7728</a:t>
            </a:r>
            <a:r>
              <a:rPr lang="zh-CN" altLang="en-US" sz="2000" b="1" dirty="0">
                <a:latin typeface="微软雅黑" panose="020B0503020204020204" charset="-122"/>
                <a:ea typeface="微软雅黑" panose="020B0503020204020204" charset="-122"/>
                <a:cs typeface="微软雅黑" panose="020B0503020204020204" charset="-122"/>
                <a:sym typeface="+mn-ea"/>
              </a:rPr>
              <a:t>支，参与师生</a:t>
            </a:r>
            <a:r>
              <a:rPr lang="en-US" altLang="zh-CN" sz="2000" b="1" dirty="0">
                <a:latin typeface="微软雅黑" panose="020B0503020204020204" charset="-122"/>
                <a:ea typeface="微软雅黑" panose="020B0503020204020204" charset="-122"/>
                <a:cs typeface="微软雅黑" panose="020B0503020204020204" charset="-122"/>
                <a:sym typeface="+mn-ea"/>
              </a:rPr>
              <a:t>3</a:t>
            </a:r>
            <a:r>
              <a:rPr lang="zh-CN" altLang="en-US" sz="2000" b="1" dirty="0">
                <a:latin typeface="微软雅黑" panose="020B0503020204020204" charset="-122"/>
                <a:ea typeface="微软雅黑" panose="020B0503020204020204" charset="-122"/>
                <a:cs typeface="微软雅黑" panose="020B0503020204020204" charset="-122"/>
                <a:sym typeface="+mn-ea"/>
              </a:rPr>
              <a:t>万余人。</a:t>
            </a:r>
            <a:endPar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endParaRPr>
          </a:p>
        </p:txBody>
      </p:sp>
      <p:sp>
        <p:nvSpPr>
          <p:cNvPr id="7" name="文本框 6"/>
          <p:cNvSpPr txBox="1"/>
          <p:nvPr/>
        </p:nvSpPr>
        <p:spPr>
          <a:xfrm>
            <a:off x="0" y="123190"/>
            <a:ext cx="362140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2014</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sp>
        <p:nvSpPr>
          <p:cNvPr id="16" name="矩形 15"/>
          <p:cNvSpPr/>
          <p:nvPr/>
        </p:nvSpPr>
        <p:spPr>
          <a:xfrm>
            <a:off x="3796030" y="2557780"/>
            <a:ext cx="4848013" cy="3440007"/>
          </a:xfrm>
          <a:prstGeom prst="rect">
            <a:avLst/>
          </a:prstGeom>
          <a:blipFill rotWithShape="1">
            <a:blip r:embed="rId1"/>
            <a:srcRect/>
            <a:stretch>
              <a:fillRect l="-20000" r="-20000"/>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17" name="矩形 16"/>
          <p:cNvSpPr/>
          <p:nvPr/>
        </p:nvSpPr>
        <p:spPr>
          <a:xfrm>
            <a:off x="8771043" y="2556933"/>
            <a:ext cx="2444327" cy="1691640"/>
          </a:xfrm>
          <a:prstGeom prst="rect">
            <a:avLst/>
          </a:prstGeom>
          <a:blipFill rotWithShape="1">
            <a:blip r:embed="rId2"/>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8771043" y="4349327"/>
            <a:ext cx="2444327" cy="1647613"/>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pic>
        <p:nvPicPr>
          <p:cNvPr id="25" name="图片 24" descr="研讨会"/>
          <p:cNvPicPr>
            <a:picLocks noChangeAspect="1"/>
          </p:cNvPicPr>
          <p:nvPr/>
        </p:nvPicPr>
        <p:blipFill>
          <a:blip r:embed="rId4"/>
          <a:srcRect l="18081" r="24413" b="899"/>
          <a:stretch>
            <a:fillRect/>
          </a:stretch>
        </p:blipFill>
        <p:spPr>
          <a:xfrm flipH="1">
            <a:off x="845820" y="2557780"/>
            <a:ext cx="2823210" cy="3439795"/>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2" name="图片 21" descr="/Users/zhangqi/Desktop/贝腾/活动竞赛/学创杯/照片/2015/2015-2.jpg2015-2"/>
          <p:cNvPicPr>
            <a:picLocks noChangeAspect="1"/>
          </p:cNvPicPr>
          <p:nvPr>
            <p:custDataLst>
              <p:tags r:id="rId1"/>
            </p:custDataLst>
          </p:nvPr>
        </p:nvPicPr>
        <p:blipFill>
          <a:blip r:embed="rId2"/>
          <a:srcRect l="14352" r="12885" b="-655"/>
          <a:stretch>
            <a:fillRect/>
          </a:stretch>
        </p:blipFill>
        <p:spPr>
          <a:xfrm>
            <a:off x="903605" y="2572385"/>
            <a:ext cx="5104130" cy="3439795"/>
          </a:xfrm>
          <a:custGeom>
            <a:avLst/>
            <a:gdLst>
              <a:gd name="connsiteX0" fmla="*/ 0 w 5483881"/>
              <a:gd name="connsiteY0" fmla="*/ 0 h 4112911"/>
              <a:gd name="connsiteX1" fmla="*/ 5483881 w 5483881"/>
              <a:gd name="connsiteY1" fmla="*/ 0 h 4112911"/>
              <a:gd name="connsiteX2" fmla="*/ 5483881 w 5483881"/>
              <a:gd name="connsiteY2" fmla="*/ 4112911 h 4112911"/>
              <a:gd name="connsiteX3" fmla="*/ 0 w 5483881"/>
              <a:gd name="connsiteY3" fmla="*/ 4112911 h 4112911"/>
            </a:gdLst>
            <a:ahLst/>
            <a:cxnLst>
              <a:cxn ang="0">
                <a:pos x="connsiteX0" y="connsiteY0"/>
              </a:cxn>
              <a:cxn ang="0">
                <a:pos x="connsiteX1" y="connsiteY1"/>
              </a:cxn>
              <a:cxn ang="0">
                <a:pos x="connsiteX2" y="connsiteY2"/>
              </a:cxn>
              <a:cxn ang="0">
                <a:pos x="connsiteX3" y="connsiteY3"/>
              </a:cxn>
            </a:cxnLst>
            <a:rect l="l" t="t" r="r" b="b"/>
            <a:pathLst>
              <a:path w="5483881" h="4112911">
                <a:moveTo>
                  <a:pt x="0" y="0"/>
                </a:moveTo>
                <a:lnTo>
                  <a:pt x="5483881" y="0"/>
                </a:lnTo>
                <a:lnTo>
                  <a:pt x="5483881" y="4112911"/>
                </a:lnTo>
                <a:lnTo>
                  <a:pt x="0" y="4112911"/>
                </a:lnTo>
                <a:close/>
              </a:path>
            </a:pathLst>
          </a:custGeom>
        </p:spPr>
      </p:pic>
      <p:sp>
        <p:nvSpPr>
          <p:cNvPr id="17" name="矩形 16"/>
          <p:cNvSpPr/>
          <p:nvPr/>
        </p:nvSpPr>
        <p:spPr>
          <a:xfrm>
            <a:off x="8733578" y="2572173"/>
            <a:ext cx="2444327" cy="1691640"/>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8733578" y="4364567"/>
            <a:ext cx="2444327" cy="1647613"/>
          </a:xfrm>
          <a:prstGeom prst="rect">
            <a:avLst/>
          </a:prstGeom>
          <a:blipFill rotWithShape="1">
            <a:blip r:embed="rId4"/>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 name="矩形 1"/>
          <p:cNvSpPr/>
          <p:nvPr/>
        </p:nvSpPr>
        <p:spPr>
          <a:xfrm>
            <a:off x="6148493" y="2572173"/>
            <a:ext cx="2444327" cy="1691640"/>
          </a:xfrm>
          <a:prstGeom prst="rect">
            <a:avLst/>
          </a:prstGeom>
          <a:blipFill rotWithShape="1">
            <a:blip r:embed="rId5"/>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4" name="矩形 3"/>
          <p:cNvSpPr/>
          <p:nvPr/>
        </p:nvSpPr>
        <p:spPr>
          <a:xfrm>
            <a:off x="6148493" y="4364567"/>
            <a:ext cx="2444327" cy="1647613"/>
          </a:xfrm>
          <a:prstGeom prst="rect">
            <a:avLst/>
          </a:prstGeom>
          <a:blipFill rotWithShape="1">
            <a:blip r:embed="rId6"/>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3" name="文本框 2"/>
          <p:cNvSpPr txBox="1"/>
          <p:nvPr/>
        </p:nvSpPr>
        <p:spPr>
          <a:xfrm>
            <a:off x="817245" y="902970"/>
            <a:ext cx="10286365" cy="1276350"/>
          </a:xfrm>
          <a:prstGeom prst="rect">
            <a:avLst/>
          </a:prstGeom>
          <a:noFill/>
        </p:spPr>
        <p:txBody>
          <a:bodyPr wrap="square" rtlCol="0">
            <a:spAutoFit/>
          </a:bodyPr>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：广西大学</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a:t>
            </a:r>
            <a:r>
              <a:rPr sz="2000" b="1" dirty="0" smtClean="0">
                <a:latin typeface="微软雅黑" panose="020B0503020204020204" charset="-122"/>
                <a:ea typeface="微软雅黑" panose="020B0503020204020204" charset="-122"/>
                <a:cs typeface="微软雅黑" panose="020B0503020204020204" charset="-122"/>
                <a:sym typeface="+mn-ea"/>
              </a:rPr>
              <a:t>参</a:t>
            </a:r>
            <a:r>
              <a:rPr sz="2000" b="1" dirty="0">
                <a:latin typeface="微软雅黑" panose="020B0503020204020204" charset="-122"/>
                <a:ea typeface="微软雅黑" panose="020B0503020204020204" charset="-122"/>
                <a:cs typeface="微软雅黑" panose="020B0503020204020204" charset="-122"/>
                <a:sym typeface="+mn-ea"/>
              </a:rPr>
              <a:t>赛本科院校</a:t>
            </a:r>
            <a:r>
              <a:rPr lang="en-US" sz="2000" b="1" dirty="0">
                <a:latin typeface="微软雅黑" panose="020B0503020204020204" charset="-122"/>
                <a:ea typeface="微软雅黑" panose="020B0503020204020204" charset="-122"/>
                <a:cs typeface="微软雅黑" panose="020B0503020204020204" charset="-122"/>
                <a:sym typeface="+mn-ea"/>
              </a:rPr>
              <a:t>296</a:t>
            </a:r>
            <a:r>
              <a:rPr sz="2000" b="1" dirty="0">
                <a:latin typeface="微软雅黑" panose="020B0503020204020204" charset="-122"/>
                <a:ea typeface="微软雅黑" panose="020B0503020204020204" charset="-122"/>
                <a:cs typeface="微软雅黑" panose="020B0503020204020204" charset="-122"/>
                <a:sym typeface="+mn-ea"/>
              </a:rPr>
              <a:t>所，参赛团队</a:t>
            </a:r>
            <a:r>
              <a:rPr lang="en-US" sz="2000" b="1" dirty="0">
                <a:latin typeface="微软雅黑" panose="020B0503020204020204" charset="-122"/>
                <a:ea typeface="微软雅黑" panose="020B0503020204020204" charset="-122"/>
                <a:cs typeface="微软雅黑" panose="020B0503020204020204" charset="-122"/>
                <a:sym typeface="+mn-ea"/>
              </a:rPr>
              <a:t>8584</a:t>
            </a:r>
            <a:r>
              <a:rPr sz="2000" b="1" dirty="0">
                <a:latin typeface="微软雅黑" panose="020B0503020204020204" charset="-122"/>
                <a:ea typeface="微软雅黑" panose="020B0503020204020204" charset="-122"/>
                <a:cs typeface="微软雅黑" panose="020B0503020204020204" charset="-122"/>
                <a:sym typeface="+mn-ea"/>
              </a:rPr>
              <a:t>支，参</a:t>
            </a:r>
            <a:r>
              <a:rPr lang="zh-CN" sz="2000" b="1" dirty="0">
                <a:latin typeface="微软雅黑" panose="020B0503020204020204" charset="-122"/>
                <a:ea typeface="微软雅黑" panose="020B0503020204020204" charset="-122"/>
                <a:cs typeface="微软雅黑" panose="020B0503020204020204" charset="-122"/>
                <a:sym typeface="+mn-ea"/>
              </a:rPr>
              <a:t>与师</a:t>
            </a:r>
            <a:r>
              <a:rPr sz="2000" b="1" dirty="0">
                <a:latin typeface="微软雅黑" panose="020B0503020204020204" charset="-122"/>
                <a:ea typeface="微软雅黑" panose="020B0503020204020204" charset="-122"/>
                <a:cs typeface="微软雅黑" panose="020B0503020204020204" charset="-122"/>
                <a:sym typeface="+mn-ea"/>
              </a:rPr>
              <a:t>生</a:t>
            </a:r>
            <a:r>
              <a:rPr lang="en-US" sz="2000" b="1" dirty="0">
                <a:latin typeface="微软雅黑" panose="020B0503020204020204" charset="-122"/>
                <a:ea typeface="微软雅黑" panose="020B0503020204020204" charset="-122"/>
                <a:cs typeface="微软雅黑" panose="020B0503020204020204" charset="-122"/>
                <a:sym typeface="+mn-ea"/>
              </a:rPr>
              <a:t>4</a:t>
            </a:r>
            <a:r>
              <a:rPr sz="2000" b="1" dirty="0">
                <a:latin typeface="微软雅黑" panose="020B0503020204020204" charset="-122"/>
                <a:ea typeface="微软雅黑" panose="020B0503020204020204" charset="-122"/>
                <a:cs typeface="微软雅黑" panose="020B0503020204020204" charset="-122"/>
                <a:sym typeface="+mn-ea"/>
              </a:rPr>
              <a:t>万余人</a:t>
            </a:r>
            <a:r>
              <a:rPr lang="zh-CN" sz="2000" b="1" dirty="0">
                <a:latin typeface="微软雅黑" panose="020B0503020204020204" charset="-122"/>
                <a:ea typeface="微软雅黑" panose="020B0503020204020204" charset="-122"/>
                <a:cs typeface="微软雅黑" panose="020B0503020204020204" charset="-122"/>
                <a:sym typeface="+mn-ea"/>
              </a:rPr>
              <a:t>。</a:t>
            </a:r>
            <a:endPar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endParaRPr>
          </a:p>
        </p:txBody>
      </p:sp>
      <p:sp>
        <p:nvSpPr>
          <p:cNvPr id="7" name="文本框 6"/>
          <p:cNvSpPr txBox="1"/>
          <p:nvPr/>
        </p:nvSpPr>
        <p:spPr>
          <a:xfrm>
            <a:off x="0" y="123190"/>
            <a:ext cx="3621405" cy="583565"/>
          </a:xfrm>
          <a:prstGeom prst="rect">
            <a:avLst/>
          </a:prstGeom>
          <a:noFill/>
        </p:spPr>
        <p:txBody>
          <a:bodyPr wrap="square" rtlCol="0">
            <a:spAutoFit/>
          </a:bodyPr>
          <a:p>
            <a:r>
              <a:rPr lang="en-US" altLang="zh-CN" sz="3200" b="1" dirty="0">
                <a:latin typeface="微软雅黑" panose="020B0503020204020204" charset="-122"/>
                <a:ea typeface="微软雅黑" panose="020B0503020204020204" charset="-122"/>
              </a:rPr>
              <a:t>2015</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spTree>
    <p:custDataLst>
      <p:tags r:id="rId7"/>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7245" y="902970"/>
            <a:ext cx="10286365" cy="1737995"/>
          </a:xfrm>
          <a:prstGeom prst="rect">
            <a:avLst/>
          </a:prstGeom>
          <a:noFill/>
        </p:spPr>
        <p:txBody>
          <a:bodyPr wrap="square" rtlCol="0">
            <a:spAutoFit/>
          </a:bodyPr>
          <a:lstStyle/>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：河北经贸大学</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a:t>
            </a:r>
            <a:r>
              <a:rPr sz="2000" b="1" dirty="0">
                <a:latin typeface="微软雅黑" panose="020B0503020204020204" charset="-122"/>
                <a:ea typeface="微软雅黑" panose="020B0503020204020204" charset="-122"/>
                <a:cs typeface="微软雅黑" panose="020B0503020204020204" charset="-122"/>
                <a:sym typeface="+mn-ea"/>
              </a:rPr>
              <a:t>首次纳入高职</a:t>
            </a:r>
            <a:r>
              <a:rPr sz="2000" b="1" dirty="0" smtClean="0">
                <a:latin typeface="微软雅黑" panose="020B0503020204020204" charset="-122"/>
                <a:ea typeface="微软雅黑" panose="020B0503020204020204" charset="-122"/>
                <a:cs typeface="微软雅黑" panose="020B0503020204020204" charset="-122"/>
                <a:sym typeface="+mn-ea"/>
              </a:rPr>
              <a:t>院校</a:t>
            </a:r>
            <a:r>
              <a:rPr lang="zh-CN" altLang="en-US" sz="2000" b="1" dirty="0" smtClean="0">
                <a:latin typeface="微软雅黑" panose="020B0503020204020204" charset="-122"/>
                <a:ea typeface="微软雅黑" panose="020B0503020204020204" charset="-122"/>
                <a:cs typeface="微软雅黑" panose="020B0503020204020204" charset="-122"/>
                <a:sym typeface="+mn-ea"/>
              </a:rPr>
              <a:t>参赛</a:t>
            </a:r>
            <a:r>
              <a:rPr sz="2000" b="1" dirty="0" smtClean="0">
                <a:latin typeface="微软雅黑" panose="020B0503020204020204" charset="-122"/>
                <a:ea typeface="微软雅黑" panose="020B0503020204020204" charset="-122"/>
                <a:cs typeface="微软雅黑" panose="020B0503020204020204" charset="-122"/>
                <a:sym typeface="+mn-ea"/>
              </a:rPr>
              <a:t>，</a:t>
            </a:r>
            <a:r>
              <a:rPr sz="2000" b="1" dirty="0">
                <a:latin typeface="微软雅黑" panose="020B0503020204020204" charset="-122"/>
                <a:ea typeface="微软雅黑" panose="020B0503020204020204" charset="-122"/>
                <a:cs typeface="微软雅黑" panose="020B0503020204020204" charset="-122"/>
                <a:sym typeface="+mn-ea"/>
              </a:rPr>
              <a:t>参</a:t>
            </a:r>
            <a:r>
              <a:rPr lang="zh-CN" sz="2000" b="1" dirty="0">
                <a:latin typeface="微软雅黑" panose="020B0503020204020204" charset="-122"/>
                <a:ea typeface="微软雅黑" panose="020B0503020204020204" charset="-122"/>
                <a:cs typeface="微软雅黑" panose="020B0503020204020204" charset="-122"/>
                <a:sym typeface="+mn-ea"/>
              </a:rPr>
              <a:t>赛院校</a:t>
            </a:r>
            <a:r>
              <a:rPr sz="2000" b="1" dirty="0">
                <a:latin typeface="微软雅黑" panose="020B0503020204020204" charset="-122"/>
                <a:ea typeface="微软雅黑" panose="020B0503020204020204" charset="-122"/>
                <a:cs typeface="微软雅黑" panose="020B0503020204020204" charset="-122"/>
                <a:sym typeface="+mn-ea"/>
              </a:rPr>
              <a:t>超过</a:t>
            </a:r>
            <a:r>
              <a:rPr lang="en-US" sz="2000" b="1" dirty="0">
                <a:latin typeface="微软雅黑" panose="020B0503020204020204" charset="-122"/>
                <a:ea typeface="微软雅黑" panose="020B0503020204020204" charset="-122"/>
                <a:cs typeface="微软雅黑" panose="020B0503020204020204" charset="-122"/>
                <a:sym typeface="+mn-ea"/>
              </a:rPr>
              <a:t>481</a:t>
            </a:r>
            <a:r>
              <a:rPr sz="2000" b="1" dirty="0">
                <a:latin typeface="微软雅黑" panose="020B0503020204020204" charset="-122"/>
                <a:ea typeface="微软雅黑" panose="020B0503020204020204" charset="-122"/>
                <a:cs typeface="微软雅黑" panose="020B0503020204020204" charset="-122"/>
                <a:sym typeface="+mn-ea"/>
              </a:rPr>
              <a:t>所，</a:t>
            </a:r>
            <a:r>
              <a:rPr lang="zh-CN" sz="2000" b="1" dirty="0">
                <a:latin typeface="微软雅黑" panose="020B0503020204020204" charset="-122"/>
                <a:ea typeface="微软雅黑" panose="020B0503020204020204" charset="-122"/>
                <a:cs typeface="微软雅黑" panose="020B0503020204020204" charset="-122"/>
                <a:sym typeface="+mn-ea"/>
              </a:rPr>
              <a:t>参赛</a:t>
            </a:r>
            <a:r>
              <a:rPr sz="2000" b="1" dirty="0">
                <a:latin typeface="微软雅黑" panose="020B0503020204020204" charset="-122"/>
                <a:ea typeface="微软雅黑" panose="020B0503020204020204" charset="-122"/>
                <a:cs typeface="微软雅黑" panose="020B0503020204020204" charset="-122"/>
                <a:sym typeface="+mn-ea"/>
              </a:rPr>
              <a:t>团队</a:t>
            </a:r>
            <a:r>
              <a:rPr lang="en-US" altLang="zh-CN" sz="2000" b="1" dirty="0">
                <a:latin typeface="微软雅黑" panose="020B0503020204020204" charset="-122"/>
                <a:ea typeface="微软雅黑" panose="020B0503020204020204" charset="-122"/>
                <a:cs typeface="微软雅黑" panose="020B0503020204020204" charset="-122"/>
                <a:sym typeface="+mn-ea"/>
              </a:rPr>
              <a:t>13</a:t>
            </a:r>
            <a:r>
              <a:rPr lang="en-US" sz="2000" b="1" dirty="0">
                <a:latin typeface="微软雅黑" panose="020B0503020204020204" charset="-122"/>
                <a:ea typeface="微软雅黑" panose="020B0503020204020204" charset="-122"/>
                <a:cs typeface="微软雅黑" panose="020B0503020204020204" charset="-122"/>
                <a:sym typeface="+mn-ea"/>
              </a:rPr>
              <a:t>949</a:t>
            </a:r>
            <a:r>
              <a:rPr lang="zh-CN" altLang="en-US" sz="2000" b="1" dirty="0">
                <a:latin typeface="微软雅黑" panose="020B0503020204020204" charset="-122"/>
                <a:ea typeface="微软雅黑" panose="020B0503020204020204" charset="-122"/>
                <a:cs typeface="微软雅黑" panose="020B0503020204020204" charset="-122"/>
                <a:sym typeface="+mn-ea"/>
              </a:rPr>
              <a:t>支</a:t>
            </a:r>
            <a:r>
              <a:rPr sz="2000" b="1" dirty="0">
                <a:latin typeface="微软雅黑" panose="020B0503020204020204" charset="-122"/>
                <a:ea typeface="微软雅黑" panose="020B0503020204020204" charset="-122"/>
                <a:cs typeface="微软雅黑" panose="020B0503020204020204" charset="-122"/>
                <a:sym typeface="+mn-ea"/>
              </a:rPr>
              <a:t>，</a:t>
            </a:r>
            <a:r>
              <a:rPr lang="zh-CN" sz="2000" b="1" dirty="0">
                <a:latin typeface="微软雅黑" panose="020B0503020204020204" charset="-122"/>
                <a:ea typeface="微软雅黑" panose="020B0503020204020204" charset="-122"/>
                <a:cs typeface="微软雅黑" panose="020B0503020204020204" charset="-122"/>
                <a:sym typeface="+mn-ea"/>
              </a:rPr>
              <a:t>参与师生</a:t>
            </a:r>
            <a:r>
              <a:rPr lang="en-US" altLang="zh-CN" sz="2000" b="1" dirty="0">
                <a:latin typeface="微软雅黑" panose="020B0503020204020204" charset="-122"/>
                <a:ea typeface="微软雅黑" panose="020B0503020204020204" charset="-122"/>
                <a:cs typeface="微软雅黑" panose="020B0503020204020204" charset="-122"/>
                <a:sym typeface="+mn-ea"/>
              </a:rPr>
              <a:t>6</a:t>
            </a:r>
            <a:r>
              <a:rPr lang="zh-CN" altLang="en-US" sz="2000" b="1" dirty="0">
                <a:latin typeface="微软雅黑" panose="020B0503020204020204" charset="-122"/>
                <a:ea typeface="微软雅黑" panose="020B0503020204020204" charset="-122"/>
                <a:cs typeface="微软雅黑" panose="020B0503020204020204" charset="-122"/>
                <a:sym typeface="+mn-ea"/>
              </a:rPr>
              <a:t>万余人</a:t>
            </a:r>
            <a:r>
              <a:rPr sz="2000" b="1" dirty="0">
                <a:latin typeface="微软雅黑" panose="020B0503020204020204" charset="-122"/>
                <a:ea typeface="微软雅黑" panose="020B0503020204020204" charset="-122"/>
                <a:cs typeface="微软雅黑" panose="020B0503020204020204" charset="-122"/>
                <a:sym typeface="+mn-ea"/>
              </a:rPr>
              <a:t>。</a:t>
            </a:r>
            <a:endPar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endParaRPr>
          </a:p>
        </p:txBody>
      </p:sp>
      <p:sp>
        <p:nvSpPr>
          <p:cNvPr id="7" name="文本框 6"/>
          <p:cNvSpPr txBox="1"/>
          <p:nvPr/>
        </p:nvSpPr>
        <p:spPr>
          <a:xfrm>
            <a:off x="0" y="123190"/>
            <a:ext cx="362140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2016</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sp>
        <p:nvSpPr>
          <p:cNvPr id="16" name="矩形 15"/>
          <p:cNvSpPr/>
          <p:nvPr/>
        </p:nvSpPr>
        <p:spPr>
          <a:xfrm>
            <a:off x="3941445" y="2865755"/>
            <a:ext cx="4848013" cy="3440007"/>
          </a:xfrm>
          <a:prstGeom prst="rect">
            <a:avLst/>
          </a:prstGeom>
          <a:blipFill rotWithShape="1">
            <a:blip r:embed="rId1"/>
            <a:srcRect/>
            <a:stretch>
              <a:fillRect l="-20000" r="-20000"/>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17" name="矩形 16"/>
          <p:cNvSpPr/>
          <p:nvPr/>
        </p:nvSpPr>
        <p:spPr>
          <a:xfrm>
            <a:off x="8916458" y="2864908"/>
            <a:ext cx="2444327" cy="1691640"/>
          </a:xfrm>
          <a:prstGeom prst="rect">
            <a:avLst/>
          </a:prstGeom>
          <a:blipFill rotWithShape="1">
            <a:blip r:embed="rId2"/>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8916458" y="4657302"/>
            <a:ext cx="2444327" cy="1647613"/>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pic>
        <p:nvPicPr>
          <p:cNvPr id="25" name="图片 24" descr="/Users/zhangqi/Desktop/贝腾/活动竞赛/学创杯/照片/2016/开幕式.jpg开幕式"/>
          <p:cNvPicPr>
            <a:picLocks noChangeAspect="1"/>
          </p:cNvPicPr>
          <p:nvPr/>
        </p:nvPicPr>
        <p:blipFill>
          <a:blip r:embed="rId4"/>
          <a:srcRect l="13000" r="15497"/>
          <a:stretch>
            <a:fillRect/>
          </a:stretch>
        </p:blipFill>
        <p:spPr>
          <a:xfrm flipH="1">
            <a:off x="937260" y="2865755"/>
            <a:ext cx="2877185" cy="3447415"/>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7245" y="902970"/>
            <a:ext cx="10286365" cy="1737995"/>
          </a:xfrm>
          <a:prstGeom prst="rect">
            <a:avLst/>
          </a:prstGeom>
          <a:noFill/>
        </p:spPr>
        <p:txBody>
          <a:bodyPr wrap="square" rtlCol="0">
            <a:spAutoFit/>
          </a:bodyPr>
          <a:lstStyle/>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：湖北经济学院</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a:t>
            </a:r>
            <a:r>
              <a:rPr lang="zh-CN" sz="2000" b="1" dirty="0">
                <a:latin typeface="微软雅黑" panose="020B0503020204020204" charset="-122"/>
                <a:ea typeface="微软雅黑" panose="020B0503020204020204" charset="-122"/>
                <a:cs typeface="微软雅黑" panose="020B0503020204020204" charset="-122"/>
                <a:sym typeface="+mn-ea"/>
              </a:rPr>
              <a:t>首次增加全国十佳创新创业导师评选活动，微信端投票数超过</a:t>
            </a:r>
            <a:r>
              <a:rPr lang="en-US" altLang="zh-CN" sz="2000" b="1" dirty="0">
                <a:latin typeface="微软雅黑" panose="020B0503020204020204" charset="-122"/>
                <a:ea typeface="微软雅黑" panose="020B0503020204020204" charset="-122"/>
                <a:cs typeface="微软雅黑" panose="020B0503020204020204" charset="-122"/>
                <a:sym typeface="+mn-ea"/>
              </a:rPr>
              <a:t>400</a:t>
            </a:r>
            <a:r>
              <a:rPr lang="zh-CN" altLang="en-US" sz="2000" b="1" dirty="0">
                <a:latin typeface="微软雅黑" panose="020B0503020204020204" charset="-122"/>
                <a:ea typeface="微软雅黑" panose="020B0503020204020204" charset="-122"/>
                <a:cs typeface="微软雅黑" panose="020B0503020204020204" charset="-122"/>
                <a:sym typeface="+mn-ea"/>
              </a:rPr>
              <a:t>万张，影响力巨大。参与高校</a:t>
            </a:r>
            <a:r>
              <a:rPr lang="en-US" altLang="zh-CN" sz="2000" b="1" dirty="0" smtClean="0">
                <a:latin typeface="微软雅黑" panose="020B0503020204020204" charset="-122"/>
                <a:ea typeface="微软雅黑" panose="020B0503020204020204" charset="-122"/>
                <a:cs typeface="微软雅黑" panose="020B0503020204020204" charset="-122"/>
                <a:sym typeface="+mn-ea"/>
              </a:rPr>
              <a:t>383</a:t>
            </a:r>
            <a:r>
              <a:rPr lang="zh-CN" altLang="en-US" sz="2000" b="1" dirty="0" smtClean="0">
                <a:latin typeface="微软雅黑" panose="020B0503020204020204" charset="-122"/>
                <a:ea typeface="微软雅黑" panose="020B0503020204020204" charset="-122"/>
                <a:cs typeface="微软雅黑" panose="020B0503020204020204" charset="-122"/>
                <a:sym typeface="+mn-ea"/>
              </a:rPr>
              <a:t>所校，参赛团队</a:t>
            </a:r>
            <a:r>
              <a:rPr lang="en-US" sz="2000" b="1" dirty="0" smtClean="0">
                <a:latin typeface="微软雅黑" panose="020B0503020204020204" charset="-122"/>
                <a:ea typeface="微软雅黑" panose="020B0503020204020204" charset="-122"/>
                <a:cs typeface="微软雅黑" panose="020B0503020204020204" charset="-122"/>
                <a:sym typeface="+mn-ea"/>
              </a:rPr>
              <a:t>11458</a:t>
            </a:r>
            <a:r>
              <a:rPr lang="zh-CN" altLang="en-US" sz="2000" b="1" dirty="0" smtClean="0">
                <a:latin typeface="微软雅黑" panose="020B0503020204020204" charset="-122"/>
                <a:ea typeface="微软雅黑" panose="020B0503020204020204" charset="-122"/>
                <a:cs typeface="微软雅黑" panose="020B0503020204020204" charset="-122"/>
                <a:sym typeface="+mn-ea"/>
              </a:rPr>
              <a:t>支，参与师生超过</a:t>
            </a:r>
            <a:r>
              <a:rPr lang="en-US" altLang="zh-CN" sz="2000" b="1" dirty="0" smtClean="0">
                <a:latin typeface="微软雅黑" panose="020B0503020204020204" charset="-122"/>
                <a:ea typeface="微软雅黑" panose="020B0503020204020204" charset="-122"/>
                <a:cs typeface="微软雅黑" panose="020B0503020204020204" charset="-122"/>
                <a:sym typeface="+mn-ea"/>
              </a:rPr>
              <a:t>5</a:t>
            </a:r>
            <a:r>
              <a:rPr lang="zh-CN" altLang="en-US" sz="2000" b="1" dirty="0" smtClean="0">
                <a:latin typeface="微软雅黑" panose="020B0503020204020204" charset="-122"/>
                <a:ea typeface="微软雅黑" panose="020B0503020204020204" charset="-122"/>
                <a:cs typeface="微软雅黑" panose="020B0503020204020204" charset="-122"/>
                <a:sym typeface="+mn-ea"/>
              </a:rPr>
              <a:t>万多人。</a:t>
            </a:r>
            <a:endParaRPr lang="zh-CN" altLang="en-US" sz="2000" b="1" dirty="0" smtClean="0">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23190"/>
            <a:ext cx="362140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2017</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sp>
        <p:nvSpPr>
          <p:cNvPr id="16" name="矩形 15"/>
          <p:cNvSpPr/>
          <p:nvPr/>
        </p:nvSpPr>
        <p:spPr>
          <a:xfrm>
            <a:off x="3757930" y="2837180"/>
            <a:ext cx="4848013" cy="3440007"/>
          </a:xfrm>
          <a:prstGeom prst="rect">
            <a:avLst/>
          </a:prstGeom>
          <a:blipFill rotWithShape="1">
            <a:blip r:embed="rId1"/>
            <a:srcRect/>
            <a:stretch>
              <a:fillRect l="-20000" r="-20000"/>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17" name="矩形 16"/>
          <p:cNvSpPr/>
          <p:nvPr/>
        </p:nvSpPr>
        <p:spPr>
          <a:xfrm>
            <a:off x="8732943" y="2836333"/>
            <a:ext cx="2444327" cy="1691640"/>
          </a:xfrm>
          <a:prstGeom prst="rect">
            <a:avLst/>
          </a:prstGeom>
          <a:blipFill rotWithShape="1">
            <a:blip r:embed="rId2"/>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8732943" y="4628727"/>
            <a:ext cx="2444327" cy="1647613"/>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pic>
        <p:nvPicPr>
          <p:cNvPr id="25" name="图片 24" descr="/Users/zhangqi/Desktop/贝腾/活动竞赛/学创杯/照片/2017/总决赛/签到.png签到"/>
          <p:cNvPicPr>
            <a:picLocks noChangeAspect="1"/>
          </p:cNvPicPr>
          <p:nvPr/>
        </p:nvPicPr>
        <p:blipFill>
          <a:blip r:embed="rId4"/>
          <a:srcRect l="25999" r="19113"/>
          <a:stretch>
            <a:fillRect/>
          </a:stretch>
        </p:blipFill>
        <p:spPr>
          <a:xfrm flipH="1">
            <a:off x="895985" y="2837180"/>
            <a:ext cx="2734945" cy="3425825"/>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7245" y="902970"/>
            <a:ext cx="10286365" cy="1276350"/>
          </a:xfrm>
          <a:prstGeom prst="rect">
            <a:avLst/>
          </a:prstGeom>
          <a:noFill/>
        </p:spPr>
        <p:txBody>
          <a:bodyPr wrap="square" rtlCol="0">
            <a:spAutoFit/>
          </a:bodyPr>
          <a:lstStyle/>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：内蒙古财经大学</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：参赛院校</a:t>
            </a:r>
            <a:r>
              <a:rPr lang="zh-CN" altLang="en-US" sz="2000" b="1" dirty="0" smtClean="0">
                <a:latin typeface="微软雅黑" panose="020B0503020204020204" charset="-122"/>
                <a:ea typeface="微软雅黑" panose="020B0503020204020204" charset="-122"/>
                <a:cs typeface="微软雅黑" panose="020B0503020204020204" charset="-122"/>
                <a:sym typeface="+mn-ea"/>
              </a:rPr>
              <a:t>近</a:t>
            </a:r>
            <a:r>
              <a:rPr lang="en-US" sz="2000" b="1" dirty="0" smtClean="0">
                <a:latin typeface="微软雅黑" panose="020B0503020204020204" charset="-122"/>
                <a:ea typeface="微软雅黑" panose="020B0503020204020204" charset="-122"/>
                <a:cs typeface="微软雅黑" panose="020B0503020204020204" charset="-122"/>
                <a:sym typeface="+mn-ea"/>
              </a:rPr>
              <a:t>458</a:t>
            </a:r>
            <a:r>
              <a:rPr lang="zh-CN" altLang="en-US" sz="2000" b="1" dirty="0" smtClean="0">
                <a:latin typeface="微软雅黑" panose="020B0503020204020204" charset="-122"/>
                <a:ea typeface="微软雅黑" panose="020B0503020204020204" charset="-122"/>
                <a:cs typeface="微软雅黑" panose="020B0503020204020204" charset="-122"/>
                <a:sym typeface="+mn-ea"/>
              </a:rPr>
              <a:t>所，参赛团队</a:t>
            </a:r>
            <a:r>
              <a:rPr lang="en-US" altLang="zh-CN" sz="2000" b="1" dirty="0" smtClean="0">
                <a:latin typeface="微软雅黑" panose="020B0503020204020204" charset="-122"/>
                <a:ea typeface="微软雅黑" panose="020B0503020204020204" charset="-122"/>
                <a:cs typeface="微软雅黑" panose="020B0503020204020204" charset="-122"/>
                <a:sym typeface="+mn-ea"/>
              </a:rPr>
              <a:t>14198</a:t>
            </a:r>
            <a:r>
              <a:rPr lang="zh-CN" altLang="en-US" sz="2000" b="1" dirty="0" smtClean="0">
                <a:latin typeface="微软雅黑" panose="020B0503020204020204" charset="-122"/>
                <a:ea typeface="微软雅黑" panose="020B0503020204020204" charset="-122"/>
                <a:cs typeface="微软雅黑" panose="020B0503020204020204" charset="-122"/>
                <a:sym typeface="+mn-ea"/>
              </a:rPr>
              <a:t>支，参与师生</a:t>
            </a:r>
            <a:r>
              <a:rPr lang="en-US" sz="2000" b="1" dirty="0" smtClean="0">
                <a:latin typeface="微软雅黑" panose="020B0503020204020204" charset="-122"/>
                <a:ea typeface="微软雅黑" panose="020B0503020204020204" charset="-122"/>
                <a:cs typeface="微软雅黑" panose="020B0503020204020204" charset="-122"/>
                <a:sym typeface="+mn-ea"/>
              </a:rPr>
              <a:t>7</a:t>
            </a:r>
            <a:r>
              <a:rPr lang="zh-CN" altLang="en-US" sz="2000" b="1" dirty="0" smtClean="0">
                <a:latin typeface="微软雅黑" panose="020B0503020204020204" charset="-122"/>
                <a:ea typeface="微软雅黑" panose="020B0503020204020204" charset="-122"/>
                <a:cs typeface="微软雅黑" panose="020B0503020204020204" charset="-122"/>
                <a:sym typeface="+mn-ea"/>
              </a:rPr>
              <a:t>万多人。</a:t>
            </a:r>
            <a:endParaRPr lang="zh-CN" altLang="en-US" sz="2000" b="1" dirty="0" smtClean="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00965"/>
            <a:ext cx="362140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2018</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sp>
        <p:nvSpPr>
          <p:cNvPr id="16" name="矩形 15"/>
          <p:cNvSpPr/>
          <p:nvPr/>
        </p:nvSpPr>
        <p:spPr>
          <a:xfrm>
            <a:off x="3738880" y="2837180"/>
            <a:ext cx="4848013" cy="3440007"/>
          </a:xfrm>
          <a:prstGeom prst="rect">
            <a:avLst/>
          </a:prstGeom>
          <a:blipFill rotWithShape="1">
            <a:blip r:embed="rId1"/>
            <a:srcRect/>
            <a:stretch>
              <a:fillRect l="-20000" r="-20000"/>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17" name="矩形 16"/>
          <p:cNvSpPr/>
          <p:nvPr/>
        </p:nvSpPr>
        <p:spPr>
          <a:xfrm>
            <a:off x="8732943" y="2836968"/>
            <a:ext cx="2444327" cy="1691640"/>
          </a:xfrm>
          <a:prstGeom prst="rect">
            <a:avLst/>
          </a:prstGeom>
          <a:blipFill rotWithShape="1">
            <a:blip r:embed="rId2"/>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8732943" y="4628727"/>
            <a:ext cx="2444327" cy="1647613"/>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pic>
        <p:nvPicPr>
          <p:cNvPr id="25" name="图片 24" descr="/Users/zhangqi/Desktop/贝腾/活动竞赛/学创杯/照片/2018/总决赛/5赛场 (39).JPG5赛场 (39)"/>
          <p:cNvPicPr>
            <a:picLocks noChangeAspect="1"/>
          </p:cNvPicPr>
          <p:nvPr/>
        </p:nvPicPr>
        <p:blipFill>
          <a:blip r:embed="rId4"/>
          <a:srcRect l="20130" r="26817"/>
          <a:stretch>
            <a:fillRect/>
          </a:stretch>
        </p:blipFill>
        <p:spPr>
          <a:xfrm flipH="1">
            <a:off x="856615" y="2837180"/>
            <a:ext cx="2736215" cy="3439160"/>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7245" y="902970"/>
            <a:ext cx="10286365" cy="1276350"/>
          </a:xfrm>
          <a:prstGeom prst="rect">
            <a:avLst/>
          </a:prstGeom>
          <a:noFill/>
        </p:spPr>
        <p:txBody>
          <a:bodyPr wrap="square" rtlCol="0">
            <a:spAutoFit/>
          </a:bodyPr>
          <a:lstStyle/>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：河北金融学院</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：参赛院校</a:t>
            </a:r>
            <a:r>
              <a:rPr kumimoji="1" lang="en-US" altLang="zh-CN" sz="2000" b="1" dirty="0">
                <a:latin typeface="微软雅黑" panose="020B0503020204020204" charset="-122"/>
                <a:ea typeface="微软雅黑" panose="020B0503020204020204" charset="-122"/>
                <a:cs typeface="微软雅黑" panose="020B0503020204020204" charset="-122"/>
                <a:sym typeface="+mn-ea"/>
              </a:rPr>
              <a:t>701</a:t>
            </a:r>
            <a:r>
              <a:rPr kumimoji="1" lang="zh-CN" altLang="en-US" sz="2000" b="1" dirty="0">
                <a:latin typeface="微软雅黑" panose="020B0503020204020204" charset="-122"/>
                <a:ea typeface="微软雅黑" panose="020B0503020204020204" charset="-122"/>
                <a:cs typeface="微软雅黑" panose="020B0503020204020204" charset="-122"/>
                <a:sym typeface="+mn-ea"/>
              </a:rPr>
              <a:t>所，参赛团队近</a:t>
            </a:r>
            <a:r>
              <a:rPr kumimoji="1" lang="en-US" altLang="zh-CN" sz="2000" b="1" dirty="0">
                <a:latin typeface="微软雅黑" panose="020B0503020204020204" charset="-122"/>
                <a:ea typeface="微软雅黑" panose="020B0503020204020204" charset="-122"/>
                <a:cs typeface="微软雅黑" panose="020B0503020204020204" charset="-122"/>
                <a:sym typeface="+mn-ea"/>
              </a:rPr>
              <a:t>20329</a:t>
            </a:r>
            <a:r>
              <a:rPr kumimoji="1" lang="zh-CN" altLang="en-US" sz="2000" b="1" dirty="0">
                <a:latin typeface="微软雅黑" panose="020B0503020204020204" charset="-122"/>
                <a:ea typeface="微软雅黑" panose="020B0503020204020204" charset="-122"/>
                <a:cs typeface="微软雅黑" panose="020B0503020204020204" charset="-122"/>
                <a:sym typeface="+mn-ea"/>
              </a:rPr>
              <a:t>支，参与师生超</a:t>
            </a:r>
            <a:r>
              <a:rPr kumimoji="1" lang="en-US" sz="2000" b="1" dirty="0">
                <a:latin typeface="微软雅黑" panose="020B0503020204020204" charset="-122"/>
                <a:ea typeface="微软雅黑" panose="020B0503020204020204" charset="-122"/>
                <a:cs typeface="微软雅黑" panose="020B0503020204020204" charset="-122"/>
                <a:sym typeface="+mn-ea"/>
              </a:rPr>
              <a:t>10</a:t>
            </a:r>
            <a:r>
              <a:rPr kumimoji="1" lang="zh-CN" altLang="en-US" sz="2000" b="1" dirty="0">
                <a:latin typeface="微软雅黑" panose="020B0503020204020204" charset="-122"/>
                <a:ea typeface="微软雅黑" panose="020B0503020204020204" charset="-122"/>
                <a:cs typeface="微软雅黑" panose="020B0503020204020204" charset="-122"/>
                <a:sym typeface="+mn-ea"/>
              </a:rPr>
              <a:t>万人。</a:t>
            </a:r>
            <a:endParaRPr lang="zh-CN" altLang="en-US" sz="2000" b="1" dirty="0" smtClean="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23190"/>
            <a:ext cx="362140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2019</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sp>
        <p:nvSpPr>
          <p:cNvPr id="16" name="矩形 15"/>
          <p:cNvSpPr/>
          <p:nvPr/>
        </p:nvSpPr>
        <p:spPr>
          <a:xfrm>
            <a:off x="3738880" y="2837180"/>
            <a:ext cx="4848013" cy="3440007"/>
          </a:xfrm>
          <a:prstGeom prst="rect">
            <a:avLst/>
          </a:prstGeom>
          <a:blipFill rotWithShape="1">
            <a:blip r:embed="rId1"/>
            <a:srcRect/>
            <a:stretch>
              <a:fillRect l="-20000" r="-20000"/>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17" name="矩形 16"/>
          <p:cNvSpPr/>
          <p:nvPr/>
        </p:nvSpPr>
        <p:spPr>
          <a:xfrm>
            <a:off x="8732943" y="2836333"/>
            <a:ext cx="2444327" cy="1691640"/>
          </a:xfrm>
          <a:prstGeom prst="rect">
            <a:avLst/>
          </a:prstGeom>
          <a:blipFill rotWithShape="1">
            <a:blip r:embed="rId2"/>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8732943" y="4628727"/>
            <a:ext cx="2444327" cy="1647613"/>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grpSp>
        <p:nvGrpSpPr>
          <p:cNvPr id="6" name="组合 5"/>
          <p:cNvGrpSpPr/>
          <p:nvPr/>
        </p:nvGrpSpPr>
        <p:grpSpPr>
          <a:xfrm>
            <a:off x="594360" y="2837180"/>
            <a:ext cx="2998470" cy="3420343"/>
            <a:chOff x="1313" y="5159"/>
            <a:chExt cx="4345" cy="4699"/>
          </a:xfrm>
        </p:grpSpPr>
        <p:pic>
          <p:nvPicPr>
            <p:cNvPr id="25" name="图片 24" descr="/Users/zhangqi/Desktop/贝腾/活动竞赛/学创杯/照片/2019/总决赛/交旗仪式.JPG交旗仪式"/>
            <p:cNvPicPr>
              <a:picLocks noChangeAspect="1"/>
            </p:cNvPicPr>
            <p:nvPr/>
          </p:nvPicPr>
          <p:blipFill>
            <a:blip r:embed="rId4"/>
            <a:srcRect/>
            <a:stretch>
              <a:fillRect/>
            </a:stretch>
          </p:blipFill>
          <p:spPr>
            <a:xfrm flipH="1">
              <a:off x="1313" y="5159"/>
              <a:ext cx="4345" cy="2700"/>
            </a:xfrm>
            <a:prstGeom prst="rect">
              <a:avLst/>
            </a:prstGeom>
          </p:spPr>
        </p:pic>
        <p:pic>
          <p:nvPicPr>
            <p:cNvPr id="2" name="图片 1" descr="/Users/zhangqi/Desktop/贝腾/活动竞赛/学创杯/照片/2019/总决赛/大合照.jpg大合照"/>
            <p:cNvPicPr>
              <a:picLocks noChangeAspect="1"/>
            </p:cNvPicPr>
            <p:nvPr/>
          </p:nvPicPr>
          <p:blipFill>
            <a:blip r:embed="rId5"/>
            <a:srcRect/>
            <a:stretch>
              <a:fillRect/>
            </a:stretch>
          </p:blipFill>
          <p:spPr>
            <a:xfrm flipH="1">
              <a:off x="1332" y="8057"/>
              <a:ext cx="4326" cy="1801"/>
            </a:xfrm>
            <a:prstGeom prst="rect">
              <a:avLst/>
            </a:prstGeom>
          </p:spPr>
        </p:pic>
      </p:grpSp>
    </p:spTree>
    <p:custDataLst>
      <p:tags r:id="rId6"/>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7245" y="902970"/>
            <a:ext cx="10286365" cy="1276350"/>
          </a:xfrm>
          <a:prstGeom prst="rect">
            <a:avLst/>
          </a:prstGeom>
          <a:noFill/>
        </p:spPr>
        <p:txBody>
          <a:bodyPr wrap="square" rtlCol="0">
            <a:spAutoFit/>
          </a:bodyPr>
          <a:lstStyle/>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：北京工商大学嘉华学院</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：参赛院校</a:t>
            </a:r>
            <a:r>
              <a:rPr lang="en-US" alt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982</a:t>
            </a:r>
            <a:r>
              <a:rPr kumimoji="1" lang="zh-CN" altLang="en-US" sz="2000" b="1" dirty="0">
                <a:latin typeface="微软雅黑" panose="020B0503020204020204" charset="-122"/>
                <a:ea typeface="微软雅黑" panose="020B0503020204020204" charset="-122"/>
                <a:cs typeface="微软雅黑" panose="020B0503020204020204" charset="-122"/>
                <a:sym typeface="+mn-ea"/>
              </a:rPr>
              <a:t>所，参赛团队</a:t>
            </a:r>
            <a:r>
              <a:rPr kumimoji="1" lang="en-US" sz="2000" b="1" dirty="0">
                <a:latin typeface="微软雅黑" panose="020B0503020204020204" charset="-122"/>
                <a:ea typeface="微软雅黑" panose="020B0503020204020204" charset="-122"/>
                <a:cs typeface="微软雅黑" panose="020B0503020204020204" charset="-122"/>
                <a:sym typeface="+mn-ea"/>
              </a:rPr>
              <a:t>29035</a:t>
            </a:r>
            <a:r>
              <a:rPr kumimoji="1" lang="zh-CN" altLang="en-US" sz="2000" b="1" dirty="0">
                <a:latin typeface="微软雅黑" panose="020B0503020204020204" charset="-122"/>
                <a:ea typeface="微软雅黑" panose="020B0503020204020204" charset="-122"/>
                <a:cs typeface="微软雅黑" panose="020B0503020204020204" charset="-122"/>
                <a:sym typeface="+mn-ea"/>
              </a:rPr>
              <a:t>支，参与师生达到</a:t>
            </a:r>
            <a:r>
              <a:rPr kumimoji="1" lang="en-US" altLang="zh-CN" sz="2000" b="1" dirty="0">
                <a:latin typeface="微软雅黑" panose="020B0503020204020204" charset="-122"/>
                <a:ea typeface="微软雅黑" panose="020B0503020204020204" charset="-122"/>
                <a:cs typeface="微软雅黑" panose="020B0503020204020204" charset="-122"/>
                <a:sym typeface="+mn-ea"/>
              </a:rPr>
              <a:t>14</a:t>
            </a:r>
            <a:r>
              <a:rPr kumimoji="1" lang="zh-CN" altLang="en-US" sz="2000" b="1" dirty="0">
                <a:latin typeface="微软雅黑" panose="020B0503020204020204" charset="-122"/>
                <a:ea typeface="微软雅黑" panose="020B0503020204020204" charset="-122"/>
                <a:cs typeface="微软雅黑" panose="020B0503020204020204" charset="-122"/>
                <a:sym typeface="+mn-ea"/>
              </a:rPr>
              <a:t>万人。</a:t>
            </a:r>
            <a:endParaRPr lang="zh-CN" altLang="en-US" sz="2000" b="1" dirty="0" smtClean="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00965"/>
            <a:ext cx="362140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2020</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grpSp>
        <p:nvGrpSpPr>
          <p:cNvPr id="4" name="组合 3"/>
          <p:cNvGrpSpPr/>
          <p:nvPr/>
        </p:nvGrpSpPr>
        <p:grpSpPr>
          <a:xfrm>
            <a:off x="583565" y="2664460"/>
            <a:ext cx="10518775" cy="3650615"/>
            <a:chOff x="919" y="4196"/>
            <a:chExt cx="16565" cy="5749"/>
          </a:xfrm>
        </p:grpSpPr>
        <p:sp>
          <p:nvSpPr>
            <p:cNvPr id="16" name="矩形 15"/>
            <p:cNvSpPr/>
            <p:nvPr/>
          </p:nvSpPr>
          <p:spPr>
            <a:xfrm>
              <a:off x="5621" y="4197"/>
              <a:ext cx="7635" cy="5748"/>
            </a:xfrm>
            <a:prstGeom prst="rect">
              <a:avLst/>
            </a:prstGeom>
            <a:blipFill rotWithShape="1">
              <a:blip r:embed="rId1"/>
              <a:srcRect/>
              <a:stretch>
                <a:fillRect l="-20000" r="-20000"/>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grpSp>
          <p:nvGrpSpPr>
            <p:cNvPr id="2" name="组合 1"/>
            <p:cNvGrpSpPr/>
            <p:nvPr/>
          </p:nvGrpSpPr>
          <p:grpSpPr>
            <a:xfrm>
              <a:off x="13456" y="4198"/>
              <a:ext cx="4029" cy="5746"/>
              <a:chOff x="13753" y="4468"/>
              <a:chExt cx="3848" cy="5416"/>
            </a:xfrm>
          </p:grpSpPr>
          <p:sp>
            <p:nvSpPr>
              <p:cNvPr id="17" name="矩形 16"/>
              <p:cNvSpPr/>
              <p:nvPr/>
            </p:nvSpPr>
            <p:spPr>
              <a:xfrm>
                <a:off x="13753" y="4468"/>
                <a:ext cx="3849" cy="2664"/>
              </a:xfrm>
              <a:prstGeom prst="rect">
                <a:avLst/>
              </a:prstGeom>
              <a:blipFill rotWithShape="1">
                <a:blip r:embed="rId2"/>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13753" y="7290"/>
                <a:ext cx="3849" cy="2595"/>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grpSp>
        <p:pic>
          <p:nvPicPr>
            <p:cNvPr id="25" name="图片 24" descr="/Users/zhangqi/Desktop/贝腾/活动竞赛/学创杯/2020/总决赛照片/IMG_4919.JPGIMG_4919"/>
            <p:cNvPicPr>
              <a:picLocks noChangeAspect="1"/>
            </p:cNvPicPr>
            <p:nvPr/>
          </p:nvPicPr>
          <p:blipFill>
            <a:blip r:embed="rId4"/>
            <a:srcRect l="18589" t="3208" r="30935"/>
            <a:stretch>
              <a:fillRect/>
            </a:stretch>
          </p:blipFill>
          <p:spPr>
            <a:xfrm flipH="1">
              <a:off x="919" y="4196"/>
              <a:ext cx="4502" cy="5747"/>
            </a:xfrm>
            <a:prstGeom prst="rect">
              <a:avLst/>
            </a:prstGeom>
          </p:spPr>
        </p:pic>
      </p:grpSp>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7245" y="902970"/>
            <a:ext cx="10286365" cy="1276350"/>
          </a:xfrm>
          <a:prstGeom prst="rect">
            <a:avLst/>
          </a:prstGeom>
          <a:noFill/>
        </p:spPr>
        <p:txBody>
          <a:bodyPr wrap="square" rtlCol="0">
            <a:spAutoFit/>
          </a:bodyPr>
          <a:lstStyle/>
          <a:p>
            <a:pPr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决赛承办</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：云南大学滇池学院</a:t>
            </a:r>
            <a:endParaRPr lang="zh-CN" sz="2000" b="1">
              <a:ln>
                <a:noFill/>
              </a:ln>
              <a:solidFill>
                <a:srgbClr val="000000"/>
              </a:solidFill>
              <a:latin typeface="微软雅黑" panose="020B0503020204020204" charset="-122"/>
              <a:ea typeface="微软雅黑" panose="020B0503020204020204" charset="-122"/>
              <a:cs typeface="微软雅黑" panose="020B0503020204020204" charset="-122"/>
              <a:sym typeface="+mn-ea"/>
            </a:endParaRPr>
          </a:p>
          <a:p>
            <a:pPr algn="just" fontAlgn="auto">
              <a:lnSpc>
                <a:spcPct val="150000"/>
              </a:lnSpc>
              <a:spcAft>
                <a:spcPts val="600"/>
              </a:spcAft>
            </a:pPr>
            <a:r>
              <a:rPr lang="zh-CN" sz="24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：参赛院校</a:t>
            </a:r>
            <a:r>
              <a:rPr lang="en-US" alt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1075</a:t>
            </a:r>
            <a:r>
              <a:rPr kumimoji="1" lang="zh-CN" altLang="en-US" sz="2000" b="1" dirty="0">
                <a:latin typeface="微软雅黑" panose="020B0503020204020204" charset="-122"/>
                <a:ea typeface="微软雅黑" panose="020B0503020204020204" charset="-122"/>
                <a:cs typeface="微软雅黑" panose="020B0503020204020204" charset="-122"/>
                <a:sym typeface="+mn-ea"/>
              </a:rPr>
              <a:t>所，参赛团队</a:t>
            </a:r>
            <a:r>
              <a:rPr kumimoji="1" lang="en-US" altLang="zh-CN" sz="2000" b="1" dirty="0">
                <a:latin typeface="微软雅黑" panose="020B0503020204020204" charset="-122"/>
                <a:ea typeface="微软雅黑" panose="020B0503020204020204" charset="-122"/>
                <a:cs typeface="微软雅黑" panose="020B0503020204020204" charset="-122"/>
                <a:sym typeface="+mn-ea"/>
              </a:rPr>
              <a:t>32315</a:t>
            </a:r>
            <a:r>
              <a:rPr kumimoji="1" lang="zh-CN" altLang="en-US" sz="2000" b="1" dirty="0">
                <a:latin typeface="微软雅黑" panose="020B0503020204020204" charset="-122"/>
                <a:ea typeface="微软雅黑" panose="020B0503020204020204" charset="-122"/>
                <a:cs typeface="微软雅黑" panose="020B0503020204020204" charset="-122"/>
                <a:sym typeface="+mn-ea"/>
              </a:rPr>
              <a:t>支，参与师生达到</a:t>
            </a:r>
            <a:r>
              <a:rPr kumimoji="1" lang="en-US" altLang="zh-CN" sz="2000" b="1" dirty="0">
                <a:latin typeface="微软雅黑" panose="020B0503020204020204" charset="-122"/>
                <a:ea typeface="微软雅黑" panose="020B0503020204020204" charset="-122"/>
                <a:cs typeface="微软雅黑" panose="020B0503020204020204" charset="-122"/>
                <a:sym typeface="+mn-ea"/>
              </a:rPr>
              <a:t>15</a:t>
            </a:r>
            <a:r>
              <a:rPr kumimoji="1" lang="zh-CN" altLang="en-US" sz="2000" b="1" dirty="0">
                <a:latin typeface="微软雅黑" panose="020B0503020204020204" charset="-122"/>
                <a:ea typeface="微软雅黑" panose="020B0503020204020204" charset="-122"/>
                <a:cs typeface="微软雅黑" panose="020B0503020204020204" charset="-122"/>
                <a:sym typeface="+mn-ea"/>
              </a:rPr>
              <a:t>万人。</a:t>
            </a:r>
            <a:endParaRPr lang="zh-CN" altLang="en-US" sz="2000" b="1" dirty="0" smtClean="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mn-ea"/>
            </a:endParaRPr>
          </a:p>
        </p:txBody>
      </p:sp>
      <p:sp>
        <p:nvSpPr>
          <p:cNvPr id="7" name="文本框 6"/>
          <p:cNvSpPr txBox="1"/>
          <p:nvPr/>
        </p:nvSpPr>
        <p:spPr>
          <a:xfrm>
            <a:off x="0" y="100965"/>
            <a:ext cx="3621405" cy="583565"/>
          </a:xfrm>
          <a:prstGeom prst="rect">
            <a:avLst/>
          </a:prstGeom>
          <a:noFill/>
        </p:spPr>
        <p:txBody>
          <a:bodyPr wrap="square" rtlCol="0">
            <a:spAutoFit/>
          </a:bodyPr>
          <a:lstStyle/>
          <a:p>
            <a:r>
              <a:rPr lang="en-US" altLang="zh-CN" sz="3200" b="1" dirty="0">
                <a:latin typeface="微软雅黑" panose="020B0503020204020204" charset="-122"/>
                <a:ea typeface="微软雅黑" panose="020B0503020204020204" charset="-122"/>
              </a:rPr>
              <a:t>2021</a:t>
            </a:r>
            <a:r>
              <a:rPr lang="zh-CN" altLang="en-US" sz="3200" b="1" dirty="0">
                <a:latin typeface="微软雅黑" panose="020B0503020204020204" charset="-122"/>
                <a:ea typeface="微软雅黑" panose="020B0503020204020204" charset="-122"/>
              </a:rPr>
              <a:t>年赛况</a:t>
            </a:r>
            <a:endParaRPr lang="zh-CN" altLang="en-US" sz="3200" b="1" dirty="0">
              <a:latin typeface="微软雅黑" panose="020B0503020204020204" charset="-122"/>
              <a:ea typeface="微软雅黑" panose="020B0503020204020204" charset="-122"/>
            </a:endParaRPr>
          </a:p>
        </p:txBody>
      </p:sp>
      <p:grpSp>
        <p:nvGrpSpPr>
          <p:cNvPr id="4" name="组合 3"/>
          <p:cNvGrpSpPr/>
          <p:nvPr/>
        </p:nvGrpSpPr>
        <p:grpSpPr>
          <a:xfrm>
            <a:off x="680720" y="2665095"/>
            <a:ext cx="10422890" cy="3649980"/>
            <a:chOff x="1071" y="4197"/>
            <a:chExt cx="16414" cy="5748"/>
          </a:xfrm>
        </p:grpSpPr>
        <p:sp>
          <p:nvSpPr>
            <p:cNvPr id="16" name="矩形 15"/>
            <p:cNvSpPr/>
            <p:nvPr/>
          </p:nvSpPr>
          <p:spPr>
            <a:xfrm>
              <a:off x="5621" y="4197"/>
              <a:ext cx="7635" cy="5748"/>
            </a:xfrm>
            <a:prstGeom prst="rect">
              <a:avLst/>
            </a:prstGeom>
            <a:blipFill rotWithShape="1">
              <a:blip r:embed="rId1"/>
              <a:srcRect/>
              <a:stretch>
                <a:fillRect l="-20000" r="-20000"/>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grpSp>
          <p:nvGrpSpPr>
            <p:cNvPr id="2" name="组合 1"/>
            <p:cNvGrpSpPr/>
            <p:nvPr/>
          </p:nvGrpSpPr>
          <p:grpSpPr>
            <a:xfrm>
              <a:off x="13456" y="4198"/>
              <a:ext cx="4029" cy="5746"/>
              <a:chOff x="13753" y="4468"/>
              <a:chExt cx="3848" cy="5416"/>
            </a:xfrm>
          </p:grpSpPr>
          <p:sp>
            <p:nvSpPr>
              <p:cNvPr id="17" name="矩形 16"/>
              <p:cNvSpPr/>
              <p:nvPr/>
            </p:nvSpPr>
            <p:spPr>
              <a:xfrm>
                <a:off x="13753" y="4468"/>
                <a:ext cx="3849" cy="2664"/>
              </a:xfrm>
              <a:prstGeom prst="rect">
                <a:avLst/>
              </a:prstGeom>
              <a:blipFill rotWithShape="1">
                <a:blip r:embed="rId2"/>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24" name="矩形 23"/>
              <p:cNvSpPr/>
              <p:nvPr/>
            </p:nvSpPr>
            <p:spPr>
              <a:xfrm>
                <a:off x="13753" y="7290"/>
                <a:ext cx="3849" cy="2595"/>
              </a:xfrm>
              <a:prstGeom prst="rect">
                <a:avLst/>
              </a:prstGeom>
              <a:blipFill rotWithShape="1">
                <a:blip r:embed="rId3"/>
                <a:srcRect/>
                <a:stretch>
                  <a:fillRect/>
                </a:stretch>
              </a:blip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grpSp>
        <p:pic>
          <p:nvPicPr>
            <p:cNvPr id="25" name="图片 24" descr="/Users/zhangqi/Desktop/贝腾/活动竞赛/学创杯/照片/2021/内蒙古/QQ图片20210621111348.jpgQQ图片20210621111348"/>
            <p:cNvPicPr>
              <a:picLocks noChangeAspect="1"/>
            </p:cNvPicPr>
            <p:nvPr/>
          </p:nvPicPr>
          <p:blipFill>
            <a:blip r:embed="rId4"/>
            <a:srcRect l="28454" r="6553"/>
            <a:stretch>
              <a:fillRect/>
            </a:stretch>
          </p:blipFill>
          <p:spPr>
            <a:xfrm flipH="1">
              <a:off x="1071" y="4198"/>
              <a:ext cx="4350" cy="5747"/>
            </a:xfrm>
            <a:prstGeom prst="rect">
              <a:avLst/>
            </a:prstGeom>
          </p:spPr>
        </p:pic>
      </p:grpSp>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8607"/>
        </a:solidFill>
        <a:effectLst/>
      </p:bgPr>
    </p:bg>
    <p:spTree>
      <p:nvGrpSpPr>
        <p:cNvPr id="1" name=""/>
        <p:cNvGrpSpPr/>
        <p:nvPr/>
      </p:nvGrpSpPr>
      <p:grpSpPr/>
      <p:sp>
        <p:nvSpPr>
          <p:cNvPr id="4" name="矩形 3"/>
          <p:cNvSpPr/>
          <p:nvPr/>
        </p:nvSpPr>
        <p:spPr>
          <a:xfrm>
            <a:off x="5995670" y="6985"/>
            <a:ext cx="619633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任意多边形 2"/>
          <p:cNvSpPr/>
          <p:nvPr/>
        </p:nvSpPr>
        <p:spPr>
          <a:xfrm rot="16200000">
            <a:off x="-170815" y="2061210"/>
            <a:ext cx="3077210" cy="2735580"/>
          </a:xfrm>
          <a:custGeom>
            <a:avLst/>
            <a:gdLst>
              <a:gd name="adj1" fmla="val 4690"/>
              <a:gd name="a1" fmla="pin 0 adj1 50000"/>
              <a:gd name="x1" fmla="*/ ss a1 100000"/>
              <a:gd name="x4" fmla="+- r 0 x1"/>
              <a:gd name="y4" fmla="+- b 0 x1"/>
            </a:gdLst>
            <a:ahLst/>
            <a:cxnLst>
              <a:cxn ang="3">
                <a:pos x="hc" y="t"/>
              </a:cxn>
              <a:cxn ang="cd2">
                <a:pos x="l" y="vc"/>
              </a:cxn>
              <a:cxn ang="cd4">
                <a:pos x="hc" y="b"/>
              </a:cxn>
              <a:cxn ang="0">
                <a:pos x="r" y="vc"/>
              </a:cxn>
            </a:cxnLst>
            <a:rect l="l" t="t" r="r" b="b"/>
            <a:pathLst>
              <a:path w="4846" h="3854">
                <a:moveTo>
                  <a:pt x="0" y="0"/>
                </a:moveTo>
                <a:lnTo>
                  <a:pt x="196" y="0"/>
                </a:lnTo>
                <a:lnTo>
                  <a:pt x="196" y="3658"/>
                </a:lnTo>
                <a:lnTo>
                  <a:pt x="4650" y="3658"/>
                </a:lnTo>
                <a:lnTo>
                  <a:pt x="4650" y="0"/>
                </a:lnTo>
                <a:lnTo>
                  <a:pt x="4846" y="0"/>
                </a:lnTo>
                <a:lnTo>
                  <a:pt x="4846" y="3854"/>
                </a:lnTo>
                <a:lnTo>
                  <a:pt x="0" y="3854"/>
                </a:lnTo>
                <a:lnTo>
                  <a:pt x="0"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tx1">
                  <a:lumMod val="85000"/>
                  <a:lumOff val="15000"/>
                </a:schemeClr>
              </a:solidFill>
            </a:endParaRPr>
          </a:p>
        </p:txBody>
      </p:sp>
      <p:pic>
        <p:nvPicPr>
          <p:cNvPr id="5" name="图片 4" descr="学创杯logo_3"/>
          <p:cNvPicPr>
            <a:picLocks noChangeAspect="1"/>
          </p:cNvPicPr>
          <p:nvPr/>
        </p:nvPicPr>
        <p:blipFill>
          <a:blip r:embed="rId1"/>
          <a:stretch>
            <a:fillRect/>
          </a:stretch>
        </p:blipFill>
        <p:spPr>
          <a:xfrm>
            <a:off x="10861675" y="164465"/>
            <a:ext cx="901065" cy="798195"/>
          </a:xfrm>
          <a:prstGeom prst="rect">
            <a:avLst/>
          </a:prstGeom>
        </p:spPr>
      </p:pic>
      <p:sp>
        <p:nvSpPr>
          <p:cNvPr id="6" name="文本框 5"/>
          <p:cNvSpPr txBox="1"/>
          <p:nvPr/>
        </p:nvSpPr>
        <p:spPr>
          <a:xfrm>
            <a:off x="1651635" y="713105"/>
            <a:ext cx="3796030" cy="4384675"/>
          </a:xfrm>
          <a:prstGeom prst="rect">
            <a:avLst/>
          </a:prstGeom>
          <a:noFill/>
        </p:spPr>
        <p:txBody>
          <a:bodyPr wrap="square" rtlCol="0">
            <a:spAutoFit/>
          </a:bodyPr>
          <a:p>
            <a:endParaRPr lang="en-US" altLang="zh-CN" sz="8000" b="1">
              <a:solidFill>
                <a:schemeClr val="bg1"/>
              </a:solidFill>
            </a:endParaRPr>
          </a:p>
          <a:p>
            <a:r>
              <a:rPr lang="en-US" altLang="zh-CN" sz="8000" b="1">
                <a:solidFill>
                  <a:schemeClr val="bg1"/>
                </a:solidFill>
              </a:rPr>
              <a:t> </a:t>
            </a:r>
            <a:r>
              <a:rPr lang="en-US" altLang="zh-CN" sz="19900" b="1">
                <a:solidFill>
                  <a:schemeClr val="bg1"/>
                </a:solidFill>
              </a:rPr>
              <a:t>03</a:t>
            </a:r>
            <a:endParaRPr lang="en-US" altLang="zh-CN" sz="19900" b="1">
              <a:solidFill>
                <a:schemeClr val="bg1"/>
              </a:solidFill>
            </a:endParaRPr>
          </a:p>
        </p:txBody>
      </p:sp>
      <p:sp>
        <p:nvSpPr>
          <p:cNvPr id="9" name="文本框 8"/>
          <p:cNvSpPr txBox="1"/>
          <p:nvPr/>
        </p:nvSpPr>
        <p:spPr>
          <a:xfrm>
            <a:off x="6160135" y="3044825"/>
            <a:ext cx="6031865" cy="1014730"/>
          </a:xfrm>
          <a:prstGeom prst="rect">
            <a:avLst/>
          </a:prstGeom>
          <a:noFill/>
        </p:spPr>
        <p:txBody>
          <a:bodyPr wrap="square" rtlCol="0">
            <a:spAutoFit/>
          </a:bodyPr>
          <a:p>
            <a:pPr algn="l"/>
            <a:r>
              <a:rPr lang="zh-CN" altLang="en-US" sz="6000" b="1">
                <a:solidFill>
                  <a:schemeClr val="bg1"/>
                </a:solidFill>
                <a:sym typeface="+mn-ea"/>
              </a:rPr>
              <a:t>典型省赛展示</a:t>
            </a:r>
            <a:endParaRPr lang="zh-CN" altLang="en-US" sz="6000" b="1">
              <a:solidFill>
                <a:schemeClr val="bg1"/>
              </a:solidFill>
              <a:sym typeface="+mn-ea"/>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p14:dur="70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p:nvPr/>
        </p:nvPicPr>
        <p:blipFill>
          <a:blip r:embed="rId1"/>
          <a:stretch>
            <a:fillRect/>
          </a:stretch>
        </p:blipFill>
        <p:spPr>
          <a:xfrm>
            <a:off x="575310" y="2785745"/>
            <a:ext cx="2713990" cy="3600000"/>
          </a:xfrm>
          <a:prstGeom prst="rect">
            <a:avLst/>
          </a:prstGeom>
          <a:effectLst>
            <a:outerShdw blurRad="50800" dist="38100" dir="10800000" algn="r" rotWithShape="0">
              <a:prstClr val="black">
                <a:alpha val="40000"/>
              </a:prstClr>
            </a:outerShdw>
          </a:effectLst>
        </p:spPr>
      </p:pic>
      <p:pic>
        <p:nvPicPr>
          <p:cNvPr id="6" name="图片 5"/>
          <p:cNvPicPr/>
          <p:nvPr/>
        </p:nvPicPr>
        <p:blipFill>
          <a:blip r:embed="rId2"/>
          <a:stretch>
            <a:fillRect/>
          </a:stretch>
        </p:blipFill>
        <p:spPr>
          <a:xfrm>
            <a:off x="1040765" y="2785745"/>
            <a:ext cx="2595245" cy="3600000"/>
          </a:xfrm>
          <a:prstGeom prst="rect">
            <a:avLst/>
          </a:prstGeom>
          <a:effectLst>
            <a:outerShdw blurRad="50800" dist="38100" dir="10800000" algn="r" rotWithShape="0">
              <a:prstClr val="black">
                <a:alpha val="40000"/>
              </a:prstClr>
            </a:outerShdw>
          </a:effectLst>
        </p:spPr>
      </p:pic>
      <p:sp>
        <p:nvSpPr>
          <p:cNvPr id="2" name="文本框 1"/>
          <p:cNvSpPr txBox="1"/>
          <p:nvPr/>
        </p:nvSpPr>
        <p:spPr>
          <a:xfrm>
            <a:off x="0" y="100965"/>
            <a:ext cx="9029065"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山东省“学创杯”大学生创业综合模拟大赛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90905" y="903605"/>
            <a:ext cx="10286365" cy="1722120"/>
          </a:xfrm>
          <a:prstGeom prst="rect">
            <a:avLst/>
          </a:prstGeom>
          <a:noFill/>
        </p:spPr>
        <p:txBody>
          <a:bodyPr wrap="square" rtlCol="0">
            <a:spAutoFit/>
          </a:bodyPr>
          <a:p>
            <a:pPr fontAlgn="auto">
              <a:lnSpc>
                <a:spcPct val="120000"/>
              </a:lnSpc>
              <a:spcAft>
                <a:spcPts val="600"/>
              </a:spcAft>
            </a:pP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主办单位：</a:t>
            </a:r>
            <a:r>
              <a:rPr sz="2000" b="1">
                <a:latin typeface="微软雅黑" panose="020B0503020204020204" charset="-122"/>
                <a:ea typeface="微软雅黑" panose="020B0503020204020204" charset="-122"/>
              </a:rPr>
              <a:t>山东省教育厅高等教育处</a:t>
            </a:r>
            <a:endParaRPr sz="2000" b="1">
              <a:latin typeface="微软雅黑" panose="020B0503020204020204" charset="-122"/>
              <a:ea typeface="微软雅黑" panose="020B0503020204020204" charset="-122"/>
            </a:endParaRPr>
          </a:p>
          <a:p>
            <a:pPr fontAlgn="auto">
              <a:lnSpc>
                <a:spcPct val="120000"/>
              </a:lnSpc>
              <a:spcAft>
                <a:spcPts val="600"/>
              </a:spcAft>
            </a:pPr>
            <a:r>
              <a:rPr lang="zh-CN" sz="2000" b="1"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赛事影响：</a:t>
            </a:r>
            <a:r>
              <a:rPr sz="2000" b="1" dirty="0">
                <a:latin typeface="微软雅黑" panose="020B0503020204020204" charset="-122"/>
                <a:ea typeface="微软雅黑" panose="020B0503020204020204" charset="-122"/>
                <a:cs typeface="微软雅黑" panose="020B0503020204020204" charset="-122"/>
              </a:rPr>
              <a:t>2018起，每年吸引省内100多所院校，300多支团队参赛。</a:t>
            </a:r>
            <a:endParaRPr sz="2000" b="1" dirty="0">
              <a:latin typeface="微软雅黑" panose="020B0503020204020204" charset="-122"/>
              <a:ea typeface="微软雅黑" panose="020B0503020204020204" charset="-122"/>
              <a:cs typeface="微软雅黑" panose="020B0503020204020204" charset="-122"/>
            </a:endParaRPr>
          </a:p>
          <a:p>
            <a:pPr fontAlgn="auto">
              <a:lnSpc>
                <a:spcPct val="120000"/>
              </a:lnSpc>
              <a:spcAft>
                <a:spcPts val="600"/>
              </a:spcAft>
            </a:pPr>
            <a:r>
              <a:rPr sz="2000" b="1" dirty="0">
                <a:latin typeface="微软雅黑" panose="020B0503020204020204" charset="-122"/>
                <a:ea typeface="微软雅黑" panose="020B0503020204020204" charset="-122"/>
                <a:cs typeface="微软雅黑" panose="020B0503020204020204" charset="-122"/>
              </a:rPr>
              <a:t>承办院校：山东大学（2018），山东财经大学（2019）、山东青年政治学院（2020）</a:t>
            </a:r>
            <a:r>
              <a:rPr lang="zh-CN" sz="2000" b="1" dirty="0">
                <a:latin typeface="微软雅黑" panose="020B0503020204020204" charset="-122"/>
                <a:ea typeface="微软雅黑" panose="020B0503020204020204" charset="-122"/>
                <a:cs typeface="微软雅黑" panose="020B0503020204020204" charset="-122"/>
              </a:rPr>
              <a:t>、烟台大学（</a:t>
            </a:r>
            <a:r>
              <a:rPr lang="en-US" altLang="zh-CN" sz="2000" b="1" dirty="0">
                <a:latin typeface="微软雅黑" panose="020B0503020204020204" charset="-122"/>
                <a:ea typeface="微软雅黑" panose="020B0503020204020204" charset="-122"/>
                <a:cs typeface="微软雅黑" panose="020B0503020204020204" charset="-122"/>
              </a:rPr>
              <a:t>2021</a:t>
            </a:r>
            <a:r>
              <a:rPr lang="zh-CN" altLang="en-US" sz="2000" b="1" dirty="0">
                <a:latin typeface="微软雅黑" panose="020B0503020204020204" charset="-122"/>
                <a:ea typeface="微软雅黑" panose="020B0503020204020204" charset="-122"/>
                <a:cs typeface="微软雅黑" panose="020B0503020204020204" charset="-122"/>
              </a:rPr>
              <a:t>）</a:t>
            </a:r>
            <a:endParaRPr lang="zh-CN" altLang="en-US" sz="2000" b="1" dirty="0">
              <a:latin typeface="微软雅黑" panose="020B0503020204020204" charset="-122"/>
              <a:ea typeface="微软雅黑" panose="020B0503020204020204" charset="-122"/>
              <a:cs typeface="微软雅黑" panose="020B0503020204020204" charset="-122"/>
            </a:endParaRPr>
          </a:p>
        </p:txBody>
      </p:sp>
      <p:pic>
        <p:nvPicPr>
          <p:cNvPr id="4" name="Picture 5" descr="E:\贝腾科技\市场活动\学创杯\2020年学创杯\省赛\10.16、17山东\山东省省赛的通知_页面_1.jpg山东省省赛的通知_页面_1"/>
          <p:cNvPicPr>
            <a:picLocks noChangeArrowheads="1"/>
          </p:cNvPicPr>
          <p:nvPr>
            <p:custDataLst>
              <p:tags r:id="rId3"/>
            </p:custDataLst>
          </p:nvPr>
        </p:nvPicPr>
        <p:blipFill>
          <a:blip r:embed="rId4"/>
          <a:srcRect/>
          <a:stretch>
            <a:fillRect/>
          </a:stretch>
        </p:blipFill>
        <p:spPr bwMode="auto">
          <a:xfrm>
            <a:off x="1454150" y="2785745"/>
            <a:ext cx="2676525" cy="3600000"/>
          </a:xfrm>
          <a:prstGeom prst="rect">
            <a:avLst/>
          </a:prstGeom>
          <a:noFill/>
          <a:ln>
            <a:noFill/>
          </a:ln>
          <a:effectLst>
            <a:outerShdw blurRad="50800" dist="38100" dir="10800000" algn="r" rotWithShape="0">
              <a:prstClr val="black">
                <a:alpha val="40000"/>
              </a:prstClr>
            </a:outerShdw>
          </a:effectLst>
        </p:spPr>
      </p:pic>
      <p:pic>
        <p:nvPicPr>
          <p:cNvPr id="8" name="图片 7"/>
          <p:cNvPicPr/>
          <p:nvPr/>
        </p:nvPicPr>
        <p:blipFill>
          <a:blip r:embed="rId5"/>
          <a:stretch>
            <a:fillRect/>
          </a:stretch>
        </p:blipFill>
        <p:spPr>
          <a:xfrm>
            <a:off x="1972945" y="2785745"/>
            <a:ext cx="2595245" cy="3599815"/>
          </a:xfrm>
          <a:prstGeom prst="rect">
            <a:avLst/>
          </a:prstGeom>
          <a:effectLst>
            <a:outerShdw blurRad="50800" dist="38100" dir="10800000" algn="r" rotWithShape="0">
              <a:prstClr val="black">
                <a:alpha val="40000"/>
              </a:prstClr>
            </a:outerShdw>
          </a:effectLst>
        </p:spPr>
      </p:pic>
      <p:grpSp>
        <p:nvGrpSpPr>
          <p:cNvPr id="12" name="组合 11"/>
          <p:cNvGrpSpPr/>
          <p:nvPr/>
        </p:nvGrpSpPr>
        <p:grpSpPr>
          <a:xfrm>
            <a:off x="4728845" y="2786380"/>
            <a:ext cx="6701790" cy="3598545"/>
            <a:chOff x="7447" y="5706"/>
            <a:chExt cx="8762" cy="4063"/>
          </a:xfrm>
        </p:grpSpPr>
        <p:sp>
          <p:nvSpPr>
            <p:cNvPr id="9" name="矩形 8"/>
            <p:cNvSpPr/>
            <p:nvPr/>
          </p:nvSpPr>
          <p:spPr>
            <a:xfrm>
              <a:off x="7447" y="5707"/>
              <a:ext cx="5726" cy="4063"/>
            </a:xfrm>
            <a:prstGeom prst="rect">
              <a:avLst/>
            </a:prstGeom>
            <a:blipFill rotWithShape="1">
              <a:blip r:embed="rId6"/>
              <a:srcRect/>
              <a:stretch>
                <a:fillRect l="-20000" r="-2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15"/>
            </a:p>
          </p:txBody>
        </p:sp>
        <p:sp>
          <p:nvSpPr>
            <p:cNvPr id="10" name="矩形 9"/>
            <p:cNvSpPr/>
            <p:nvPr/>
          </p:nvSpPr>
          <p:spPr>
            <a:xfrm>
              <a:off x="13323" y="5706"/>
              <a:ext cx="2887" cy="1998"/>
            </a:xfrm>
            <a:prstGeom prst="rect">
              <a:avLst/>
            </a:prstGeom>
            <a:blipFill rotWithShape="1">
              <a:blip r:embed="rId7"/>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15"/>
            </a:p>
          </p:txBody>
        </p:sp>
        <p:sp>
          <p:nvSpPr>
            <p:cNvPr id="11" name="矩形 10"/>
            <p:cNvSpPr/>
            <p:nvPr/>
          </p:nvSpPr>
          <p:spPr>
            <a:xfrm>
              <a:off x="13323" y="7823"/>
              <a:ext cx="2887" cy="1946"/>
            </a:xfrm>
            <a:prstGeom prst="rect">
              <a:avLst/>
            </a:prstGeom>
            <a:blipFill rotWithShape="1">
              <a:blip r:embed="rId8"/>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15"/>
            </a:p>
          </p:txBody>
        </p:sp>
      </p:grpSp>
    </p:spTree>
    <p:custDataLst>
      <p:tags r:id="rId9"/>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p:cNvPicPr>
            <a:picLocks noChangeAspect="1"/>
          </p:cNvPicPr>
          <p:nvPr/>
        </p:nvPicPr>
        <p:blipFill>
          <a:blip r:embed="rId1"/>
          <a:stretch>
            <a:fillRect/>
          </a:stretch>
        </p:blipFill>
        <p:spPr>
          <a:xfrm>
            <a:off x="518160" y="2931795"/>
            <a:ext cx="2390140" cy="3453765"/>
          </a:xfrm>
          <a:prstGeom prst="rect">
            <a:avLst/>
          </a:prstGeom>
          <a:effectLst>
            <a:outerShdw blurRad="50800" dist="38100" dir="10800000" algn="r" rotWithShape="0">
              <a:prstClr val="black">
                <a:alpha val="40000"/>
              </a:prstClr>
            </a:outerShdw>
          </a:effectLst>
        </p:spPr>
      </p:pic>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黑龙江省高校“学创杯”大学生创业综合模拟大赛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90905" y="903605"/>
            <a:ext cx="10539730" cy="2115820"/>
          </a:xfrm>
          <a:prstGeom prst="rect">
            <a:avLst/>
          </a:prstGeom>
          <a:noFill/>
        </p:spPr>
        <p:txBody>
          <a:bodyPr wrap="square" rtlCol="0">
            <a:spAutoFit/>
          </a:bodyPr>
          <a:p>
            <a:pPr fontAlgn="auto">
              <a:lnSpc>
                <a:spcPct val="100000"/>
              </a:lnSpc>
              <a:spcAft>
                <a:spcPts val="600"/>
              </a:spcAft>
            </a:pPr>
            <a:r>
              <a:rPr b="1">
                <a:latin typeface="微软雅黑" panose="020B0503020204020204" charset="-122"/>
                <a:ea typeface="微软雅黑" panose="020B0503020204020204" charset="-122"/>
              </a:rPr>
              <a:t>指导</a:t>
            </a:r>
            <a:r>
              <a:rPr lang="zh-CN" b="1">
                <a:latin typeface="微软雅黑" panose="020B0503020204020204" charset="-122"/>
                <a:ea typeface="微软雅黑" panose="020B0503020204020204" charset="-122"/>
              </a:rPr>
              <a:t>单位</a:t>
            </a:r>
            <a:r>
              <a:rPr b="1">
                <a:latin typeface="微软雅黑" panose="020B0503020204020204" charset="-122"/>
                <a:ea typeface="微软雅黑" panose="020B0503020204020204" charset="-122"/>
              </a:rPr>
              <a:t>：黑龙江省教育厅高等教育处</a:t>
            </a:r>
            <a:endParaRPr b="1">
              <a:latin typeface="微软雅黑" panose="020B0503020204020204" charset="-122"/>
              <a:ea typeface="微软雅黑" panose="020B0503020204020204" charset="-122"/>
            </a:endParaRPr>
          </a:p>
          <a:p>
            <a:pPr fontAlgn="auto">
              <a:lnSpc>
                <a:spcPct val="100000"/>
              </a:lnSpc>
              <a:spcAft>
                <a:spcPts val="600"/>
              </a:spcAft>
            </a:pPr>
            <a:r>
              <a:rPr b="1">
                <a:latin typeface="微软雅黑" panose="020B0503020204020204" charset="-122"/>
                <a:ea typeface="微软雅黑" panose="020B0503020204020204" charset="-122"/>
              </a:rPr>
              <a:t>主办</a:t>
            </a:r>
            <a:r>
              <a:rPr lang="zh-CN" b="1">
                <a:latin typeface="微软雅黑" panose="020B0503020204020204" charset="-122"/>
                <a:ea typeface="微软雅黑" panose="020B0503020204020204" charset="-122"/>
              </a:rPr>
              <a:t>单位</a:t>
            </a:r>
            <a:r>
              <a:rPr b="1">
                <a:latin typeface="微软雅黑" panose="020B0503020204020204" charset="-122"/>
                <a:ea typeface="微软雅黑" panose="020B0503020204020204" charset="-122"/>
              </a:rPr>
              <a:t>：黑龙江省普通高等学校创新创业教育指导委员会</a:t>
            </a:r>
            <a:endParaRPr b="1">
              <a:latin typeface="微软雅黑" panose="020B0503020204020204" charset="-122"/>
              <a:ea typeface="微软雅黑" panose="020B0503020204020204" charset="-122"/>
            </a:endParaRPr>
          </a:p>
          <a:p>
            <a:pPr fontAlgn="auto">
              <a:lnSpc>
                <a:spcPct val="100000"/>
              </a:lnSpc>
              <a:spcAft>
                <a:spcPts val="600"/>
              </a:spcAft>
            </a:pPr>
            <a:r>
              <a:rPr lang="zh-CN" b="1">
                <a:latin typeface="微软雅黑" panose="020B0503020204020204" charset="-122"/>
                <a:ea typeface="微软雅黑" panose="020B0503020204020204" charset="-122"/>
              </a:rPr>
              <a:t>赛事</a:t>
            </a:r>
            <a:r>
              <a:rPr b="1">
                <a:latin typeface="微软雅黑" panose="020B0503020204020204" charset="-122"/>
                <a:ea typeface="微软雅黑" panose="020B0503020204020204" charset="-122"/>
              </a:rPr>
              <a:t>影响：2017起，每年吸引省内60多所院校，200多支团队参赛</a:t>
            </a:r>
            <a:endParaRPr b="1">
              <a:latin typeface="微软雅黑" panose="020B0503020204020204" charset="-122"/>
              <a:ea typeface="微软雅黑" panose="020B0503020204020204" charset="-122"/>
            </a:endParaRPr>
          </a:p>
          <a:p>
            <a:pPr fontAlgn="auto">
              <a:lnSpc>
                <a:spcPct val="100000"/>
              </a:lnSpc>
              <a:spcAft>
                <a:spcPts val="600"/>
              </a:spcAft>
            </a:pPr>
            <a:r>
              <a:rPr b="1">
                <a:latin typeface="微软雅黑" panose="020B0503020204020204" charset="-122"/>
                <a:ea typeface="微软雅黑" panose="020B0503020204020204" charset="-122"/>
              </a:rPr>
              <a:t>承办院校：黑龙江大学（2017）、东北林业大学（2018），哈尔滨理工大学（2019）、黑龙江科技大学（2020）</a:t>
            </a:r>
            <a:r>
              <a:rPr lang="zh-CN" b="1">
                <a:latin typeface="微软雅黑" panose="020B0503020204020204" charset="-122"/>
                <a:ea typeface="微软雅黑" panose="020B0503020204020204" charset="-122"/>
              </a:rPr>
              <a:t>、哈尔滨金融学院（</a:t>
            </a:r>
            <a:r>
              <a:rPr lang="en-US" altLang="zh-CN" b="1">
                <a:latin typeface="微软雅黑" panose="020B0503020204020204" charset="-122"/>
                <a:ea typeface="微软雅黑" panose="020B0503020204020204" charset="-122"/>
              </a:rPr>
              <a:t>2021</a:t>
            </a:r>
            <a:r>
              <a:rPr lang="zh-CN" altLang="en-US" b="1">
                <a:latin typeface="微软雅黑" panose="020B0503020204020204" charset="-122"/>
                <a:ea typeface="微软雅黑" panose="020B0503020204020204" charset="-122"/>
              </a:rPr>
              <a:t>）</a:t>
            </a:r>
            <a:endParaRPr lang="zh-CN" b="1">
              <a:latin typeface="微软雅黑" panose="020B0503020204020204" charset="-122"/>
              <a:ea typeface="微软雅黑" panose="020B0503020204020204" charset="-122"/>
            </a:endParaRPr>
          </a:p>
          <a:p>
            <a:pPr fontAlgn="auto">
              <a:lnSpc>
                <a:spcPct val="120000"/>
              </a:lnSpc>
              <a:spcAft>
                <a:spcPts val="600"/>
              </a:spcAft>
            </a:pPr>
            <a:endParaRPr b="1">
              <a:latin typeface="微软雅黑" panose="020B0503020204020204" charset="-122"/>
              <a:ea typeface="微软雅黑" panose="020B0503020204020204" charset="-122"/>
            </a:endParaRPr>
          </a:p>
        </p:txBody>
      </p:sp>
      <p:grpSp>
        <p:nvGrpSpPr>
          <p:cNvPr id="16" name="组合 15"/>
          <p:cNvGrpSpPr/>
          <p:nvPr/>
        </p:nvGrpSpPr>
        <p:grpSpPr>
          <a:xfrm>
            <a:off x="4253865" y="2921000"/>
            <a:ext cx="7089140" cy="3415030"/>
            <a:chOff x="3783" y="2431"/>
            <a:chExt cx="9796" cy="4030"/>
          </a:xfrm>
        </p:grpSpPr>
        <p:sp>
          <p:nvSpPr>
            <p:cNvPr id="5" name="矩形 4"/>
            <p:cNvSpPr/>
            <p:nvPr/>
          </p:nvSpPr>
          <p:spPr>
            <a:xfrm>
              <a:off x="10817" y="2431"/>
              <a:ext cx="2763" cy="2101"/>
            </a:xfrm>
            <a:prstGeom prst="rect">
              <a:avLst/>
            </a:prstGeom>
            <a:blipFill rotWithShape="1">
              <a:blip r:embed="rId2"/>
              <a:srcRect/>
              <a:stretch>
                <a:fillRect t="-2193" b="-2175"/>
              </a:stretch>
            </a:blipFill>
            <a:ln w="57150">
              <a:noFill/>
            </a:ln>
            <a:effectLst>
              <a:outerShdw blurRad="4445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14" name="矩形 13"/>
            <p:cNvSpPr/>
            <p:nvPr>
              <p:custDataLst>
                <p:tags r:id="rId3"/>
              </p:custDataLst>
            </p:nvPr>
          </p:nvSpPr>
          <p:spPr>
            <a:xfrm>
              <a:off x="3783" y="2431"/>
              <a:ext cx="6921" cy="4030"/>
            </a:xfrm>
            <a:prstGeom prst="rect">
              <a:avLst/>
            </a:prstGeom>
            <a:blipFill rotWithShape="1">
              <a:blip r:embed="rId4"/>
              <a:srcRect/>
              <a:stretch>
                <a:fillRect l="-7698" t="-36042" r="-11130" b="-34265"/>
              </a:stretch>
            </a:blipFill>
          </p:spPr>
          <p:txBody>
            <a:bodyPr rot="0" spcFirstLastPara="0" vertOverflow="overflow" horzOverflow="overflow" vert="horz" wrap="square" lIns="91440" tIns="45720" rIns="91440" bIns="45720" numCol="1" spcCol="0" rtlCol="0" fromWordArt="0" anchor="ctr" anchorCtr="0" forceAA="0" compatLnSpc="1">
              <a:noAutofit/>
            </a:bodyPr>
            <a:p>
              <a:pPr algn="just">
                <a:lnSpc>
                  <a:spcPct val="130000"/>
                </a:lnSpc>
              </a:pPr>
              <a:endParaRPr lang="zh-CN" altLang="en-US" dirty="0" err="1">
                <a:solidFill>
                  <a:srgbClr val="FFFFFF"/>
                </a:solidFill>
              </a:endParaRPr>
            </a:p>
          </p:txBody>
        </p:sp>
        <p:sp>
          <p:nvSpPr>
            <p:cNvPr id="15" name="矩形 14"/>
            <p:cNvSpPr/>
            <p:nvPr/>
          </p:nvSpPr>
          <p:spPr>
            <a:xfrm>
              <a:off x="10817" y="4622"/>
              <a:ext cx="2763" cy="1839"/>
            </a:xfrm>
            <a:prstGeom prst="rect">
              <a:avLst/>
            </a:prstGeom>
            <a:blipFill rotWithShape="1">
              <a:blip r:embed="rId5"/>
              <a:srcRect/>
              <a:stretch>
                <a:fillRect l="-10000" t="-27000" r="-10000" b="-11000"/>
              </a:stretch>
            </a:blipFill>
            <a:ln w="57150">
              <a:noFill/>
            </a:ln>
            <a:effectLst>
              <a:outerShdw blurRad="4445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grpSp>
      <p:pic>
        <p:nvPicPr>
          <p:cNvPr id="19" name="图片 18"/>
          <p:cNvPicPr>
            <a:picLocks noChangeAspect="1"/>
          </p:cNvPicPr>
          <p:nvPr/>
        </p:nvPicPr>
        <p:blipFill>
          <a:blip r:embed="rId6"/>
          <a:stretch>
            <a:fillRect/>
          </a:stretch>
        </p:blipFill>
        <p:spPr>
          <a:xfrm>
            <a:off x="890905" y="2931160"/>
            <a:ext cx="2367915" cy="3430905"/>
          </a:xfrm>
          <a:prstGeom prst="rect">
            <a:avLst/>
          </a:prstGeom>
          <a:effectLst>
            <a:outerShdw blurRad="50800" dist="38100" dir="10800000" algn="r" rotWithShape="0">
              <a:prstClr val="black">
                <a:alpha val="40000"/>
              </a:prstClr>
            </a:outerShdw>
          </a:effectLst>
        </p:spPr>
      </p:pic>
      <p:pic>
        <p:nvPicPr>
          <p:cNvPr id="20" name="图片 19"/>
          <p:cNvPicPr>
            <a:picLocks noChangeAspect="1"/>
          </p:cNvPicPr>
          <p:nvPr/>
        </p:nvPicPr>
        <p:blipFill>
          <a:blip r:embed="rId7"/>
          <a:stretch>
            <a:fillRect/>
          </a:stretch>
        </p:blipFill>
        <p:spPr>
          <a:xfrm>
            <a:off x="1249045" y="2970530"/>
            <a:ext cx="2359660" cy="3415030"/>
          </a:xfrm>
          <a:prstGeom prst="rect">
            <a:avLst/>
          </a:prstGeom>
          <a:effectLst>
            <a:outerShdw blurRad="50800" dist="38100" dir="10800000" algn="r" rotWithShape="0">
              <a:prstClr val="black">
                <a:alpha val="40000"/>
              </a:prstClr>
            </a:outerShdw>
          </a:effectLst>
        </p:spPr>
      </p:pic>
      <p:pic>
        <p:nvPicPr>
          <p:cNvPr id="17" name="图片 16"/>
          <p:cNvPicPr>
            <a:picLocks noChangeAspect="1"/>
          </p:cNvPicPr>
          <p:nvPr/>
        </p:nvPicPr>
        <p:blipFill>
          <a:blip r:embed="rId8"/>
          <a:stretch>
            <a:fillRect/>
          </a:stretch>
        </p:blipFill>
        <p:spPr>
          <a:xfrm>
            <a:off x="1617980" y="2898140"/>
            <a:ext cx="2470150" cy="3463925"/>
          </a:xfrm>
          <a:prstGeom prst="rect">
            <a:avLst/>
          </a:prstGeom>
          <a:effectLst>
            <a:outerShdw blurRad="50800" dist="38100" dir="10800000" algn="r" rotWithShape="0">
              <a:prstClr val="black">
                <a:alpha val="40000"/>
              </a:prstClr>
            </a:outerShdw>
          </a:effectLst>
        </p:spPr>
      </p:pic>
      <p:pic>
        <p:nvPicPr>
          <p:cNvPr id="21" name="图片 20"/>
          <p:cNvPicPr>
            <a:picLocks noChangeAspect="1"/>
          </p:cNvPicPr>
          <p:nvPr/>
        </p:nvPicPr>
        <p:blipFill>
          <a:blip r:embed="rId9"/>
          <a:stretch>
            <a:fillRect/>
          </a:stretch>
        </p:blipFill>
        <p:spPr>
          <a:xfrm>
            <a:off x="2085975" y="2945130"/>
            <a:ext cx="2446655" cy="3465195"/>
          </a:xfrm>
          <a:prstGeom prst="rect">
            <a:avLst/>
          </a:prstGeom>
          <a:effectLst>
            <a:outerShdw blurRad="50800" dist="38100" dir="10800000" algn="r" rotWithShape="0">
              <a:prstClr val="black">
                <a:alpha val="40000"/>
              </a:prstClr>
            </a:outerShdw>
          </a:effectLst>
        </p:spPr>
      </p:pic>
    </p:spTree>
    <p:custDataLst>
      <p:tags r:id="rId10"/>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河北省高校“学创杯”大学生创新创业综合模拟大赛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90905" y="903605"/>
            <a:ext cx="10539730" cy="1076325"/>
          </a:xfrm>
          <a:prstGeom prst="rect">
            <a:avLst/>
          </a:prstGeom>
          <a:noFill/>
        </p:spPr>
        <p:txBody>
          <a:bodyPr wrap="square" rtlCol="0">
            <a:spAutoFit/>
          </a:bodyPr>
          <a:p>
            <a:pPr fontAlgn="auto">
              <a:lnSpc>
                <a:spcPct val="100000"/>
              </a:lnSpc>
              <a:spcAft>
                <a:spcPts val="600"/>
              </a:spcAft>
            </a:pPr>
            <a:r>
              <a:rPr b="1">
                <a:latin typeface="微软雅黑" panose="020B0503020204020204" charset="-122"/>
                <a:ea typeface="微软雅黑" panose="020B0503020204020204" charset="-122"/>
              </a:rPr>
              <a:t>主办</a:t>
            </a:r>
            <a:r>
              <a:rPr lang="zh-CN" b="1">
                <a:latin typeface="微软雅黑" panose="020B0503020204020204" charset="-122"/>
                <a:ea typeface="微软雅黑" panose="020B0503020204020204" charset="-122"/>
              </a:rPr>
              <a:t>单位</a:t>
            </a:r>
            <a:r>
              <a:rPr b="1">
                <a:latin typeface="微软雅黑" panose="020B0503020204020204" charset="-122"/>
                <a:ea typeface="微软雅黑" panose="020B0503020204020204" charset="-122"/>
              </a:rPr>
              <a:t>：河北省教育厅学生就业创业指导办公室</a:t>
            </a:r>
            <a:endParaRPr b="1">
              <a:latin typeface="微软雅黑" panose="020B0503020204020204" charset="-122"/>
              <a:ea typeface="微软雅黑" panose="020B0503020204020204" charset="-122"/>
            </a:endParaRPr>
          </a:p>
          <a:p>
            <a:pPr fontAlgn="auto">
              <a:lnSpc>
                <a:spcPct val="100000"/>
              </a:lnSpc>
              <a:spcAft>
                <a:spcPts val="600"/>
              </a:spcAft>
            </a:pPr>
            <a:r>
              <a:rPr lang="zh-CN" b="1">
                <a:latin typeface="微软雅黑" panose="020B0503020204020204" charset="-122"/>
                <a:ea typeface="微软雅黑" panose="020B0503020204020204" charset="-122"/>
              </a:rPr>
              <a:t>赛事</a:t>
            </a:r>
            <a:r>
              <a:rPr b="1">
                <a:latin typeface="微软雅黑" panose="020B0503020204020204" charset="-122"/>
                <a:ea typeface="微软雅黑" panose="020B0503020204020204" charset="-122"/>
              </a:rPr>
              <a:t>影响：2019起，每年吸引省内90多所院校，300多支团队参赛</a:t>
            </a:r>
            <a:endParaRPr b="1">
              <a:latin typeface="微软雅黑" panose="020B0503020204020204" charset="-122"/>
              <a:ea typeface="微软雅黑" panose="020B0503020204020204" charset="-122"/>
            </a:endParaRPr>
          </a:p>
          <a:p>
            <a:pPr fontAlgn="auto">
              <a:lnSpc>
                <a:spcPct val="100000"/>
              </a:lnSpc>
              <a:spcAft>
                <a:spcPts val="600"/>
              </a:spcAft>
            </a:pPr>
            <a:r>
              <a:rPr b="1">
                <a:latin typeface="微软雅黑" panose="020B0503020204020204" charset="-122"/>
                <a:ea typeface="微软雅黑" panose="020B0503020204020204" charset="-122"/>
              </a:rPr>
              <a:t>承办院校：河北工业职业技术学院（2019）、唐山师范学院（2020</a:t>
            </a:r>
            <a:r>
              <a:rPr lang="zh-CN" b="1">
                <a:latin typeface="微软雅黑" panose="020B0503020204020204" charset="-122"/>
                <a:ea typeface="微软雅黑" panose="020B0503020204020204" charset="-122"/>
              </a:rPr>
              <a:t>、</a:t>
            </a:r>
            <a:r>
              <a:rPr lang="en-US" altLang="zh-CN" b="1">
                <a:latin typeface="微软雅黑" panose="020B0503020204020204" charset="-122"/>
                <a:ea typeface="微软雅黑" panose="020B0503020204020204" charset="-122"/>
              </a:rPr>
              <a:t>2021</a:t>
            </a:r>
            <a:r>
              <a:rPr b="1">
                <a:latin typeface="微软雅黑" panose="020B0503020204020204" charset="-122"/>
                <a:ea typeface="微软雅黑" panose="020B0503020204020204" charset="-122"/>
              </a:rPr>
              <a:t>）</a:t>
            </a:r>
            <a:endParaRPr b="1">
              <a:latin typeface="微软雅黑" panose="020B0503020204020204" charset="-122"/>
              <a:ea typeface="微软雅黑" panose="020B0503020204020204" charset="-122"/>
            </a:endParaRPr>
          </a:p>
        </p:txBody>
      </p:sp>
      <p:grpSp>
        <p:nvGrpSpPr>
          <p:cNvPr id="13" name="组合 12"/>
          <p:cNvGrpSpPr/>
          <p:nvPr/>
        </p:nvGrpSpPr>
        <p:grpSpPr>
          <a:xfrm>
            <a:off x="4651375" y="2313305"/>
            <a:ext cx="6884670" cy="4163060"/>
            <a:chOff x="4324" y="2315"/>
            <a:chExt cx="7334" cy="5085"/>
          </a:xfrm>
        </p:grpSpPr>
        <p:pic>
          <p:nvPicPr>
            <p:cNvPr id="4" name="图片 3" descr="F:\桌面\20190619-091224655.jpg20190619-091224655"/>
            <p:cNvPicPr>
              <a:picLocks noChangeAspect="1"/>
            </p:cNvPicPr>
            <p:nvPr/>
          </p:nvPicPr>
          <p:blipFill>
            <a:blip r:embed="rId1"/>
            <a:srcRect/>
            <a:stretch>
              <a:fillRect/>
            </a:stretch>
          </p:blipFill>
          <p:spPr>
            <a:xfrm>
              <a:off x="4324" y="2315"/>
              <a:ext cx="7335" cy="2713"/>
            </a:xfrm>
            <a:prstGeom prst="rect">
              <a:avLst/>
            </a:prstGeom>
          </p:spPr>
        </p:pic>
        <p:pic>
          <p:nvPicPr>
            <p:cNvPr id="12" name="图片 11" descr="F:\桌面\20190619-091846987.png20190619-091846987"/>
            <p:cNvPicPr>
              <a:picLocks noChangeAspect="1"/>
            </p:cNvPicPr>
            <p:nvPr/>
          </p:nvPicPr>
          <p:blipFill>
            <a:blip r:embed="rId2"/>
            <a:srcRect t="9376" b="-13718"/>
            <a:stretch>
              <a:fillRect/>
            </a:stretch>
          </p:blipFill>
          <p:spPr>
            <a:xfrm>
              <a:off x="4324" y="5142"/>
              <a:ext cx="3802" cy="2259"/>
            </a:xfrm>
            <a:prstGeom prst="rect">
              <a:avLst/>
            </a:prstGeom>
          </p:spPr>
        </p:pic>
        <p:pic>
          <p:nvPicPr>
            <p:cNvPr id="6" name="图片 5" descr="F:\桌面\20190619-092814405.png20190619-092814405"/>
            <p:cNvPicPr>
              <a:picLocks noChangeAspect="1"/>
            </p:cNvPicPr>
            <p:nvPr/>
          </p:nvPicPr>
          <p:blipFill>
            <a:blip r:embed="rId3"/>
            <a:srcRect t="8858" b="12068"/>
            <a:stretch>
              <a:fillRect/>
            </a:stretch>
          </p:blipFill>
          <p:spPr>
            <a:xfrm>
              <a:off x="8244" y="5158"/>
              <a:ext cx="3415" cy="1946"/>
            </a:xfrm>
            <a:prstGeom prst="rect">
              <a:avLst/>
            </a:prstGeom>
          </p:spPr>
        </p:pic>
      </p:grpSp>
      <p:sp>
        <p:nvSpPr>
          <p:cNvPr id="7" name="矩形 6"/>
          <p:cNvSpPr/>
          <p:nvPr/>
        </p:nvSpPr>
        <p:spPr>
          <a:xfrm>
            <a:off x="752898" y="2360718"/>
            <a:ext cx="2841413" cy="3972560"/>
          </a:xfrm>
          <a:prstGeom prst="rect">
            <a:avLst/>
          </a:prstGeom>
          <a:blipFill rotWithShape="1">
            <a:blip r:embed="rId4"/>
            <a:srcRect/>
            <a:stretch>
              <a:fillRect l="-3052" r="-3023"/>
            </a:stretch>
          </a:blip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355"/>
              <a:t>  </a:t>
            </a:r>
            <a:endParaRPr lang="en-US" altLang="zh-CN" sz="1355"/>
          </a:p>
        </p:txBody>
      </p:sp>
      <p:pic>
        <p:nvPicPr>
          <p:cNvPr id="8" name="图片 7"/>
          <p:cNvPicPr>
            <a:picLocks noChangeAspect="1"/>
          </p:cNvPicPr>
          <p:nvPr/>
        </p:nvPicPr>
        <p:blipFill>
          <a:blip r:embed="rId5"/>
          <a:stretch>
            <a:fillRect/>
          </a:stretch>
        </p:blipFill>
        <p:spPr>
          <a:xfrm>
            <a:off x="1367790" y="2313305"/>
            <a:ext cx="2841625" cy="4020185"/>
          </a:xfrm>
          <a:prstGeom prst="rect">
            <a:avLst/>
          </a:prstGeom>
          <a:effectLst>
            <a:outerShdw blurRad="50800" dist="38100" dir="10800000" algn="r" rotWithShape="0">
              <a:prstClr val="black">
                <a:alpha val="40000"/>
              </a:prstClr>
            </a:outerShdw>
          </a:effectLst>
        </p:spPr>
      </p:pic>
      <p:pic>
        <p:nvPicPr>
          <p:cNvPr id="9" name="图片 8"/>
          <p:cNvPicPr>
            <a:picLocks noChangeAspect="1"/>
          </p:cNvPicPr>
          <p:nvPr/>
        </p:nvPicPr>
        <p:blipFill>
          <a:blip r:embed="rId6"/>
          <a:stretch>
            <a:fillRect/>
          </a:stretch>
        </p:blipFill>
        <p:spPr>
          <a:xfrm>
            <a:off x="1938655" y="2336800"/>
            <a:ext cx="2713355" cy="3972560"/>
          </a:xfrm>
          <a:prstGeom prst="rect">
            <a:avLst/>
          </a:prstGeom>
          <a:effectLst>
            <a:outerShdw blurRad="50800" dist="38100" dir="10800000" algn="r" rotWithShape="0">
              <a:prstClr val="black">
                <a:alpha val="40000"/>
              </a:prstClr>
            </a:outerShdw>
          </a:effectLst>
        </p:spPr>
      </p:pic>
    </p:spTree>
    <p:custDataLst>
      <p:tags r:id="rId7"/>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p:cNvPicPr>
            <a:picLocks noChangeAspect="1"/>
          </p:cNvPicPr>
          <p:nvPr/>
        </p:nvPicPr>
        <p:blipFill>
          <a:blip r:embed="rId1"/>
          <a:stretch>
            <a:fillRect/>
          </a:stretch>
        </p:blipFill>
        <p:spPr>
          <a:xfrm>
            <a:off x="821690" y="2498090"/>
            <a:ext cx="2584450" cy="3695065"/>
          </a:xfrm>
          <a:prstGeom prst="rect">
            <a:avLst/>
          </a:prstGeom>
          <a:effectLst>
            <a:outerShdw blurRad="50800" dist="38100" dir="10800000" algn="r" rotWithShape="0">
              <a:prstClr val="black">
                <a:alpha val="40000"/>
              </a:prstClr>
            </a:outerShdw>
          </a:effectLst>
        </p:spPr>
      </p:pic>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吉林省高校“学创杯”大学生创新创业综合模拟大赛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90905" y="903605"/>
            <a:ext cx="10539730" cy="1353185"/>
          </a:xfrm>
          <a:prstGeom prst="rect">
            <a:avLst/>
          </a:prstGeom>
          <a:noFill/>
        </p:spPr>
        <p:txBody>
          <a:bodyPr wrap="square" rtlCol="0">
            <a:spAutoFit/>
          </a:bodyPr>
          <a:p>
            <a:pPr fontAlgn="auto">
              <a:lnSpc>
                <a:spcPct val="100000"/>
              </a:lnSpc>
              <a:spcAft>
                <a:spcPts val="600"/>
              </a:spcAft>
            </a:pPr>
            <a:r>
              <a:rPr b="1">
                <a:latin typeface="微软雅黑" panose="020B0503020204020204" charset="-122"/>
                <a:ea typeface="微软雅黑" panose="020B0503020204020204" charset="-122"/>
              </a:rPr>
              <a:t>主办</a:t>
            </a:r>
            <a:r>
              <a:rPr lang="zh-CN" b="1">
                <a:latin typeface="微软雅黑" panose="020B0503020204020204" charset="-122"/>
                <a:ea typeface="微软雅黑" panose="020B0503020204020204" charset="-122"/>
              </a:rPr>
              <a:t>单位</a:t>
            </a:r>
            <a:r>
              <a:rPr b="1">
                <a:latin typeface="微软雅黑" panose="020B0503020204020204" charset="-122"/>
                <a:ea typeface="微软雅黑" panose="020B0503020204020204" charset="-122"/>
              </a:rPr>
              <a:t>：吉林省大学生创业综合模拟大赛组委会</a:t>
            </a:r>
            <a:endParaRPr b="1">
              <a:latin typeface="微软雅黑" panose="020B0503020204020204" charset="-122"/>
              <a:ea typeface="微软雅黑" panose="020B0503020204020204" charset="-122"/>
            </a:endParaRPr>
          </a:p>
          <a:p>
            <a:pPr fontAlgn="auto">
              <a:lnSpc>
                <a:spcPct val="100000"/>
              </a:lnSpc>
              <a:spcAft>
                <a:spcPts val="600"/>
              </a:spcAft>
            </a:pPr>
            <a:r>
              <a:rPr lang="zh-CN" b="1">
                <a:latin typeface="微软雅黑" panose="020B0503020204020204" charset="-122"/>
                <a:ea typeface="微软雅黑" panose="020B0503020204020204" charset="-122"/>
              </a:rPr>
              <a:t>赛事</a:t>
            </a:r>
            <a:r>
              <a:rPr b="1">
                <a:latin typeface="微软雅黑" panose="020B0503020204020204" charset="-122"/>
                <a:ea typeface="微软雅黑" panose="020B0503020204020204" charset="-122"/>
              </a:rPr>
              <a:t>影响：2017起，每年吸引省内</a:t>
            </a:r>
            <a:r>
              <a:rPr lang="en-US" b="1">
                <a:latin typeface="微软雅黑" panose="020B0503020204020204" charset="-122"/>
                <a:ea typeface="微软雅黑" panose="020B0503020204020204" charset="-122"/>
              </a:rPr>
              <a:t>30</a:t>
            </a:r>
            <a:r>
              <a:rPr b="1">
                <a:latin typeface="微软雅黑" panose="020B0503020204020204" charset="-122"/>
                <a:ea typeface="微软雅黑" panose="020B0503020204020204" charset="-122"/>
              </a:rPr>
              <a:t>多所院校，300多支团队参赛</a:t>
            </a:r>
            <a:endParaRPr b="1">
              <a:latin typeface="微软雅黑" panose="020B0503020204020204" charset="-122"/>
              <a:ea typeface="微软雅黑" panose="020B0503020204020204" charset="-122"/>
            </a:endParaRPr>
          </a:p>
          <a:p>
            <a:pPr fontAlgn="auto">
              <a:lnSpc>
                <a:spcPct val="100000"/>
              </a:lnSpc>
              <a:spcAft>
                <a:spcPts val="600"/>
              </a:spcAft>
            </a:pPr>
            <a:r>
              <a:rPr b="1">
                <a:latin typeface="微软雅黑" panose="020B0503020204020204" charset="-122"/>
                <a:ea typeface="微软雅黑" panose="020B0503020204020204" charset="-122"/>
              </a:rPr>
              <a:t>承办院校：吉林大学（2017）、吉林大学（2018），长春大学（2019）、长春光华学院（2020）</a:t>
            </a:r>
            <a:r>
              <a:rPr lang="zh-CN" b="1">
                <a:latin typeface="微软雅黑" panose="020B0503020204020204" charset="-122"/>
                <a:ea typeface="微软雅黑" panose="020B0503020204020204" charset="-122"/>
              </a:rPr>
              <a:t>、长春大学（</a:t>
            </a:r>
            <a:r>
              <a:rPr lang="en-US" altLang="zh-CN" b="1">
                <a:latin typeface="微软雅黑" panose="020B0503020204020204" charset="-122"/>
                <a:ea typeface="微软雅黑" panose="020B0503020204020204" charset="-122"/>
              </a:rPr>
              <a:t>2021</a:t>
            </a:r>
            <a:r>
              <a:rPr lang="zh-CN" altLang="en-US" b="1">
                <a:latin typeface="微软雅黑" panose="020B0503020204020204" charset="-122"/>
                <a:ea typeface="微软雅黑" panose="020B0503020204020204" charset="-122"/>
              </a:rPr>
              <a:t>）</a:t>
            </a:r>
            <a:endParaRPr lang="zh-CN" altLang="en-US" b="1">
              <a:latin typeface="微软雅黑" panose="020B0503020204020204" charset="-122"/>
              <a:ea typeface="微软雅黑" panose="020B0503020204020204" charset="-122"/>
            </a:endParaRPr>
          </a:p>
        </p:txBody>
      </p:sp>
      <p:grpSp>
        <p:nvGrpSpPr>
          <p:cNvPr id="14" name="组合 13"/>
          <p:cNvGrpSpPr/>
          <p:nvPr/>
        </p:nvGrpSpPr>
        <p:grpSpPr>
          <a:xfrm>
            <a:off x="4167293" y="2475865"/>
            <a:ext cx="7262707" cy="3745653"/>
            <a:chOff x="5073" y="2287"/>
            <a:chExt cx="8366" cy="4859"/>
          </a:xfrm>
        </p:grpSpPr>
        <p:grpSp>
          <p:nvGrpSpPr>
            <p:cNvPr id="10" name="组合 9"/>
            <p:cNvGrpSpPr/>
            <p:nvPr/>
          </p:nvGrpSpPr>
          <p:grpSpPr>
            <a:xfrm>
              <a:off x="5073" y="2288"/>
              <a:ext cx="5286" cy="4858"/>
              <a:chOff x="450" y="1196"/>
              <a:chExt cx="6337" cy="6185"/>
            </a:xfrm>
          </p:grpSpPr>
          <p:sp>
            <p:nvSpPr>
              <p:cNvPr id="5" name="矩形 4"/>
              <p:cNvSpPr/>
              <p:nvPr>
                <p:custDataLst>
                  <p:tags r:id="rId2"/>
                </p:custDataLst>
              </p:nvPr>
            </p:nvSpPr>
            <p:spPr>
              <a:xfrm>
                <a:off x="451" y="1196"/>
                <a:ext cx="6336" cy="2945"/>
              </a:xfrm>
              <a:prstGeom prst="rect">
                <a:avLst/>
              </a:prstGeom>
              <a:blipFill rotWithShape="1">
                <a:blip r:embed="rId3"/>
                <a:srcRect/>
                <a:stretch>
                  <a:fillRect l="-7698" t="-36042" r="-11130" b="-34265"/>
                </a:stretch>
              </a:blipFill>
            </p:spPr>
            <p:txBody>
              <a:bodyPr rot="0" spcFirstLastPara="0" vertOverflow="overflow" horzOverflow="overflow" vert="horz" wrap="square" lIns="91440" tIns="45720" rIns="91440" bIns="45720" numCol="1" spcCol="0" rtlCol="0" fromWordArt="0" anchor="ctr" anchorCtr="0" forceAA="0" compatLnSpc="1">
                <a:noAutofit/>
              </a:bodyPr>
              <a:p>
                <a:pPr algn="just">
                  <a:lnSpc>
                    <a:spcPct val="130000"/>
                  </a:lnSpc>
                </a:pPr>
                <a:endParaRPr lang="zh-CN" altLang="en-US" dirty="0" err="1">
                  <a:solidFill>
                    <a:srgbClr val="FFFFFF"/>
                  </a:solidFill>
                </a:endParaRPr>
              </a:p>
            </p:txBody>
          </p:sp>
          <p:pic>
            <p:nvPicPr>
              <p:cNvPr id="11" name="图片 10" descr="IMG_0376"/>
              <p:cNvPicPr>
                <a:picLocks noChangeAspect="1"/>
              </p:cNvPicPr>
              <p:nvPr/>
            </p:nvPicPr>
            <p:blipFill>
              <a:blip r:embed="rId4"/>
              <a:srcRect t="12080" b="14594"/>
              <a:stretch>
                <a:fillRect/>
              </a:stretch>
            </p:blipFill>
            <p:spPr>
              <a:xfrm>
                <a:off x="450" y="4283"/>
                <a:ext cx="6337" cy="3098"/>
              </a:xfrm>
              <a:prstGeom prst="rect">
                <a:avLst/>
              </a:prstGeom>
            </p:spPr>
          </p:pic>
        </p:grpSp>
        <p:pic>
          <p:nvPicPr>
            <p:cNvPr id="15" name="图片 14" descr="IMG_0167"/>
            <p:cNvPicPr>
              <a:picLocks noChangeAspect="1"/>
            </p:cNvPicPr>
            <p:nvPr/>
          </p:nvPicPr>
          <p:blipFill>
            <a:blip r:embed="rId5"/>
            <a:srcRect l="13133" r="5279"/>
            <a:stretch>
              <a:fillRect/>
            </a:stretch>
          </p:blipFill>
          <p:spPr>
            <a:xfrm>
              <a:off x="10463" y="4713"/>
              <a:ext cx="2977" cy="2433"/>
            </a:xfrm>
            <a:prstGeom prst="rect">
              <a:avLst/>
            </a:prstGeom>
          </p:spPr>
        </p:pic>
        <p:pic>
          <p:nvPicPr>
            <p:cNvPr id="16" name="图片 15" descr="G:\赛事活动\学创杯\学创杯2019\省赛\吉林-长春大学-5.18\5.18吉林照片\101CANON\IMG_0271.JPGIMG_0271"/>
            <p:cNvPicPr>
              <a:picLocks noChangeAspect="1"/>
            </p:cNvPicPr>
            <p:nvPr/>
          </p:nvPicPr>
          <p:blipFill>
            <a:blip r:embed="rId6"/>
            <a:srcRect l="13716" t="9031" r="13716" b="11444"/>
            <a:stretch>
              <a:fillRect/>
            </a:stretch>
          </p:blipFill>
          <p:spPr>
            <a:xfrm>
              <a:off x="10463" y="2287"/>
              <a:ext cx="2977" cy="2314"/>
            </a:xfrm>
            <a:prstGeom prst="rect">
              <a:avLst/>
            </a:prstGeom>
          </p:spPr>
        </p:pic>
      </p:grpSp>
      <p:pic>
        <p:nvPicPr>
          <p:cNvPr id="17" name="图片 16"/>
          <p:cNvPicPr>
            <a:picLocks noChangeAspect="1"/>
          </p:cNvPicPr>
          <p:nvPr/>
        </p:nvPicPr>
        <p:blipFill>
          <a:blip r:embed="rId7"/>
          <a:stretch>
            <a:fillRect/>
          </a:stretch>
        </p:blipFill>
        <p:spPr>
          <a:xfrm>
            <a:off x="1333500" y="2463800"/>
            <a:ext cx="2732405" cy="3737610"/>
          </a:xfrm>
          <a:prstGeom prst="rect">
            <a:avLst/>
          </a:prstGeom>
          <a:effectLst>
            <a:outerShdw blurRad="50800" dist="38100" dir="10800000" algn="r" rotWithShape="0">
              <a:prstClr val="black">
                <a:alpha val="40000"/>
              </a:prstClr>
            </a:outerShdw>
          </a:effectLst>
        </p:spPr>
      </p:pic>
    </p:spTree>
    <p:custDataLst>
      <p:tags r:id="rId8"/>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a:blip r:embed="rId1"/>
          <a:stretch>
            <a:fillRect/>
          </a:stretch>
        </p:blipFill>
        <p:spPr>
          <a:xfrm>
            <a:off x="741680" y="2450465"/>
            <a:ext cx="2423000" cy="3600000"/>
          </a:xfrm>
          <a:prstGeom prst="rect">
            <a:avLst/>
          </a:prstGeom>
          <a:effectLst>
            <a:outerShdw blurRad="50800" dist="38100" dir="10800000" algn="r" rotWithShape="0">
              <a:prstClr val="black">
                <a:alpha val="40000"/>
              </a:prstClr>
            </a:outerShdw>
          </a:effectLst>
        </p:spPr>
      </p:pic>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重庆市高校“学创杯”大学生创业综合模拟大赛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90905" y="903605"/>
            <a:ext cx="10539730" cy="1241425"/>
          </a:xfrm>
          <a:prstGeom prst="rect">
            <a:avLst/>
          </a:prstGeom>
          <a:noFill/>
        </p:spPr>
        <p:txBody>
          <a:bodyPr wrap="square" rtlCol="0">
            <a:spAutoFit/>
          </a:bodyPr>
          <a:p>
            <a:pPr fontAlgn="auto">
              <a:lnSpc>
                <a:spcPct val="120000"/>
              </a:lnSpc>
              <a:spcAft>
                <a:spcPts val="600"/>
              </a:spcAft>
            </a:pPr>
            <a:r>
              <a:rPr b="1">
                <a:latin typeface="微软雅黑" panose="020B0503020204020204" charset="-122"/>
                <a:ea typeface="微软雅黑" panose="020B0503020204020204" charset="-122"/>
              </a:rPr>
              <a:t>主办</a:t>
            </a:r>
            <a:r>
              <a:rPr lang="zh-CN" b="1">
                <a:latin typeface="微软雅黑" panose="020B0503020204020204" charset="-122"/>
                <a:ea typeface="微软雅黑" panose="020B0503020204020204" charset="-122"/>
              </a:rPr>
              <a:t>单位</a:t>
            </a:r>
            <a:r>
              <a:rPr b="1">
                <a:latin typeface="微软雅黑" panose="020B0503020204020204" charset="-122"/>
                <a:ea typeface="微软雅黑" panose="020B0503020204020204" charset="-122"/>
              </a:rPr>
              <a:t>：重庆市大学中专毕业生就业指导服务中心</a:t>
            </a:r>
            <a:endParaRPr b="1">
              <a:latin typeface="微软雅黑" panose="020B0503020204020204" charset="-122"/>
              <a:ea typeface="微软雅黑" panose="020B0503020204020204" charset="-122"/>
            </a:endParaRPr>
          </a:p>
          <a:p>
            <a:pPr fontAlgn="auto">
              <a:lnSpc>
                <a:spcPct val="120000"/>
              </a:lnSpc>
              <a:spcAft>
                <a:spcPts val="600"/>
              </a:spcAft>
            </a:pPr>
            <a:r>
              <a:rPr lang="zh-CN" b="1">
                <a:latin typeface="微软雅黑" panose="020B0503020204020204" charset="-122"/>
                <a:ea typeface="微软雅黑" panose="020B0503020204020204" charset="-122"/>
              </a:rPr>
              <a:t>赛事</a:t>
            </a:r>
            <a:r>
              <a:rPr b="1">
                <a:latin typeface="微软雅黑" panose="020B0503020204020204" charset="-122"/>
                <a:ea typeface="微软雅黑" panose="020B0503020204020204" charset="-122"/>
              </a:rPr>
              <a:t>影响：2019起，每年吸引省内</a:t>
            </a:r>
            <a:r>
              <a:rPr lang="en-US" b="1">
                <a:latin typeface="微软雅黑" panose="020B0503020204020204" charset="-122"/>
                <a:ea typeface="微软雅黑" panose="020B0503020204020204" charset="-122"/>
              </a:rPr>
              <a:t>3</a:t>
            </a:r>
            <a:r>
              <a:rPr b="1">
                <a:latin typeface="微软雅黑" panose="020B0503020204020204" charset="-122"/>
                <a:ea typeface="微软雅黑" panose="020B0503020204020204" charset="-122"/>
              </a:rPr>
              <a:t>0多所院校，300多支团队参赛</a:t>
            </a:r>
            <a:endParaRPr b="1">
              <a:latin typeface="微软雅黑" panose="020B0503020204020204" charset="-122"/>
              <a:ea typeface="微软雅黑" panose="020B0503020204020204" charset="-122"/>
            </a:endParaRPr>
          </a:p>
          <a:p>
            <a:pPr fontAlgn="auto">
              <a:lnSpc>
                <a:spcPct val="120000"/>
              </a:lnSpc>
              <a:spcAft>
                <a:spcPts val="600"/>
              </a:spcAft>
            </a:pPr>
            <a:r>
              <a:rPr lang="zh-CN" b="1">
                <a:latin typeface="微软雅黑" panose="020B0503020204020204" charset="-122"/>
                <a:ea typeface="微软雅黑" panose="020B0503020204020204" charset="-122"/>
              </a:rPr>
              <a:t>承办院校：重庆科技学院（2019）、重庆工商大学（2020）、重庆电子工程职业学院（</a:t>
            </a:r>
            <a:r>
              <a:rPr lang="en-US" altLang="zh-CN" b="1">
                <a:latin typeface="微软雅黑" panose="020B0503020204020204" charset="-122"/>
                <a:ea typeface="微软雅黑" panose="020B0503020204020204" charset="-122"/>
              </a:rPr>
              <a:t>2021</a:t>
            </a:r>
            <a:r>
              <a:rPr lang="zh-CN" altLang="en-US" b="1">
                <a:latin typeface="微软雅黑" panose="020B0503020204020204" charset="-122"/>
                <a:ea typeface="微软雅黑" panose="020B0503020204020204" charset="-122"/>
              </a:rPr>
              <a:t>）</a:t>
            </a:r>
            <a:endParaRPr lang="zh-CN" altLang="en-US" b="1">
              <a:latin typeface="微软雅黑" panose="020B0503020204020204" charset="-122"/>
              <a:ea typeface="微软雅黑" panose="020B0503020204020204" charset="-122"/>
            </a:endParaRPr>
          </a:p>
        </p:txBody>
      </p:sp>
      <p:grpSp>
        <p:nvGrpSpPr>
          <p:cNvPr id="7" name="组合 6"/>
          <p:cNvGrpSpPr/>
          <p:nvPr/>
        </p:nvGrpSpPr>
        <p:grpSpPr>
          <a:xfrm>
            <a:off x="4354830" y="2533650"/>
            <a:ext cx="7075805" cy="3433445"/>
            <a:chOff x="5137" y="2987"/>
            <a:chExt cx="12215" cy="5042"/>
          </a:xfrm>
        </p:grpSpPr>
        <p:sp>
          <p:nvSpPr>
            <p:cNvPr id="4" name="矩形 3"/>
            <p:cNvSpPr/>
            <p:nvPr/>
          </p:nvSpPr>
          <p:spPr>
            <a:xfrm>
              <a:off x="5137" y="2987"/>
              <a:ext cx="8396" cy="5043"/>
            </a:xfrm>
            <a:prstGeom prst="rect">
              <a:avLst/>
            </a:prstGeom>
            <a:blipFill rotWithShape="1">
              <a:blip r:embed="rId2"/>
              <a:srcRect/>
              <a:stretch>
                <a:fillRect t="-2193" b="-2175"/>
              </a:stretch>
            </a:blipFill>
            <a:ln w="57150">
              <a:noFill/>
            </a:ln>
            <a:effectLst>
              <a:outerShdw blurRad="4445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sp>
          <p:nvSpPr>
            <p:cNvPr id="13" name="矩形 12"/>
            <p:cNvSpPr/>
            <p:nvPr/>
          </p:nvSpPr>
          <p:spPr>
            <a:xfrm>
              <a:off x="13688" y="2987"/>
              <a:ext cx="3664" cy="2593"/>
            </a:xfrm>
            <a:prstGeom prst="rect">
              <a:avLst/>
            </a:prstGeom>
            <a:blipFill rotWithShape="1">
              <a:blip r:embed="rId3"/>
              <a:srcRect/>
              <a:stretch>
                <a:fillRect l="-10000" t="-27000" r="-10000" b="-11000"/>
              </a:stretch>
            </a:blipFill>
            <a:ln w="57150">
              <a:noFill/>
            </a:ln>
            <a:effectLst>
              <a:outerShdw blurRad="4445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pic>
          <p:nvPicPr>
            <p:cNvPr id="6" name="图片 5" descr="F:\桌面\20190619-094500735.png20190619-094500735"/>
            <p:cNvPicPr>
              <a:picLocks noChangeAspect="1"/>
            </p:cNvPicPr>
            <p:nvPr/>
          </p:nvPicPr>
          <p:blipFill>
            <a:blip r:embed="rId4"/>
            <a:srcRect/>
            <a:stretch>
              <a:fillRect/>
            </a:stretch>
          </p:blipFill>
          <p:spPr>
            <a:xfrm>
              <a:off x="13688" y="5756"/>
              <a:ext cx="3664" cy="2273"/>
            </a:xfrm>
            <a:prstGeom prst="rect">
              <a:avLst/>
            </a:prstGeom>
          </p:spPr>
        </p:pic>
      </p:grpSp>
      <p:pic>
        <p:nvPicPr>
          <p:cNvPr id="12" name="图片 11"/>
          <p:cNvPicPr>
            <a:picLocks noChangeAspect="1"/>
          </p:cNvPicPr>
          <p:nvPr/>
        </p:nvPicPr>
        <p:blipFill>
          <a:blip r:embed="rId5"/>
          <a:stretch>
            <a:fillRect/>
          </a:stretch>
        </p:blipFill>
        <p:spPr>
          <a:xfrm>
            <a:off x="1132205" y="2450465"/>
            <a:ext cx="2443667" cy="3600000"/>
          </a:xfrm>
          <a:prstGeom prst="rect">
            <a:avLst/>
          </a:prstGeom>
          <a:effectLst>
            <a:outerShdw blurRad="50800" dist="38100" dir="10800000" algn="r" rotWithShape="0">
              <a:prstClr val="black">
                <a:alpha val="40000"/>
              </a:prstClr>
            </a:outerShdw>
          </a:effectLst>
        </p:spPr>
      </p:pic>
      <p:pic>
        <p:nvPicPr>
          <p:cNvPr id="9" name="图片 8"/>
          <p:cNvPicPr>
            <a:picLocks noChangeAspect="1"/>
          </p:cNvPicPr>
          <p:nvPr/>
        </p:nvPicPr>
        <p:blipFill>
          <a:blip r:embed="rId6"/>
          <a:stretch>
            <a:fillRect/>
          </a:stretch>
        </p:blipFill>
        <p:spPr>
          <a:xfrm>
            <a:off x="1562100" y="2450465"/>
            <a:ext cx="2531667" cy="3600000"/>
          </a:xfrm>
          <a:prstGeom prst="rect">
            <a:avLst/>
          </a:prstGeom>
          <a:effectLst>
            <a:outerShdw blurRad="50800" dist="38100" dir="10800000" algn="r" rotWithShape="0">
              <a:prstClr val="black">
                <a:alpha val="40000"/>
              </a:prstClr>
            </a:outerShdw>
          </a:effectLst>
        </p:spPr>
      </p:pic>
    </p:spTree>
    <p:custDataLst>
      <p:tags r:id="rId7"/>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辽宁省“学创杯”大学生创业综合模拟大赛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90905" y="903605"/>
            <a:ext cx="10539730" cy="1241425"/>
          </a:xfrm>
          <a:prstGeom prst="rect">
            <a:avLst/>
          </a:prstGeom>
          <a:noFill/>
        </p:spPr>
        <p:txBody>
          <a:bodyPr wrap="square" rtlCol="0">
            <a:spAutoFit/>
          </a:bodyPr>
          <a:p>
            <a:pPr fontAlgn="auto">
              <a:lnSpc>
                <a:spcPct val="120000"/>
              </a:lnSpc>
              <a:spcAft>
                <a:spcPts val="600"/>
              </a:spcAft>
            </a:pPr>
            <a:r>
              <a:rPr b="1">
                <a:latin typeface="微软雅黑" panose="020B0503020204020204" charset="-122"/>
                <a:ea typeface="微软雅黑" panose="020B0503020204020204" charset="-122"/>
              </a:rPr>
              <a:t>主办</a:t>
            </a:r>
            <a:r>
              <a:rPr lang="zh-CN" b="1">
                <a:latin typeface="微软雅黑" panose="020B0503020204020204" charset="-122"/>
                <a:ea typeface="微软雅黑" panose="020B0503020204020204" charset="-122"/>
              </a:rPr>
              <a:t>单位</a:t>
            </a:r>
            <a:r>
              <a:rPr b="1">
                <a:latin typeface="微软雅黑" panose="020B0503020204020204" charset="-122"/>
                <a:ea typeface="微软雅黑" panose="020B0503020204020204" charset="-122"/>
              </a:rPr>
              <a:t>：辽宁省教育厅、辽宁省财政厅</a:t>
            </a:r>
            <a:endParaRPr b="1">
              <a:latin typeface="微软雅黑" panose="020B0503020204020204" charset="-122"/>
              <a:ea typeface="微软雅黑" panose="020B0503020204020204" charset="-122"/>
            </a:endParaRPr>
          </a:p>
          <a:p>
            <a:pPr fontAlgn="auto">
              <a:lnSpc>
                <a:spcPct val="120000"/>
              </a:lnSpc>
              <a:spcAft>
                <a:spcPts val="600"/>
              </a:spcAft>
            </a:pPr>
            <a:r>
              <a:rPr lang="zh-CN" b="1">
                <a:latin typeface="微软雅黑" panose="020B0503020204020204" charset="-122"/>
                <a:ea typeface="微软雅黑" panose="020B0503020204020204" charset="-122"/>
              </a:rPr>
              <a:t>赛事</a:t>
            </a:r>
            <a:r>
              <a:rPr b="1">
                <a:latin typeface="微软雅黑" panose="020B0503020204020204" charset="-122"/>
                <a:ea typeface="微软雅黑" panose="020B0503020204020204" charset="-122"/>
              </a:rPr>
              <a:t>影响：202</a:t>
            </a:r>
            <a:r>
              <a:rPr lang="en-US" b="1">
                <a:latin typeface="微软雅黑" panose="020B0503020204020204" charset="-122"/>
                <a:ea typeface="微软雅黑" panose="020B0503020204020204" charset="-122"/>
              </a:rPr>
              <a:t>1</a:t>
            </a:r>
            <a:r>
              <a:rPr b="1">
                <a:latin typeface="微软雅黑" panose="020B0503020204020204" charset="-122"/>
                <a:ea typeface="微软雅黑" panose="020B0503020204020204" charset="-122"/>
              </a:rPr>
              <a:t>年，吸引省内</a:t>
            </a:r>
            <a:r>
              <a:rPr lang="zh-CN" b="1">
                <a:latin typeface="微软雅黑" panose="020B0503020204020204" charset="-122"/>
                <a:ea typeface="微软雅黑" panose="020B0503020204020204" charset="-122"/>
              </a:rPr>
              <a:t>近百</a:t>
            </a:r>
            <a:r>
              <a:rPr b="1">
                <a:latin typeface="微软雅黑" panose="020B0503020204020204" charset="-122"/>
                <a:ea typeface="微软雅黑" panose="020B0503020204020204" charset="-122"/>
              </a:rPr>
              <a:t>支团队参赛</a:t>
            </a:r>
            <a:endParaRPr b="1">
              <a:latin typeface="微软雅黑" panose="020B0503020204020204" charset="-122"/>
              <a:ea typeface="微软雅黑" panose="020B0503020204020204" charset="-122"/>
            </a:endParaRPr>
          </a:p>
          <a:p>
            <a:pPr fontAlgn="auto">
              <a:lnSpc>
                <a:spcPct val="120000"/>
              </a:lnSpc>
              <a:spcAft>
                <a:spcPts val="600"/>
              </a:spcAft>
            </a:pPr>
            <a:r>
              <a:rPr b="1">
                <a:latin typeface="微软雅黑" panose="020B0503020204020204" charset="-122"/>
                <a:ea typeface="微软雅黑" panose="020B0503020204020204" charset="-122"/>
              </a:rPr>
              <a:t>承办院校：沈阳师范大学（2020）</a:t>
            </a:r>
            <a:r>
              <a:rPr lang="zh-CN" b="1">
                <a:latin typeface="微软雅黑" panose="020B0503020204020204" charset="-122"/>
                <a:ea typeface="微软雅黑" panose="020B0503020204020204" charset="-122"/>
              </a:rPr>
              <a:t>、辽宁师范大学（</a:t>
            </a:r>
            <a:r>
              <a:rPr lang="en-US" altLang="zh-CN" b="1">
                <a:latin typeface="微软雅黑" panose="020B0503020204020204" charset="-122"/>
                <a:ea typeface="微软雅黑" panose="020B0503020204020204" charset="-122"/>
              </a:rPr>
              <a:t>2021</a:t>
            </a:r>
            <a:r>
              <a:rPr lang="zh-CN" altLang="en-US" b="1">
                <a:latin typeface="微软雅黑" panose="020B0503020204020204" charset="-122"/>
                <a:ea typeface="微软雅黑" panose="020B0503020204020204" charset="-122"/>
              </a:rPr>
              <a:t>）</a:t>
            </a:r>
            <a:endParaRPr lang="zh-CN" altLang="en-US" b="1">
              <a:latin typeface="微软雅黑" panose="020B0503020204020204" charset="-122"/>
              <a:ea typeface="微软雅黑" panose="020B0503020204020204" charset="-122"/>
            </a:endParaRPr>
          </a:p>
        </p:txBody>
      </p:sp>
      <p:grpSp>
        <p:nvGrpSpPr>
          <p:cNvPr id="15" name="组合 14"/>
          <p:cNvGrpSpPr/>
          <p:nvPr/>
        </p:nvGrpSpPr>
        <p:grpSpPr>
          <a:xfrm>
            <a:off x="3952663" y="2508673"/>
            <a:ext cx="7664027" cy="3546687"/>
            <a:chOff x="1212" y="4239"/>
            <a:chExt cx="6932" cy="2405"/>
          </a:xfrm>
        </p:grpSpPr>
        <p:pic>
          <p:nvPicPr>
            <p:cNvPr id="10" name="图片 9"/>
            <p:cNvPicPr>
              <a:picLocks noChangeAspect="1"/>
            </p:cNvPicPr>
            <p:nvPr/>
          </p:nvPicPr>
          <p:blipFill>
            <a:blip r:embed="rId1"/>
            <a:stretch>
              <a:fillRect/>
            </a:stretch>
          </p:blipFill>
          <p:spPr>
            <a:xfrm>
              <a:off x="1212" y="4239"/>
              <a:ext cx="3182" cy="2390"/>
            </a:xfrm>
            <a:prstGeom prst="rect">
              <a:avLst/>
            </a:prstGeom>
          </p:spPr>
        </p:pic>
        <p:pic>
          <p:nvPicPr>
            <p:cNvPr id="11" name="图片 10"/>
            <p:cNvPicPr>
              <a:picLocks noChangeAspect="1"/>
            </p:cNvPicPr>
            <p:nvPr/>
          </p:nvPicPr>
          <p:blipFill>
            <a:blip r:embed="rId2"/>
            <a:stretch>
              <a:fillRect/>
            </a:stretch>
          </p:blipFill>
          <p:spPr>
            <a:xfrm>
              <a:off x="4537" y="4239"/>
              <a:ext cx="3607" cy="2405"/>
            </a:xfrm>
            <a:prstGeom prst="rect">
              <a:avLst/>
            </a:prstGeom>
          </p:spPr>
        </p:pic>
      </p:grpSp>
      <p:grpSp>
        <p:nvGrpSpPr>
          <p:cNvPr id="16" name="组合 15"/>
          <p:cNvGrpSpPr/>
          <p:nvPr/>
        </p:nvGrpSpPr>
        <p:grpSpPr>
          <a:xfrm>
            <a:off x="753745" y="2312035"/>
            <a:ext cx="2995295" cy="3939540"/>
            <a:chOff x="1608" y="2975"/>
            <a:chExt cx="5503" cy="7228"/>
          </a:xfrm>
        </p:grpSpPr>
        <p:pic>
          <p:nvPicPr>
            <p:cNvPr id="14" name="图片 13"/>
            <p:cNvPicPr>
              <a:picLocks noChangeAspect="1"/>
            </p:cNvPicPr>
            <p:nvPr/>
          </p:nvPicPr>
          <p:blipFill>
            <a:blip r:embed="rId3"/>
            <a:stretch>
              <a:fillRect/>
            </a:stretch>
          </p:blipFill>
          <p:spPr>
            <a:xfrm>
              <a:off x="1608" y="2975"/>
              <a:ext cx="4921" cy="7229"/>
            </a:xfrm>
            <a:prstGeom prst="rect">
              <a:avLst/>
            </a:prstGeom>
            <a:effectLst>
              <a:outerShdw blurRad="50800" dist="38100" dir="10800000" algn="r" rotWithShape="0">
                <a:prstClr val="black">
                  <a:alpha val="40000"/>
                </a:prstClr>
              </a:outerShdw>
            </a:effectLst>
          </p:spPr>
        </p:pic>
        <p:pic>
          <p:nvPicPr>
            <p:cNvPr id="5" name="图片 4"/>
            <p:cNvPicPr>
              <a:picLocks noChangeAspect="1"/>
            </p:cNvPicPr>
            <p:nvPr/>
          </p:nvPicPr>
          <p:blipFill>
            <a:blip r:embed="rId4"/>
            <a:stretch>
              <a:fillRect/>
            </a:stretch>
          </p:blipFill>
          <p:spPr>
            <a:xfrm>
              <a:off x="2191" y="3073"/>
              <a:ext cx="4921" cy="7099"/>
            </a:xfrm>
            <a:prstGeom prst="rect">
              <a:avLst/>
            </a:prstGeom>
            <a:effectLst>
              <a:outerShdw blurRad="50800" dist="38100" dir="10800000" algn="r" rotWithShape="0">
                <a:prstClr val="black">
                  <a:alpha val="40000"/>
                </a:prstClr>
              </a:outerShdw>
            </a:effectLst>
          </p:spPr>
        </p:pic>
      </p:grpSp>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宁夏“学创杯”大学生创业综合模拟大赛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90905" y="903605"/>
            <a:ext cx="10539730" cy="1241425"/>
          </a:xfrm>
          <a:prstGeom prst="rect">
            <a:avLst/>
          </a:prstGeom>
          <a:noFill/>
        </p:spPr>
        <p:txBody>
          <a:bodyPr wrap="square" rtlCol="0">
            <a:spAutoFit/>
          </a:bodyPr>
          <a:p>
            <a:pPr fontAlgn="auto">
              <a:lnSpc>
                <a:spcPct val="120000"/>
              </a:lnSpc>
              <a:spcAft>
                <a:spcPts val="600"/>
              </a:spcAft>
            </a:pPr>
            <a:r>
              <a:rPr b="1">
                <a:latin typeface="微软雅黑" panose="020B0503020204020204" charset="-122"/>
                <a:ea typeface="微软雅黑" panose="020B0503020204020204" charset="-122"/>
              </a:rPr>
              <a:t>主办</a:t>
            </a:r>
            <a:r>
              <a:rPr lang="zh-CN" b="1">
                <a:latin typeface="微软雅黑" panose="020B0503020204020204" charset="-122"/>
                <a:ea typeface="微软雅黑" panose="020B0503020204020204" charset="-122"/>
              </a:rPr>
              <a:t>单位</a:t>
            </a:r>
            <a:r>
              <a:rPr b="1">
                <a:latin typeface="微软雅黑" panose="020B0503020204020204" charset="-122"/>
                <a:ea typeface="微软雅黑" panose="020B0503020204020204" charset="-122"/>
              </a:rPr>
              <a:t>：</a:t>
            </a:r>
            <a:r>
              <a:rPr lang="zh-CN" b="1">
                <a:latin typeface="微软雅黑" panose="020B0503020204020204" charset="-122"/>
                <a:ea typeface="微软雅黑" panose="020B0503020204020204" charset="-122"/>
              </a:rPr>
              <a:t>宁夏回族自治区教育厅</a:t>
            </a:r>
            <a:endParaRPr b="1">
              <a:latin typeface="微软雅黑" panose="020B0503020204020204" charset="-122"/>
              <a:ea typeface="微软雅黑" panose="020B0503020204020204" charset="-122"/>
            </a:endParaRPr>
          </a:p>
          <a:p>
            <a:pPr fontAlgn="auto">
              <a:lnSpc>
                <a:spcPct val="120000"/>
              </a:lnSpc>
              <a:spcAft>
                <a:spcPts val="600"/>
              </a:spcAft>
            </a:pPr>
            <a:r>
              <a:rPr lang="zh-CN" b="1">
                <a:latin typeface="微软雅黑" panose="020B0503020204020204" charset="-122"/>
                <a:ea typeface="微软雅黑" panose="020B0503020204020204" charset="-122"/>
              </a:rPr>
              <a:t>赛事</a:t>
            </a:r>
            <a:r>
              <a:rPr b="1">
                <a:latin typeface="微软雅黑" panose="020B0503020204020204" charset="-122"/>
                <a:ea typeface="微软雅黑" panose="020B0503020204020204" charset="-122"/>
              </a:rPr>
              <a:t>影响：202</a:t>
            </a:r>
            <a:r>
              <a:rPr lang="en-US" b="1">
                <a:latin typeface="微软雅黑" panose="020B0503020204020204" charset="-122"/>
                <a:ea typeface="微软雅黑" panose="020B0503020204020204" charset="-122"/>
              </a:rPr>
              <a:t>1</a:t>
            </a:r>
            <a:r>
              <a:rPr b="1">
                <a:latin typeface="微软雅黑" panose="020B0503020204020204" charset="-122"/>
                <a:ea typeface="微软雅黑" panose="020B0503020204020204" charset="-122"/>
              </a:rPr>
              <a:t>年，吸引省内</a:t>
            </a:r>
            <a:r>
              <a:rPr lang="en-US" b="1">
                <a:latin typeface="微软雅黑" panose="020B0503020204020204" charset="-122"/>
                <a:ea typeface="微软雅黑" panose="020B0503020204020204" charset="-122"/>
              </a:rPr>
              <a:t>60</a:t>
            </a:r>
            <a:r>
              <a:rPr lang="zh-CN" altLang="en-US" b="1">
                <a:latin typeface="微软雅黑" panose="020B0503020204020204" charset="-122"/>
                <a:ea typeface="微软雅黑" panose="020B0503020204020204" charset="-122"/>
              </a:rPr>
              <a:t>多</a:t>
            </a:r>
            <a:r>
              <a:rPr b="1">
                <a:latin typeface="微软雅黑" panose="020B0503020204020204" charset="-122"/>
                <a:ea typeface="微软雅黑" panose="020B0503020204020204" charset="-122"/>
              </a:rPr>
              <a:t>所院校，</a:t>
            </a:r>
            <a:r>
              <a:rPr lang="zh-CN" b="1">
                <a:latin typeface="微软雅黑" panose="020B0503020204020204" charset="-122"/>
                <a:ea typeface="微软雅黑" panose="020B0503020204020204" charset="-122"/>
              </a:rPr>
              <a:t>近</a:t>
            </a:r>
            <a:r>
              <a:rPr lang="en-US" altLang="zh-CN" b="1">
                <a:latin typeface="微软雅黑" panose="020B0503020204020204" charset="-122"/>
                <a:ea typeface="微软雅黑" panose="020B0503020204020204" charset="-122"/>
              </a:rPr>
              <a:t>300</a:t>
            </a:r>
            <a:r>
              <a:rPr b="1">
                <a:latin typeface="微软雅黑" panose="020B0503020204020204" charset="-122"/>
                <a:ea typeface="微软雅黑" panose="020B0503020204020204" charset="-122"/>
              </a:rPr>
              <a:t>支团队参赛</a:t>
            </a:r>
            <a:endParaRPr b="1">
              <a:latin typeface="微软雅黑" panose="020B0503020204020204" charset="-122"/>
              <a:ea typeface="微软雅黑" panose="020B0503020204020204" charset="-122"/>
            </a:endParaRPr>
          </a:p>
          <a:p>
            <a:pPr fontAlgn="auto">
              <a:lnSpc>
                <a:spcPct val="120000"/>
              </a:lnSpc>
              <a:spcAft>
                <a:spcPts val="600"/>
              </a:spcAft>
            </a:pPr>
            <a:r>
              <a:rPr b="1">
                <a:latin typeface="微软雅黑" panose="020B0503020204020204" charset="-122"/>
                <a:ea typeface="微软雅黑" panose="020B0503020204020204" charset="-122"/>
              </a:rPr>
              <a:t>承办院校：</a:t>
            </a:r>
            <a:r>
              <a:rPr lang="zh-CN" b="1">
                <a:latin typeface="微软雅黑" panose="020B0503020204020204" charset="-122"/>
                <a:ea typeface="微软雅黑" panose="020B0503020204020204" charset="-122"/>
              </a:rPr>
              <a:t>北方民族大学（</a:t>
            </a:r>
            <a:r>
              <a:rPr lang="en-US" altLang="zh-CN" b="1">
                <a:latin typeface="微软雅黑" panose="020B0503020204020204" charset="-122"/>
                <a:ea typeface="微软雅黑" panose="020B0503020204020204" charset="-122"/>
              </a:rPr>
              <a:t>2021</a:t>
            </a:r>
            <a:r>
              <a:rPr lang="zh-CN" altLang="en-US" b="1">
                <a:latin typeface="微软雅黑" panose="020B0503020204020204" charset="-122"/>
                <a:ea typeface="微软雅黑" panose="020B0503020204020204" charset="-122"/>
              </a:rPr>
              <a:t>）</a:t>
            </a:r>
            <a:endParaRPr lang="zh-CN" altLang="en-US" b="1">
              <a:latin typeface="微软雅黑" panose="020B0503020204020204" charset="-122"/>
              <a:ea typeface="微软雅黑" panose="020B0503020204020204" charset="-122"/>
            </a:endParaRPr>
          </a:p>
        </p:txBody>
      </p:sp>
      <p:pic>
        <p:nvPicPr>
          <p:cNvPr id="4" name="图片 3"/>
          <p:cNvPicPr>
            <a:picLocks noChangeAspect="1"/>
          </p:cNvPicPr>
          <p:nvPr/>
        </p:nvPicPr>
        <p:blipFill>
          <a:blip r:embed="rId1"/>
          <a:stretch>
            <a:fillRect/>
          </a:stretch>
        </p:blipFill>
        <p:spPr>
          <a:xfrm>
            <a:off x="817880" y="2364105"/>
            <a:ext cx="2660015" cy="3813175"/>
          </a:xfrm>
          <a:prstGeom prst="rect">
            <a:avLst/>
          </a:prstGeom>
          <a:effectLst>
            <a:outerShdw blurRad="50800" dist="38100" dir="10800000" algn="r" rotWithShape="0">
              <a:prstClr val="black">
                <a:alpha val="40000"/>
              </a:prstClr>
            </a:outerShdw>
          </a:effectLst>
        </p:spPr>
      </p:pic>
      <p:pic>
        <p:nvPicPr>
          <p:cNvPr id="6" name="图片 5" descr="1"/>
          <p:cNvPicPr>
            <a:picLocks noChangeAspect="1"/>
          </p:cNvPicPr>
          <p:nvPr/>
        </p:nvPicPr>
        <p:blipFill>
          <a:blip r:embed="rId2"/>
          <a:stretch>
            <a:fillRect/>
          </a:stretch>
        </p:blipFill>
        <p:spPr>
          <a:xfrm>
            <a:off x="3588385" y="2364105"/>
            <a:ext cx="4794250" cy="3786505"/>
          </a:xfrm>
          <a:prstGeom prst="rect">
            <a:avLst/>
          </a:prstGeom>
          <a:effectLst>
            <a:outerShdw blurRad="50800" dist="38100" dir="10800000" algn="r" rotWithShape="0">
              <a:prstClr val="black">
                <a:alpha val="40000"/>
              </a:prstClr>
            </a:outerShdw>
          </a:effectLst>
        </p:spPr>
      </p:pic>
      <p:grpSp>
        <p:nvGrpSpPr>
          <p:cNvPr id="12" name="组合 11"/>
          <p:cNvGrpSpPr/>
          <p:nvPr/>
        </p:nvGrpSpPr>
        <p:grpSpPr>
          <a:xfrm>
            <a:off x="8493125" y="2377440"/>
            <a:ext cx="3057525" cy="3769360"/>
            <a:chOff x="13375" y="3744"/>
            <a:chExt cx="3268" cy="4728"/>
          </a:xfrm>
        </p:grpSpPr>
        <p:pic>
          <p:nvPicPr>
            <p:cNvPr id="7" name="图片 6" descr="4"/>
            <p:cNvPicPr>
              <a:picLocks noChangeAspect="1"/>
            </p:cNvPicPr>
            <p:nvPr/>
          </p:nvPicPr>
          <p:blipFill>
            <a:blip r:embed="rId3"/>
            <a:stretch>
              <a:fillRect/>
            </a:stretch>
          </p:blipFill>
          <p:spPr>
            <a:xfrm>
              <a:off x="13375" y="3744"/>
              <a:ext cx="3228" cy="2421"/>
            </a:xfrm>
            <a:prstGeom prst="rect">
              <a:avLst/>
            </a:prstGeom>
          </p:spPr>
        </p:pic>
        <p:pic>
          <p:nvPicPr>
            <p:cNvPr id="8" name="图片 7" descr="7"/>
            <p:cNvPicPr>
              <a:picLocks noChangeAspect="1"/>
            </p:cNvPicPr>
            <p:nvPr/>
          </p:nvPicPr>
          <p:blipFill>
            <a:blip r:embed="rId4"/>
            <a:stretch>
              <a:fillRect/>
            </a:stretch>
          </p:blipFill>
          <p:spPr>
            <a:xfrm>
              <a:off x="13417" y="6322"/>
              <a:ext cx="3227" cy="2150"/>
            </a:xfrm>
            <a:prstGeom prst="rect">
              <a:avLst/>
            </a:prstGeom>
          </p:spPr>
        </p:pic>
      </p:grpSp>
    </p:spTree>
    <p:custDataLst>
      <p:tags r:id="rId5"/>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云南省“学创杯”大学生创业综合模拟大赛</a:t>
            </a:r>
            <a:endParaRPr lang="zh-CN" altLang="en-US" sz="3200" b="1" dirty="0">
              <a:latin typeface="微软雅黑" panose="020B0503020204020204" charset="-122"/>
              <a:ea typeface="微软雅黑" panose="020B0503020204020204" charset="-122"/>
            </a:endParaRPr>
          </a:p>
        </p:txBody>
      </p:sp>
      <p:sp>
        <p:nvSpPr>
          <p:cNvPr id="3" name="文本框 2"/>
          <p:cNvSpPr txBox="1"/>
          <p:nvPr/>
        </p:nvSpPr>
        <p:spPr>
          <a:xfrm>
            <a:off x="826135" y="903605"/>
            <a:ext cx="10539730" cy="1241425"/>
          </a:xfrm>
          <a:prstGeom prst="rect">
            <a:avLst/>
          </a:prstGeom>
          <a:noFill/>
        </p:spPr>
        <p:txBody>
          <a:bodyPr wrap="square" rtlCol="0">
            <a:spAutoFit/>
          </a:bodyPr>
          <a:p>
            <a:pPr fontAlgn="auto">
              <a:lnSpc>
                <a:spcPct val="120000"/>
              </a:lnSpc>
              <a:spcAft>
                <a:spcPts val="600"/>
              </a:spcAft>
            </a:pPr>
            <a:r>
              <a:rPr lang="zh-CN" b="1">
                <a:latin typeface="微软雅黑" panose="020B0503020204020204" charset="-122"/>
                <a:ea typeface="微软雅黑" panose="020B0503020204020204" charset="-122"/>
              </a:rPr>
              <a:t>指导单位</a:t>
            </a:r>
            <a:r>
              <a:rPr b="1">
                <a:latin typeface="微软雅黑" panose="020B0503020204020204" charset="-122"/>
                <a:ea typeface="微软雅黑" panose="020B0503020204020204" charset="-122"/>
              </a:rPr>
              <a:t>：</a:t>
            </a:r>
            <a:r>
              <a:rPr lang="zh-CN" b="1">
                <a:latin typeface="微软雅黑" panose="020B0503020204020204" charset="-122"/>
                <a:ea typeface="微软雅黑" panose="020B0503020204020204" charset="-122"/>
              </a:rPr>
              <a:t>云南省大中专毕业生就业服务中心</a:t>
            </a:r>
            <a:endParaRPr b="1">
              <a:latin typeface="微软雅黑" panose="020B0503020204020204" charset="-122"/>
              <a:ea typeface="微软雅黑" panose="020B0503020204020204" charset="-122"/>
            </a:endParaRPr>
          </a:p>
          <a:p>
            <a:pPr fontAlgn="auto">
              <a:lnSpc>
                <a:spcPct val="120000"/>
              </a:lnSpc>
              <a:spcAft>
                <a:spcPts val="600"/>
              </a:spcAft>
            </a:pPr>
            <a:r>
              <a:rPr lang="zh-CN" b="1">
                <a:latin typeface="微软雅黑" panose="020B0503020204020204" charset="-122"/>
                <a:ea typeface="微软雅黑" panose="020B0503020204020204" charset="-122"/>
              </a:rPr>
              <a:t>赛事影响</a:t>
            </a:r>
            <a:r>
              <a:rPr b="1">
                <a:latin typeface="微软雅黑" panose="020B0503020204020204" charset="-122"/>
                <a:ea typeface="微软雅黑" panose="020B0503020204020204" charset="-122"/>
              </a:rPr>
              <a:t>：202</a:t>
            </a:r>
            <a:r>
              <a:rPr lang="en-US" b="1">
                <a:latin typeface="微软雅黑" panose="020B0503020204020204" charset="-122"/>
                <a:ea typeface="微软雅黑" panose="020B0503020204020204" charset="-122"/>
              </a:rPr>
              <a:t>1</a:t>
            </a:r>
            <a:r>
              <a:rPr b="1">
                <a:latin typeface="微软雅黑" panose="020B0503020204020204" charset="-122"/>
                <a:ea typeface="微软雅黑" panose="020B0503020204020204" charset="-122"/>
              </a:rPr>
              <a:t>年，</a:t>
            </a:r>
            <a:r>
              <a:rPr b="1">
                <a:latin typeface="微软雅黑" panose="020B0503020204020204" charset="-122"/>
                <a:ea typeface="微软雅黑" panose="020B0503020204020204" charset="-122"/>
                <a:sym typeface="+mn-ea"/>
              </a:rPr>
              <a:t>吸引省内</a:t>
            </a:r>
            <a:r>
              <a:rPr lang="en-US" b="1">
                <a:latin typeface="微软雅黑" panose="020B0503020204020204" charset="-122"/>
                <a:ea typeface="微软雅黑" panose="020B0503020204020204" charset="-122"/>
                <a:sym typeface="+mn-ea"/>
              </a:rPr>
              <a:t>70</a:t>
            </a:r>
            <a:r>
              <a:rPr b="1">
                <a:latin typeface="微软雅黑" panose="020B0503020204020204" charset="-122"/>
                <a:ea typeface="微软雅黑" panose="020B0503020204020204" charset="-122"/>
                <a:sym typeface="+mn-ea"/>
              </a:rPr>
              <a:t>所院校，</a:t>
            </a:r>
            <a:r>
              <a:rPr lang="zh-CN" b="1">
                <a:latin typeface="微软雅黑" panose="020B0503020204020204" charset="-122"/>
                <a:ea typeface="微软雅黑" panose="020B0503020204020204" charset="-122"/>
                <a:sym typeface="+mn-ea"/>
              </a:rPr>
              <a:t>近</a:t>
            </a:r>
            <a:r>
              <a:rPr lang="en-US" altLang="zh-CN" b="1">
                <a:latin typeface="微软雅黑" panose="020B0503020204020204" charset="-122"/>
                <a:ea typeface="微软雅黑" panose="020B0503020204020204" charset="-122"/>
                <a:sym typeface="+mn-ea"/>
              </a:rPr>
              <a:t>183</a:t>
            </a:r>
            <a:r>
              <a:rPr b="1">
                <a:latin typeface="微软雅黑" panose="020B0503020204020204" charset="-122"/>
                <a:ea typeface="微软雅黑" panose="020B0503020204020204" charset="-122"/>
                <a:sym typeface="+mn-ea"/>
              </a:rPr>
              <a:t>支团队参赛</a:t>
            </a:r>
            <a:endParaRPr b="1">
              <a:latin typeface="微软雅黑" panose="020B0503020204020204" charset="-122"/>
              <a:ea typeface="微软雅黑" panose="020B0503020204020204" charset="-122"/>
            </a:endParaRPr>
          </a:p>
          <a:p>
            <a:pPr fontAlgn="auto">
              <a:lnSpc>
                <a:spcPct val="120000"/>
              </a:lnSpc>
              <a:spcAft>
                <a:spcPts val="600"/>
              </a:spcAft>
            </a:pPr>
            <a:r>
              <a:rPr b="1">
                <a:latin typeface="微软雅黑" panose="020B0503020204020204" charset="-122"/>
                <a:ea typeface="微软雅黑" panose="020B0503020204020204" charset="-122"/>
              </a:rPr>
              <a:t>承办院校：</a:t>
            </a:r>
            <a:r>
              <a:rPr lang="zh-CN" b="1">
                <a:latin typeface="微软雅黑" panose="020B0503020204020204" charset="-122"/>
                <a:ea typeface="微软雅黑" panose="020B0503020204020204" charset="-122"/>
              </a:rPr>
              <a:t>云南农业职业技术学院（</a:t>
            </a:r>
            <a:r>
              <a:rPr lang="en-US" altLang="zh-CN" b="1">
                <a:latin typeface="微软雅黑" panose="020B0503020204020204" charset="-122"/>
                <a:ea typeface="微软雅黑" panose="020B0503020204020204" charset="-122"/>
              </a:rPr>
              <a:t>2021</a:t>
            </a:r>
            <a:r>
              <a:rPr lang="zh-CN" altLang="en-US" b="1">
                <a:latin typeface="微软雅黑" panose="020B0503020204020204" charset="-122"/>
                <a:ea typeface="微软雅黑" panose="020B0503020204020204" charset="-122"/>
              </a:rPr>
              <a:t>）</a:t>
            </a:r>
            <a:endParaRPr lang="zh-CN" altLang="en-US" b="1">
              <a:latin typeface="微软雅黑" panose="020B0503020204020204" charset="-122"/>
              <a:ea typeface="微软雅黑" panose="020B0503020204020204" charset="-122"/>
            </a:endParaRPr>
          </a:p>
        </p:txBody>
      </p:sp>
      <p:pic>
        <p:nvPicPr>
          <p:cNvPr id="9" name="图片 8"/>
          <p:cNvPicPr>
            <a:picLocks noChangeAspect="1"/>
          </p:cNvPicPr>
          <p:nvPr/>
        </p:nvPicPr>
        <p:blipFill>
          <a:blip r:embed="rId1"/>
          <a:stretch>
            <a:fillRect/>
          </a:stretch>
        </p:blipFill>
        <p:spPr>
          <a:xfrm>
            <a:off x="1255395" y="2145665"/>
            <a:ext cx="3074670" cy="4461510"/>
          </a:xfrm>
          <a:prstGeom prst="rect">
            <a:avLst/>
          </a:prstGeom>
          <a:effectLst>
            <a:outerShdw blurRad="50800" dist="38100" dir="10800000" algn="r" rotWithShape="0">
              <a:prstClr val="black">
                <a:alpha val="40000"/>
              </a:prstClr>
            </a:outerShdw>
          </a:effectLst>
        </p:spPr>
      </p:pic>
      <p:pic>
        <p:nvPicPr>
          <p:cNvPr id="10" name="图片 9"/>
          <p:cNvPicPr>
            <a:picLocks noChangeAspect="1"/>
          </p:cNvPicPr>
          <p:nvPr/>
        </p:nvPicPr>
        <p:blipFill>
          <a:blip r:embed="rId2"/>
          <a:stretch>
            <a:fillRect/>
          </a:stretch>
        </p:blipFill>
        <p:spPr>
          <a:xfrm>
            <a:off x="1255395" y="2146300"/>
            <a:ext cx="3112135" cy="4461510"/>
          </a:xfrm>
          <a:prstGeom prst="rect">
            <a:avLst/>
          </a:prstGeom>
          <a:effectLst>
            <a:outerShdw blurRad="50800" dist="38100" dir="10800000" algn="r" rotWithShape="0">
              <a:prstClr val="black">
                <a:alpha val="40000"/>
              </a:prstClr>
            </a:outerShdw>
          </a:effectLst>
        </p:spPr>
      </p:pic>
      <p:pic>
        <p:nvPicPr>
          <p:cNvPr id="11" name="图片 10"/>
          <p:cNvPicPr>
            <a:picLocks noChangeAspect="1"/>
          </p:cNvPicPr>
          <p:nvPr/>
        </p:nvPicPr>
        <p:blipFill>
          <a:blip r:embed="rId3"/>
          <a:stretch>
            <a:fillRect/>
          </a:stretch>
        </p:blipFill>
        <p:spPr>
          <a:xfrm>
            <a:off x="1370965" y="2146300"/>
            <a:ext cx="3163570" cy="4462145"/>
          </a:xfrm>
          <a:prstGeom prst="rect">
            <a:avLst/>
          </a:prstGeom>
          <a:effectLst>
            <a:outerShdw blurRad="50800" dist="38100" dir="10800000" algn="r" rotWithShape="0">
              <a:prstClr val="black">
                <a:alpha val="40000"/>
              </a:prstClr>
            </a:outerShdw>
          </a:effectLst>
        </p:spPr>
      </p:pic>
      <p:pic>
        <p:nvPicPr>
          <p:cNvPr id="5" name="图片 4"/>
          <p:cNvPicPr>
            <a:picLocks noChangeAspect="1"/>
          </p:cNvPicPr>
          <p:nvPr/>
        </p:nvPicPr>
        <p:blipFill>
          <a:blip r:embed="rId4"/>
          <a:stretch>
            <a:fillRect/>
          </a:stretch>
        </p:blipFill>
        <p:spPr>
          <a:xfrm>
            <a:off x="973455" y="2145030"/>
            <a:ext cx="3075305" cy="4434205"/>
          </a:xfrm>
          <a:prstGeom prst="rect">
            <a:avLst/>
          </a:prstGeom>
          <a:effectLst>
            <a:outerShdw blurRad="50800" dist="38100" dir="10800000" algn="r" rotWithShape="0">
              <a:prstClr val="black">
                <a:alpha val="40000"/>
              </a:prstClr>
            </a:outerShdw>
          </a:effectLst>
        </p:spPr>
      </p:pic>
      <p:pic>
        <p:nvPicPr>
          <p:cNvPr id="6" name="图片 5"/>
          <p:cNvPicPr>
            <a:picLocks noChangeAspect="1"/>
          </p:cNvPicPr>
          <p:nvPr/>
        </p:nvPicPr>
        <p:blipFill>
          <a:blip r:embed="rId5"/>
          <a:srcRect r="12268"/>
          <a:stretch>
            <a:fillRect/>
          </a:stretch>
        </p:blipFill>
        <p:spPr>
          <a:xfrm>
            <a:off x="4203700" y="2146300"/>
            <a:ext cx="4813935" cy="4432935"/>
          </a:xfrm>
          <a:prstGeom prst="rect">
            <a:avLst/>
          </a:prstGeom>
        </p:spPr>
      </p:pic>
      <p:grpSp>
        <p:nvGrpSpPr>
          <p:cNvPr id="14" name="组合 13"/>
          <p:cNvGrpSpPr/>
          <p:nvPr/>
        </p:nvGrpSpPr>
        <p:grpSpPr>
          <a:xfrm>
            <a:off x="9083675" y="2145030"/>
            <a:ext cx="2282190" cy="4432935"/>
            <a:chOff x="14305" y="3378"/>
            <a:chExt cx="3170" cy="6623"/>
          </a:xfrm>
        </p:grpSpPr>
        <p:grpSp>
          <p:nvGrpSpPr>
            <p:cNvPr id="8" name="组合 7"/>
            <p:cNvGrpSpPr/>
            <p:nvPr/>
          </p:nvGrpSpPr>
          <p:grpSpPr>
            <a:xfrm>
              <a:off x="14305" y="3378"/>
              <a:ext cx="3162" cy="4302"/>
              <a:chOff x="14305" y="3378"/>
              <a:chExt cx="4106" cy="5266"/>
            </a:xfrm>
          </p:grpSpPr>
          <p:pic>
            <p:nvPicPr>
              <p:cNvPr id="4" name="图片 3"/>
              <p:cNvPicPr>
                <a:picLocks noChangeAspect="1"/>
              </p:cNvPicPr>
              <p:nvPr/>
            </p:nvPicPr>
            <p:blipFill>
              <a:blip r:embed="rId6"/>
              <a:stretch>
                <a:fillRect/>
              </a:stretch>
            </p:blipFill>
            <p:spPr>
              <a:xfrm>
                <a:off x="14305" y="3378"/>
                <a:ext cx="4106" cy="2640"/>
              </a:xfrm>
              <a:prstGeom prst="rect">
                <a:avLst/>
              </a:prstGeom>
            </p:spPr>
          </p:pic>
          <p:pic>
            <p:nvPicPr>
              <p:cNvPr id="7" name="图片 6"/>
              <p:cNvPicPr>
                <a:picLocks noChangeAspect="1"/>
              </p:cNvPicPr>
              <p:nvPr/>
            </p:nvPicPr>
            <p:blipFill>
              <a:blip r:embed="rId7"/>
              <a:stretch>
                <a:fillRect/>
              </a:stretch>
            </p:blipFill>
            <p:spPr>
              <a:xfrm>
                <a:off x="14314" y="6152"/>
                <a:ext cx="4097" cy="2492"/>
              </a:xfrm>
              <a:prstGeom prst="rect">
                <a:avLst/>
              </a:prstGeom>
            </p:spPr>
          </p:pic>
        </p:grpSp>
        <p:pic>
          <p:nvPicPr>
            <p:cNvPr id="13" name="图片 12"/>
            <p:cNvPicPr>
              <a:picLocks noChangeAspect="1"/>
            </p:cNvPicPr>
            <p:nvPr/>
          </p:nvPicPr>
          <p:blipFill>
            <a:blip r:embed="rId8"/>
            <a:stretch>
              <a:fillRect/>
            </a:stretch>
          </p:blipFill>
          <p:spPr>
            <a:xfrm>
              <a:off x="14333" y="7789"/>
              <a:ext cx="3143" cy="2212"/>
            </a:xfrm>
            <a:prstGeom prst="rect">
              <a:avLst/>
            </a:prstGeom>
          </p:spPr>
        </p:pic>
      </p:grpSp>
    </p:spTree>
    <p:custDataLst>
      <p:tags r:id="rId9"/>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8607"/>
        </a:solidFill>
        <a:effectLst/>
      </p:bgPr>
    </p:bg>
    <p:spTree>
      <p:nvGrpSpPr>
        <p:cNvPr id="1" name=""/>
        <p:cNvGrpSpPr/>
        <p:nvPr/>
      </p:nvGrpSpPr>
      <p:grpSpPr/>
      <p:sp>
        <p:nvSpPr>
          <p:cNvPr id="4" name="矩形 3"/>
          <p:cNvSpPr/>
          <p:nvPr/>
        </p:nvSpPr>
        <p:spPr>
          <a:xfrm>
            <a:off x="5995670" y="6985"/>
            <a:ext cx="619633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任意多边形 2"/>
          <p:cNvSpPr/>
          <p:nvPr/>
        </p:nvSpPr>
        <p:spPr>
          <a:xfrm rot="16200000">
            <a:off x="-170815" y="2061210"/>
            <a:ext cx="3077210" cy="2735580"/>
          </a:xfrm>
          <a:custGeom>
            <a:avLst/>
            <a:gdLst>
              <a:gd name="adj1" fmla="val 4690"/>
              <a:gd name="a1" fmla="pin 0 adj1 50000"/>
              <a:gd name="x1" fmla="*/ ss a1 100000"/>
              <a:gd name="x4" fmla="+- r 0 x1"/>
              <a:gd name="y4" fmla="+- b 0 x1"/>
            </a:gdLst>
            <a:ahLst/>
            <a:cxnLst>
              <a:cxn ang="3">
                <a:pos x="hc" y="t"/>
              </a:cxn>
              <a:cxn ang="cd2">
                <a:pos x="l" y="vc"/>
              </a:cxn>
              <a:cxn ang="cd4">
                <a:pos x="hc" y="b"/>
              </a:cxn>
              <a:cxn ang="0">
                <a:pos x="r" y="vc"/>
              </a:cxn>
            </a:cxnLst>
            <a:rect l="l" t="t" r="r" b="b"/>
            <a:pathLst>
              <a:path w="4846" h="3854">
                <a:moveTo>
                  <a:pt x="0" y="0"/>
                </a:moveTo>
                <a:lnTo>
                  <a:pt x="196" y="0"/>
                </a:lnTo>
                <a:lnTo>
                  <a:pt x="196" y="3658"/>
                </a:lnTo>
                <a:lnTo>
                  <a:pt x="4650" y="3658"/>
                </a:lnTo>
                <a:lnTo>
                  <a:pt x="4650" y="0"/>
                </a:lnTo>
                <a:lnTo>
                  <a:pt x="4846" y="0"/>
                </a:lnTo>
                <a:lnTo>
                  <a:pt x="4846" y="3854"/>
                </a:lnTo>
                <a:lnTo>
                  <a:pt x="0" y="3854"/>
                </a:lnTo>
                <a:lnTo>
                  <a:pt x="0"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tx1">
                  <a:lumMod val="85000"/>
                  <a:lumOff val="15000"/>
                </a:schemeClr>
              </a:solidFill>
            </a:endParaRPr>
          </a:p>
        </p:txBody>
      </p:sp>
      <p:pic>
        <p:nvPicPr>
          <p:cNvPr id="5" name="图片 4" descr="学创杯logo_3"/>
          <p:cNvPicPr>
            <a:picLocks noChangeAspect="1"/>
          </p:cNvPicPr>
          <p:nvPr/>
        </p:nvPicPr>
        <p:blipFill>
          <a:blip r:embed="rId1"/>
          <a:stretch>
            <a:fillRect/>
          </a:stretch>
        </p:blipFill>
        <p:spPr>
          <a:xfrm>
            <a:off x="10861675" y="164465"/>
            <a:ext cx="901065" cy="798195"/>
          </a:xfrm>
          <a:prstGeom prst="rect">
            <a:avLst/>
          </a:prstGeom>
        </p:spPr>
      </p:pic>
      <p:sp>
        <p:nvSpPr>
          <p:cNvPr id="2" name="文本框 1"/>
          <p:cNvSpPr txBox="1"/>
          <p:nvPr/>
        </p:nvSpPr>
        <p:spPr>
          <a:xfrm>
            <a:off x="1651635" y="713105"/>
            <a:ext cx="3796030" cy="4384675"/>
          </a:xfrm>
          <a:prstGeom prst="rect">
            <a:avLst/>
          </a:prstGeom>
          <a:noFill/>
        </p:spPr>
        <p:txBody>
          <a:bodyPr wrap="square" rtlCol="0">
            <a:spAutoFit/>
          </a:bodyPr>
          <a:p>
            <a:endParaRPr lang="en-US" altLang="zh-CN" sz="8000" b="1">
              <a:solidFill>
                <a:schemeClr val="bg1"/>
              </a:solidFill>
            </a:endParaRPr>
          </a:p>
          <a:p>
            <a:r>
              <a:rPr lang="en-US" altLang="zh-CN" sz="8000" b="1">
                <a:solidFill>
                  <a:schemeClr val="bg1"/>
                </a:solidFill>
              </a:rPr>
              <a:t> </a:t>
            </a:r>
            <a:r>
              <a:rPr lang="en-US" altLang="zh-CN" sz="19900" b="1">
                <a:solidFill>
                  <a:schemeClr val="bg1"/>
                </a:solidFill>
              </a:rPr>
              <a:t>04</a:t>
            </a:r>
            <a:endParaRPr lang="en-US" altLang="zh-CN" sz="19900" b="1">
              <a:solidFill>
                <a:schemeClr val="bg1"/>
              </a:solidFill>
            </a:endParaRPr>
          </a:p>
        </p:txBody>
      </p:sp>
      <p:sp>
        <p:nvSpPr>
          <p:cNvPr id="7" name="文本框 6"/>
          <p:cNvSpPr txBox="1"/>
          <p:nvPr/>
        </p:nvSpPr>
        <p:spPr>
          <a:xfrm>
            <a:off x="6160135" y="3044825"/>
            <a:ext cx="6031865" cy="1014730"/>
          </a:xfrm>
          <a:prstGeom prst="rect">
            <a:avLst/>
          </a:prstGeom>
          <a:noFill/>
        </p:spPr>
        <p:txBody>
          <a:bodyPr wrap="square" rtlCol="0">
            <a:spAutoFit/>
          </a:bodyPr>
          <a:p>
            <a:pPr algn="l"/>
            <a:r>
              <a:rPr lang="zh-CN" altLang="en-US" sz="6000" b="1">
                <a:solidFill>
                  <a:schemeClr val="bg1"/>
                </a:solidFill>
                <a:sym typeface="+mn-ea"/>
              </a:rPr>
              <a:t>高校赛事认定</a:t>
            </a:r>
            <a:endParaRPr lang="zh-CN" altLang="en-US" sz="6000" b="1">
              <a:solidFill>
                <a:schemeClr val="bg1"/>
              </a:solidFill>
              <a:sym typeface="+mn-ea"/>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p14:dur="70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612902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——武汉大学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lang="zh-CN" altLang="en-US" sz="2000" b="1">
                <a:latin typeface="宋体" panose="02010600030101010101" pitchFamily="2" charset="-122"/>
                <a:ea typeface="宋体" panose="02010600030101010101" pitchFamily="2" charset="-122"/>
                <a:cs typeface="宋体" panose="02010600030101010101" pitchFamily="2" charset="-122"/>
              </a:rPr>
              <a:t>（</a:t>
            </a:r>
            <a:r>
              <a:rPr lang="en-US" altLang="zh-CN" sz="2000" b="1">
                <a:latin typeface="宋体" panose="02010600030101010101" pitchFamily="2" charset="-122"/>
                <a:ea typeface="宋体" panose="02010600030101010101" pitchFamily="2" charset="-122"/>
                <a:cs typeface="宋体" panose="02010600030101010101" pitchFamily="2" charset="-122"/>
              </a:rPr>
              <a:t>A </a:t>
            </a:r>
            <a:r>
              <a:rPr lang="zh-CN" altLang="en-US" sz="2000" b="1">
                <a:latin typeface="宋体" panose="02010600030101010101" pitchFamily="2" charset="-122"/>
                <a:ea typeface="宋体" panose="02010600030101010101" pitchFamily="2" charset="-122"/>
                <a:cs typeface="宋体" panose="02010600030101010101" pitchFamily="2" charset="-122"/>
              </a:rPr>
              <a:t>类</a:t>
            </a:r>
            <a:r>
              <a:rPr lang="en-US" altLang="zh-CN" sz="2000" b="1">
                <a:latin typeface="宋体" panose="02010600030101010101" pitchFamily="2" charset="-122"/>
                <a:ea typeface="宋体" panose="02010600030101010101" pitchFamily="2" charset="-122"/>
                <a:cs typeface="宋体" panose="02010600030101010101" pitchFamily="2" charset="-122"/>
              </a:rPr>
              <a:t>-</a:t>
            </a:r>
            <a:r>
              <a:rPr lang="zh-CN" altLang="en-US" sz="2000" b="1">
                <a:latin typeface="宋体" panose="02010600030101010101" pitchFamily="2" charset="-122"/>
                <a:ea typeface="宋体" panose="02010600030101010101" pitchFamily="2" charset="-122"/>
                <a:cs typeface="宋体" panose="02010600030101010101" pitchFamily="2" charset="-122"/>
              </a:rPr>
              <a:t>全国普通高校大学生竞赛排行榜赛事）</a:t>
            </a: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pic>
        <p:nvPicPr>
          <p:cNvPr id="22" name="图片 4"/>
          <p:cNvPicPr>
            <a:picLocks noChangeAspect="1"/>
          </p:cNvPicPr>
          <p:nvPr/>
        </p:nvPicPr>
        <p:blipFill>
          <a:blip r:embed="rId1"/>
          <a:srcRect b="15659"/>
          <a:stretch>
            <a:fillRect/>
          </a:stretch>
        </p:blipFill>
        <p:spPr>
          <a:xfrm>
            <a:off x="847725" y="1717675"/>
            <a:ext cx="5805170" cy="3312160"/>
          </a:xfrm>
          <a:prstGeom prst="rect">
            <a:avLst/>
          </a:prstGeom>
          <a:noFill/>
          <a:ln w="9525">
            <a:noFill/>
          </a:ln>
        </p:spPr>
      </p:pic>
      <p:pic>
        <p:nvPicPr>
          <p:cNvPr id="27" name="图片 7"/>
          <p:cNvPicPr>
            <a:picLocks noChangeAspect="1"/>
          </p:cNvPicPr>
          <p:nvPr/>
        </p:nvPicPr>
        <p:blipFill>
          <a:blip r:embed="rId2"/>
          <a:srcRect b="14340"/>
          <a:stretch>
            <a:fillRect/>
          </a:stretch>
        </p:blipFill>
        <p:spPr>
          <a:xfrm>
            <a:off x="3530600" y="2440940"/>
            <a:ext cx="5435600" cy="3110865"/>
          </a:xfrm>
          <a:prstGeom prst="rect">
            <a:avLst/>
          </a:prstGeom>
          <a:noFill/>
          <a:ln w="9525">
            <a:noFill/>
          </a:ln>
        </p:spPr>
      </p:pic>
      <p:pic>
        <p:nvPicPr>
          <p:cNvPr id="28" name="图片 8"/>
          <p:cNvPicPr>
            <a:picLocks noChangeAspect="1"/>
          </p:cNvPicPr>
          <p:nvPr/>
        </p:nvPicPr>
        <p:blipFill>
          <a:blip r:embed="rId3"/>
          <a:stretch>
            <a:fillRect/>
          </a:stretch>
        </p:blipFill>
        <p:spPr>
          <a:xfrm>
            <a:off x="6291580" y="3004185"/>
            <a:ext cx="5124450" cy="2811780"/>
          </a:xfrm>
          <a:prstGeom prst="rect">
            <a:avLst/>
          </a:prstGeom>
          <a:noFill/>
          <a:ln w="9525">
            <a:noFill/>
          </a:ln>
        </p:spPr>
      </p:pic>
      <p:sp>
        <p:nvSpPr>
          <p:cNvPr id="2" name="文本框 1"/>
          <p:cNvSpPr txBox="1"/>
          <p:nvPr/>
        </p:nvSpPr>
        <p:spPr>
          <a:xfrm>
            <a:off x="697230" y="5440045"/>
            <a:ext cx="5943600" cy="829945"/>
          </a:xfrm>
          <a:prstGeom prst="rect">
            <a:avLst/>
          </a:prstGeom>
          <a:noFill/>
          <a:ln w="9525">
            <a:noFill/>
          </a:ln>
        </p:spPr>
        <p:txBody>
          <a:bodyPr wrap="square">
            <a:spAutoFit/>
          </a:bodyPr>
          <a:p>
            <a:pPr marL="0" indent="0" algn="l">
              <a:lnSpc>
                <a:spcPct val="150000"/>
              </a:lnSpc>
            </a:pPr>
            <a:r>
              <a:rPr lang="zh-CN" altLang="en-US" sz="1600"/>
              <a:t>参考网址：</a:t>
            </a:r>
            <a:r>
              <a:rPr lang="en-US" altLang="zh-CN" sz="1600"/>
              <a:t>https://news.whu.edu.cn/info/1002/57387.htm</a:t>
            </a:r>
            <a:endParaRPr lang="en-US" altLang="zh-CN" sz="1600"/>
          </a:p>
          <a:p>
            <a:pPr marL="0" indent="0" algn="l">
              <a:lnSpc>
                <a:spcPct val="150000"/>
              </a:lnSpc>
            </a:pPr>
            <a:r>
              <a:rPr lang="zh-CN" altLang="en-US" sz="1600"/>
              <a:t>参考网址：http://uc.whu.edu.cn/info/1039/11079.htm</a:t>
            </a:r>
            <a:endParaRPr lang="zh-CN" altLang="en-US" sz="1600"/>
          </a:p>
        </p:txBody>
      </p:sp>
    </p:spTree>
    <p:custDataLst>
      <p:tags r:id="rId4"/>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10846435"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——哈尔滨工业大学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707390" y="112014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p:cNvSpPr txBox="1"/>
          <p:nvPr/>
        </p:nvSpPr>
        <p:spPr>
          <a:xfrm>
            <a:off x="840105" y="5427345"/>
            <a:ext cx="7833360" cy="460375"/>
          </a:xfrm>
          <a:prstGeom prst="rect">
            <a:avLst/>
          </a:prstGeom>
          <a:noFill/>
          <a:ln w="9525">
            <a:noFill/>
          </a:ln>
        </p:spPr>
        <p:txBody>
          <a:bodyPr wrap="square">
            <a:spAutoFit/>
          </a:bodyPr>
          <a:p>
            <a:pPr marL="0" indent="0" algn="l">
              <a:lnSpc>
                <a:spcPct val="150000"/>
              </a:lnSpc>
            </a:pPr>
            <a:r>
              <a:rPr lang="zh-CN" altLang="en-US" sz="1600"/>
              <a:t>参考网：</a:t>
            </a:r>
            <a:r>
              <a:rPr lang="en-US" altLang="zh-CN" sz="1600"/>
              <a:t>http://jwc.hit.edu.cn/2021/0324/c4349a252166/page.htm</a:t>
            </a:r>
            <a:endParaRPr lang="en-US" altLang="zh-CN" sz="1600"/>
          </a:p>
        </p:txBody>
      </p:sp>
      <p:pic>
        <p:nvPicPr>
          <p:cNvPr id="25" name="图片 1"/>
          <p:cNvPicPr>
            <a:picLocks noChangeAspect="1"/>
          </p:cNvPicPr>
          <p:nvPr/>
        </p:nvPicPr>
        <p:blipFill>
          <a:blip r:embed="rId1"/>
          <a:stretch>
            <a:fillRect/>
          </a:stretch>
        </p:blipFill>
        <p:spPr>
          <a:xfrm>
            <a:off x="707073" y="1779270"/>
            <a:ext cx="5133975" cy="3001010"/>
          </a:xfrm>
          <a:prstGeom prst="rect">
            <a:avLst/>
          </a:prstGeom>
          <a:effectLst>
            <a:outerShdw blurRad="76200" dir="18900000" sy="23000" kx="-1200000" algn="bl" rotWithShape="0">
              <a:prstClr val="black">
                <a:alpha val="20000"/>
              </a:prstClr>
            </a:outerShdw>
          </a:effectLst>
        </p:spPr>
      </p:pic>
      <p:pic>
        <p:nvPicPr>
          <p:cNvPr id="26" name="图片 2"/>
          <p:cNvPicPr>
            <a:picLocks noChangeAspect="1"/>
          </p:cNvPicPr>
          <p:nvPr/>
        </p:nvPicPr>
        <p:blipFill>
          <a:blip r:embed="rId2"/>
          <a:stretch>
            <a:fillRect/>
          </a:stretch>
        </p:blipFill>
        <p:spPr>
          <a:xfrm>
            <a:off x="6075680" y="1791018"/>
            <a:ext cx="5072380" cy="3088005"/>
          </a:xfrm>
          <a:prstGeom prst="rect">
            <a:avLst/>
          </a:prstGeom>
          <a:effectLst>
            <a:outerShdw blurRad="76200" dir="18900000" sy="23000" kx="-1200000" algn="bl" rotWithShape="0">
              <a:prstClr val="black">
                <a:alpha val="20000"/>
              </a:prstClr>
            </a:outerShdw>
          </a:effectLst>
        </p:spPr>
      </p:pic>
    </p:spTree>
    <p:custDataLst>
      <p:tags r:id="rId3"/>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——四川大学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（A 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p:cNvSpPr txBox="1"/>
          <p:nvPr/>
        </p:nvSpPr>
        <p:spPr>
          <a:xfrm>
            <a:off x="840105" y="5802630"/>
            <a:ext cx="7833360" cy="460375"/>
          </a:xfrm>
          <a:prstGeom prst="rect">
            <a:avLst/>
          </a:prstGeom>
          <a:noFill/>
          <a:ln w="9525">
            <a:noFill/>
          </a:ln>
        </p:spPr>
        <p:txBody>
          <a:bodyPr wrap="square">
            <a:spAutoFit/>
          </a:bodyPr>
          <a:p>
            <a:pPr marL="0" indent="0" algn="l">
              <a:lnSpc>
                <a:spcPct val="150000"/>
              </a:lnSpc>
            </a:pPr>
            <a:r>
              <a:rPr lang="zh-CN" altLang="en-US" sz="1600"/>
              <a:t>参考网：</a:t>
            </a:r>
            <a:r>
              <a:rPr lang="en-US" altLang="zh-CN" sz="1600"/>
              <a:t>https://jwc.scu.edu.cn/info/1040/7420.htm</a:t>
            </a:r>
            <a:endParaRPr lang="en-US" altLang="zh-CN" sz="1600"/>
          </a:p>
        </p:txBody>
      </p:sp>
      <p:pic>
        <p:nvPicPr>
          <p:cNvPr id="29" name="图片 9"/>
          <p:cNvPicPr>
            <a:picLocks noChangeAspect="1"/>
          </p:cNvPicPr>
          <p:nvPr/>
        </p:nvPicPr>
        <p:blipFill>
          <a:blip r:embed="rId1"/>
          <a:stretch>
            <a:fillRect/>
          </a:stretch>
        </p:blipFill>
        <p:spPr>
          <a:xfrm>
            <a:off x="2346325" y="1558925"/>
            <a:ext cx="7401560" cy="4116070"/>
          </a:xfrm>
          <a:prstGeom prst="rect">
            <a:avLst/>
          </a:prstGeom>
          <a:noFill/>
          <a:ln w="9525">
            <a:noFill/>
          </a:ln>
        </p:spPr>
      </p:pic>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——中南民族大学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（学科竞赛级别等级划分目录国家级B级）</a:t>
            </a:r>
            <a:endParaRPr sz="2000" b="1">
              <a:latin typeface="宋体" panose="02010600030101010101" pitchFamily="2" charset="-122"/>
              <a:ea typeface="宋体" panose="02010600030101010101" pitchFamily="2" charset="-122"/>
              <a:cs typeface="宋体" panose="02010600030101010101" pitchFamily="2" charset="-122"/>
            </a:endParaRPr>
          </a:p>
        </p:txBody>
      </p:sp>
      <p:pic>
        <p:nvPicPr>
          <p:cNvPr id="30" name="图片 10"/>
          <p:cNvPicPr>
            <a:picLocks noChangeAspect="1"/>
          </p:cNvPicPr>
          <p:nvPr/>
        </p:nvPicPr>
        <p:blipFill>
          <a:blip r:embed="rId1"/>
          <a:stretch>
            <a:fillRect/>
          </a:stretch>
        </p:blipFill>
        <p:spPr>
          <a:xfrm>
            <a:off x="2289175" y="1568450"/>
            <a:ext cx="7162800" cy="4843780"/>
          </a:xfrm>
          <a:prstGeom prst="rect">
            <a:avLst/>
          </a:prstGeom>
          <a:noFill/>
          <a:ln w="9525">
            <a:noFill/>
          </a:ln>
        </p:spPr>
      </p:pic>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——湖北文理学院</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（A 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pic>
        <p:nvPicPr>
          <p:cNvPr id="35" name="图片 15"/>
          <p:cNvPicPr>
            <a:picLocks noChangeAspect="1"/>
          </p:cNvPicPr>
          <p:nvPr/>
        </p:nvPicPr>
        <p:blipFill>
          <a:blip r:embed="rId1"/>
          <a:stretch>
            <a:fillRect/>
          </a:stretch>
        </p:blipFill>
        <p:spPr>
          <a:xfrm>
            <a:off x="1189990" y="1623695"/>
            <a:ext cx="7203440" cy="4274185"/>
          </a:xfrm>
          <a:prstGeom prst="rect">
            <a:avLst/>
          </a:prstGeom>
          <a:noFill/>
          <a:ln w="9525">
            <a:noFill/>
          </a:ln>
        </p:spPr>
      </p:pic>
      <p:pic>
        <p:nvPicPr>
          <p:cNvPr id="36" name="图片 16"/>
          <p:cNvPicPr>
            <a:picLocks noChangeAspect="1"/>
          </p:cNvPicPr>
          <p:nvPr/>
        </p:nvPicPr>
        <p:blipFill>
          <a:blip r:embed="rId2"/>
          <a:stretch>
            <a:fillRect/>
          </a:stretch>
        </p:blipFill>
        <p:spPr>
          <a:xfrm>
            <a:off x="4269740" y="4006850"/>
            <a:ext cx="6856095" cy="2003425"/>
          </a:xfrm>
          <a:prstGeom prst="rect">
            <a:avLst/>
          </a:prstGeom>
          <a:noFill/>
          <a:ln w="9525">
            <a:noFill/>
          </a:ln>
        </p:spPr>
      </p:pic>
    </p:spTree>
    <p:custDataLst>
      <p:tags r:id="rId3"/>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——西南民族大学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（A 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p:cNvSpPr txBox="1"/>
          <p:nvPr/>
        </p:nvSpPr>
        <p:spPr>
          <a:xfrm>
            <a:off x="840105" y="5802630"/>
            <a:ext cx="7833360" cy="460375"/>
          </a:xfrm>
          <a:prstGeom prst="rect">
            <a:avLst/>
          </a:prstGeom>
          <a:noFill/>
          <a:ln w="9525">
            <a:noFill/>
          </a:ln>
        </p:spPr>
        <p:txBody>
          <a:bodyPr wrap="square">
            <a:spAutoFit/>
          </a:bodyPr>
          <a:p>
            <a:pPr marL="0" indent="0" algn="l">
              <a:lnSpc>
                <a:spcPct val="150000"/>
              </a:lnSpc>
            </a:pPr>
            <a:r>
              <a:rPr lang="zh-CN" altLang="en-US" sz="1600"/>
              <a:t>参考网：</a:t>
            </a:r>
            <a:r>
              <a:rPr lang="en-US" altLang="zh-CN" sz="1600"/>
              <a:t>https://jwc.swun.edu.cn/info/1113/3484.htm</a:t>
            </a:r>
            <a:endParaRPr lang="en-US" altLang="zh-CN" sz="1600"/>
          </a:p>
        </p:txBody>
      </p:sp>
      <p:pic>
        <p:nvPicPr>
          <p:cNvPr id="3" name="IM 3"/>
          <p:cNvPicPr/>
          <p:nvPr/>
        </p:nvPicPr>
        <p:blipFill>
          <a:blip r:embed="rId1"/>
          <a:srcRect b="46837"/>
          <a:stretch>
            <a:fillRect/>
          </a:stretch>
        </p:blipFill>
        <p:spPr>
          <a:xfrm>
            <a:off x="840105" y="1899920"/>
            <a:ext cx="5270500" cy="3585210"/>
          </a:xfrm>
          <a:prstGeom prst="rect">
            <a:avLst/>
          </a:prstGeom>
        </p:spPr>
      </p:pic>
      <p:pic>
        <p:nvPicPr>
          <p:cNvPr id="4" name="IM 3"/>
          <p:cNvPicPr/>
          <p:nvPr/>
        </p:nvPicPr>
        <p:blipFill>
          <a:blip r:embed="rId1"/>
          <a:srcRect t="52883"/>
          <a:stretch>
            <a:fillRect/>
          </a:stretch>
        </p:blipFill>
        <p:spPr>
          <a:xfrm>
            <a:off x="6283325" y="1999615"/>
            <a:ext cx="5270500" cy="338645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——西南石油大学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（A 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pic>
        <p:nvPicPr>
          <p:cNvPr id="5" name="IM 4"/>
          <p:cNvPicPr/>
          <p:nvPr/>
        </p:nvPicPr>
        <p:blipFill>
          <a:blip r:embed="rId1"/>
          <a:stretch>
            <a:fillRect/>
          </a:stretch>
        </p:blipFill>
        <p:spPr>
          <a:xfrm>
            <a:off x="1196975" y="1525270"/>
            <a:ext cx="9097645" cy="4984750"/>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——成都信息工程大学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（B类-全国普通高校大学生竞赛排行榜赛事）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p:cNvSpPr txBox="1"/>
          <p:nvPr/>
        </p:nvSpPr>
        <p:spPr>
          <a:xfrm>
            <a:off x="840105" y="5802630"/>
            <a:ext cx="7833360" cy="460375"/>
          </a:xfrm>
          <a:prstGeom prst="rect">
            <a:avLst/>
          </a:prstGeom>
          <a:noFill/>
          <a:ln w="9525">
            <a:noFill/>
          </a:ln>
        </p:spPr>
        <p:txBody>
          <a:bodyPr wrap="square">
            <a:spAutoFit/>
          </a:bodyPr>
          <a:p>
            <a:pPr marL="0" indent="0" algn="l">
              <a:lnSpc>
                <a:spcPct val="150000"/>
              </a:lnSpc>
            </a:pPr>
            <a:r>
              <a:rPr lang="zh-CN" altLang="en-US" sz="1600"/>
              <a:t>参考网：</a:t>
            </a:r>
            <a:r>
              <a:rPr lang="en-US" altLang="zh-CN" sz="1600"/>
              <a:t>https://jwc.cuit.edu.cn/info/1182/2058.htm</a:t>
            </a:r>
            <a:endParaRPr lang="en-US" altLang="zh-CN" sz="1600"/>
          </a:p>
        </p:txBody>
      </p:sp>
      <p:pic>
        <p:nvPicPr>
          <p:cNvPr id="33" name="图片 13"/>
          <p:cNvPicPr>
            <a:picLocks noChangeAspect="1"/>
          </p:cNvPicPr>
          <p:nvPr/>
        </p:nvPicPr>
        <p:blipFill>
          <a:blip r:embed="rId1"/>
          <a:stretch>
            <a:fillRect/>
          </a:stretch>
        </p:blipFill>
        <p:spPr>
          <a:xfrm>
            <a:off x="840105" y="1913255"/>
            <a:ext cx="6521450" cy="3407410"/>
          </a:xfrm>
          <a:prstGeom prst="rect">
            <a:avLst/>
          </a:prstGeom>
          <a:noFill/>
          <a:ln w="9525">
            <a:noFill/>
          </a:ln>
        </p:spPr>
      </p:pic>
      <p:pic>
        <p:nvPicPr>
          <p:cNvPr id="10" name="IM 10"/>
          <p:cNvPicPr/>
          <p:nvPr/>
        </p:nvPicPr>
        <p:blipFill>
          <a:blip r:embed="rId2"/>
          <a:stretch>
            <a:fillRect/>
          </a:stretch>
        </p:blipFill>
        <p:spPr>
          <a:xfrm>
            <a:off x="5177155" y="2562225"/>
            <a:ext cx="6245860" cy="3240405"/>
          </a:xfrm>
          <a:prstGeom prst="rect">
            <a:avLst/>
          </a:prstGeom>
        </p:spPr>
      </p:pic>
    </p:spTree>
    <p:custDataLst>
      <p:tags r:id="rId3"/>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——成都大学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（B类-全国普通高校大学生竞赛排行榜赛事）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p:cNvSpPr txBox="1"/>
          <p:nvPr/>
        </p:nvSpPr>
        <p:spPr>
          <a:xfrm>
            <a:off x="840105" y="6002020"/>
            <a:ext cx="7833360" cy="460375"/>
          </a:xfrm>
          <a:prstGeom prst="rect">
            <a:avLst/>
          </a:prstGeom>
          <a:noFill/>
          <a:ln w="9525">
            <a:noFill/>
          </a:ln>
        </p:spPr>
        <p:txBody>
          <a:bodyPr wrap="square">
            <a:spAutoFit/>
          </a:bodyPr>
          <a:p>
            <a:pPr marL="0" indent="0" algn="l">
              <a:lnSpc>
                <a:spcPct val="150000"/>
              </a:lnSpc>
            </a:pPr>
            <a:r>
              <a:rPr lang="zh-CN" altLang="en-US" sz="1600"/>
              <a:t>参考网：</a:t>
            </a:r>
            <a:r>
              <a:rPr lang="en-US" altLang="zh-CN" sz="1600"/>
              <a:t>http://jw.cdu.edu.cn/Infors/BBSShow.aspx?id=3300</a:t>
            </a:r>
            <a:endParaRPr lang="en-US" altLang="zh-CN" sz="1600"/>
          </a:p>
        </p:txBody>
      </p:sp>
      <p:pic>
        <p:nvPicPr>
          <p:cNvPr id="11" name="IM 11"/>
          <p:cNvPicPr/>
          <p:nvPr/>
        </p:nvPicPr>
        <p:blipFill>
          <a:blip r:embed="rId1"/>
          <a:stretch>
            <a:fillRect/>
          </a:stretch>
        </p:blipFill>
        <p:spPr>
          <a:xfrm>
            <a:off x="1371600" y="1547495"/>
            <a:ext cx="8335645" cy="4338320"/>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——成都师范学院</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（A 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p:cNvSpPr txBox="1"/>
          <p:nvPr/>
        </p:nvSpPr>
        <p:spPr>
          <a:xfrm>
            <a:off x="840105" y="6002020"/>
            <a:ext cx="7833360" cy="460375"/>
          </a:xfrm>
          <a:prstGeom prst="rect">
            <a:avLst/>
          </a:prstGeom>
          <a:noFill/>
          <a:ln w="9525">
            <a:noFill/>
          </a:ln>
        </p:spPr>
        <p:txBody>
          <a:bodyPr wrap="square">
            <a:spAutoFit/>
          </a:bodyPr>
          <a:p>
            <a:pPr marL="0" indent="0" algn="l">
              <a:lnSpc>
                <a:spcPct val="150000"/>
              </a:lnSpc>
            </a:pPr>
            <a:r>
              <a:rPr lang="zh-CN" altLang="en-US" sz="1600"/>
              <a:t>参考网：</a:t>
            </a:r>
            <a:r>
              <a:rPr lang="en-US" altLang="zh-CN" sz="1600"/>
              <a:t>https://www.cdnu.edu.cn/jmx/info/1005/2142.htm</a:t>
            </a:r>
            <a:endParaRPr lang="en-US" altLang="zh-CN" sz="1600"/>
          </a:p>
        </p:txBody>
      </p:sp>
      <p:pic>
        <p:nvPicPr>
          <p:cNvPr id="12" name="IM 12"/>
          <p:cNvPicPr/>
          <p:nvPr/>
        </p:nvPicPr>
        <p:blipFill>
          <a:blip r:embed="rId1"/>
          <a:srcRect b="50796"/>
          <a:stretch>
            <a:fillRect/>
          </a:stretch>
        </p:blipFill>
        <p:spPr>
          <a:xfrm>
            <a:off x="1108075" y="1685925"/>
            <a:ext cx="6784975" cy="3098165"/>
          </a:xfrm>
          <a:prstGeom prst="rect">
            <a:avLst/>
          </a:prstGeom>
        </p:spPr>
      </p:pic>
      <p:pic>
        <p:nvPicPr>
          <p:cNvPr id="3" name="IM 12"/>
          <p:cNvPicPr/>
          <p:nvPr/>
        </p:nvPicPr>
        <p:blipFill>
          <a:blip r:embed="rId1"/>
          <a:srcRect t="49613" r="28494"/>
          <a:stretch>
            <a:fillRect/>
          </a:stretch>
        </p:blipFill>
        <p:spPr>
          <a:xfrm>
            <a:off x="5250815" y="2736850"/>
            <a:ext cx="6121400" cy="297370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——南昌大学</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753110" y="1189355"/>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（A 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pic>
        <p:nvPicPr>
          <p:cNvPr id="4" name="图片 3"/>
          <p:cNvPicPr>
            <a:picLocks noChangeAspect="1"/>
          </p:cNvPicPr>
          <p:nvPr/>
        </p:nvPicPr>
        <p:blipFill>
          <a:blip r:embed="rId1"/>
          <a:stretch>
            <a:fillRect/>
          </a:stretch>
        </p:blipFill>
        <p:spPr>
          <a:xfrm>
            <a:off x="753110" y="2263775"/>
            <a:ext cx="5202555" cy="4006215"/>
          </a:xfrm>
          <a:prstGeom prst="rect">
            <a:avLst/>
          </a:prstGeom>
        </p:spPr>
      </p:pic>
      <p:pic>
        <p:nvPicPr>
          <p:cNvPr id="5" name="图片 4"/>
          <p:cNvPicPr>
            <a:picLocks noChangeAspect="1"/>
          </p:cNvPicPr>
          <p:nvPr/>
        </p:nvPicPr>
        <p:blipFill>
          <a:blip r:embed="rId2"/>
          <a:srcRect l="10498" r="10304"/>
          <a:stretch>
            <a:fillRect/>
          </a:stretch>
        </p:blipFill>
        <p:spPr>
          <a:xfrm>
            <a:off x="6284595" y="1588135"/>
            <a:ext cx="5193030" cy="2303145"/>
          </a:xfrm>
          <a:prstGeom prst="rect">
            <a:avLst/>
          </a:prstGeom>
        </p:spPr>
      </p:pic>
      <p:pic>
        <p:nvPicPr>
          <p:cNvPr id="6" name="图片 5"/>
          <p:cNvPicPr>
            <a:picLocks noChangeAspect="1"/>
          </p:cNvPicPr>
          <p:nvPr/>
        </p:nvPicPr>
        <p:blipFill>
          <a:blip r:embed="rId3"/>
          <a:srcRect l="8270" r="8270"/>
          <a:stretch>
            <a:fillRect/>
          </a:stretch>
        </p:blipFill>
        <p:spPr>
          <a:xfrm>
            <a:off x="6208395" y="2644140"/>
            <a:ext cx="5504815" cy="3728720"/>
          </a:xfrm>
          <a:prstGeom prst="rect">
            <a:avLst/>
          </a:prstGeom>
        </p:spPr>
      </p:pic>
    </p:spTree>
    <p:custDataLst>
      <p:tags r:id="rId4"/>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0" y="100965"/>
            <a:ext cx="8818880" cy="583565"/>
          </a:xfrm>
          <a:prstGeom prst="rect">
            <a:avLst/>
          </a:prstGeom>
          <a:noFill/>
        </p:spPr>
        <p:txBody>
          <a:bodyPr wrap="square" rtlCol="0">
            <a:spAutoFit/>
          </a:bodyPr>
          <a:lstStyle/>
          <a:p>
            <a:r>
              <a:rPr sz="3200" b="1" dirty="0">
                <a:latin typeface="微软雅黑" panose="020B0503020204020204" charset="-122"/>
                <a:ea typeface="微软雅黑" panose="020B0503020204020204" charset="-122"/>
              </a:rPr>
              <a:t>部分院校认定集锦</a:t>
            </a:r>
            <a:r>
              <a:rPr lang="zh-CN" sz="3200" b="1" dirty="0">
                <a:latin typeface="微软雅黑" panose="020B0503020204020204" charset="-122"/>
                <a:ea typeface="微软雅黑" panose="020B0503020204020204" charset="-122"/>
              </a:rPr>
              <a:t>——成都纺织高等专科学校</a:t>
            </a:r>
            <a:endParaRPr lang="zh-CN" sz="3200" b="1" dirty="0">
              <a:latin typeface="微软雅黑" panose="020B0503020204020204" charset="-122"/>
              <a:ea typeface="微软雅黑" panose="020B0503020204020204" charset="-122"/>
            </a:endParaRPr>
          </a:p>
        </p:txBody>
      </p:sp>
      <p:sp>
        <p:nvSpPr>
          <p:cNvPr id="100" name="文本框 99"/>
          <p:cNvSpPr txBox="1"/>
          <p:nvPr/>
        </p:nvSpPr>
        <p:spPr>
          <a:xfrm>
            <a:off x="840105" y="1032510"/>
            <a:ext cx="10413365" cy="398780"/>
          </a:xfrm>
          <a:prstGeom prst="rect">
            <a:avLst/>
          </a:prstGeom>
          <a:noFill/>
          <a:ln w="9525">
            <a:noFill/>
          </a:ln>
        </p:spPr>
        <p:txBody>
          <a:bodyPr wrap="square">
            <a:spAutoFit/>
          </a:bodyPr>
          <a:p>
            <a:pPr indent="0"/>
            <a:r>
              <a:rPr sz="2000" b="1">
                <a:latin typeface="宋体" panose="02010600030101010101" pitchFamily="2" charset="-122"/>
                <a:ea typeface="宋体" panose="02010600030101010101" pitchFamily="2" charset="-122"/>
                <a:cs typeface="宋体" panose="02010600030101010101" pitchFamily="2" charset="-122"/>
              </a:rPr>
              <a:t>（A 类-全国普通高校大学生竞赛排行榜赛事）</a:t>
            </a:r>
            <a:endParaRPr sz="2000" b="1">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p:cNvSpPr txBox="1"/>
          <p:nvPr/>
        </p:nvSpPr>
        <p:spPr>
          <a:xfrm>
            <a:off x="840105" y="5594985"/>
            <a:ext cx="7833360" cy="460375"/>
          </a:xfrm>
          <a:prstGeom prst="rect">
            <a:avLst/>
          </a:prstGeom>
          <a:noFill/>
          <a:ln w="9525">
            <a:noFill/>
          </a:ln>
        </p:spPr>
        <p:txBody>
          <a:bodyPr wrap="square">
            <a:spAutoFit/>
          </a:bodyPr>
          <a:p>
            <a:pPr marL="0" indent="0" algn="l">
              <a:lnSpc>
                <a:spcPct val="150000"/>
              </a:lnSpc>
            </a:pPr>
            <a:r>
              <a:rPr lang="zh-CN" altLang="en-US" sz="1600"/>
              <a:t>参考网：</a:t>
            </a:r>
            <a:r>
              <a:rPr lang="en-US" altLang="zh-CN" sz="1600"/>
              <a:t>https://www.cdtc.edu.cn/info/1042/3304.htm</a:t>
            </a:r>
            <a:endParaRPr lang="en-US" altLang="zh-CN" sz="1600"/>
          </a:p>
        </p:txBody>
      </p:sp>
      <p:pic>
        <p:nvPicPr>
          <p:cNvPr id="18" name="IM 18"/>
          <p:cNvPicPr/>
          <p:nvPr/>
        </p:nvPicPr>
        <p:blipFill>
          <a:blip r:embed="rId1"/>
          <a:srcRect b="45542"/>
          <a:stretch>
            <a:fillRect/>
          </a:stretch>
        </p:blipFill>
        <p:spPr>
          <a:xfrm>
            <a:off x="920115" y="1979295"/>
            <a:ext cx="5270500" cy="3067685"/>
          </a:xfrm>
          <a:prstGeom prst="rect">
            <a:avLst/>
          </a:prstGeom>
        </p:spPr>
      </p:pic>
      <p:pic>
        <p:nvPicPr>
          <p:cNvPr id="4" name="IM 18"/>
          <p:cNvPicPr/>
          <p:nvPr/>
        </p:nvPicPr>
        <p:blipFill>
          <a:blip r:embed="rId1"/>
          <a:srcRect t="54650"/>
          <a:stretch>
            <a:fillRect/>
          </a:stretch>
        </p:blipFill>
        <p:spPr>
          <a:xfrm>
            <a:off x="6057900" y="2806065"/>
            <a:ext cx="5270500" cy="255460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8607"/>
        </a:solidFill>
        <a:effectLst/>
      </p:bgPr>
    </p:bg>
    <p:spTree>
      <p:nvGrpSpPr>
        <p:cNvPr id="1" name=""/>
        <p:cNvGrpSpPr/>
        <p:nvPr/>
      </p:nvGrpSpPr>
      <p:grpSpPr/>
      <p:sp>
        <p:nvSpPr>
          <p:cNvPr id="4" name="矩形 3"/>
          <p:cNvSpPr/>
          <p:nvPr/>
        </p:nvSpPr>
        <p:spPr>
          <a:xfrm>
            <a:off x="5995670" y="6985"/>
            <a:ext cx="619633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任意多边形 2"/>
          <p:cNvSpPr/>
          <p:nvPr/>
        </p:nvSpPr>
        <p:spPr>
          <a:xfrm rot="16200000">
            <a:off x="-170815" y="2061210"/>
            <a:ext cx="3077210" cy="2735580"/>
          </a:xfrm>
          <a:custGeom>
            <a:avLst/>
            <a:gdLst>
              <a:gd name="adj1" fmla="val 4690"/>
              <a:gd name="a1" fmla="pin 0 adj1 50000"/>
              <a:gd name="x1" fmla="*/ ss a1 100000"/>
              <a:gd name="x4" fmla="+- r 0 x1"/>
              <a:gd name="y4" fmla="+- b 0 x1"/>
            </a:gdLst>
            <a:ahLst/>
            <a:cxnLst>
              <a:cxn ang="3">
                <a:pos x="hc" y="t"/>
              </a:cxn>
              <a:cxn ang="cd2">
                <a:pos x="l" y="vc"/>
              </a:cxn>
              <a:cxn ang="cd4">
                <a:pos x="hc" y="b"/>
              </a:cxn>
              <a:cxn ang="0">
                <a:pos x="r" y="vc"/>
              </a:cxn>
            </a:cxnLst>
            <a:rect l="l" t="t" r="r" b="b"/>
            <a:pathLst>
              <a:path w="4846" h="3854">
                <a:moveTo>
                  <a:pt x="0" y="0"/>
                </a:moveTo>
                <a:lnTo>
                  <a:pt x="196" y="0"/>
                </a:lnTo>
                <a:lnTo>
                  <a:pt x="196" y="3658"/>
                </a:lnTo>
                <a:lnTo>
                  <a:pt x="4650" y="3658"/>
                </a:lnTo>
                <a:lnTo>
                  <a:pt x="4650" y="0"/>
                </a:lnTo>
                <a:lnTo>
                  <a:pt x="4846" y="0"/>
                </a:lnTo>
                <a:lnTo>
                  <a:pt x="4846" y="3854"/>
                </a:lnTo>
                <a:lnTo>
                  <a:pt x="0" y="3854"/>
                </a:lnTo>
                <a:lnTo>
                  <a:pt x="0"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tx1">
                  <a:lumMod val="85000"/>
                  <a:lumOff val="15000"/>
                </a:schemeClr>
              </a:solidFill>
            </a:endParaRPr>
          </a:p>
        </p:txBody>
      </p:sp>
      <p:pic>
        <p:nvPicPr>
          <p:cNvPr id="5" name="图片 4" descr="学创杯logo_3"/>
          <p:cNvPicPr>
            <a:picLocks noChangeAspect="1"/>
          </p:cNvPicPr>
          <p:nvPr/>
        </p:nvPicPr>
        <p:blipFill>
          <a:blip r:embed="rId1"/>
          <a:stretch>
            <a:fillRect/>
          </a:stretch>
        </p:blipFill>
        <p:spPr>
          <a:xfrm>
            <a:off x="10861675" y="164465"/>
            <a:ext cx="901065" cy="798195"/>
          </a:xfrm>
          <a:prstGeom prst="rect">
            <a:avLst/>
          </a:prstGeom>
        </p:spPr>
      </p:pic>
      <p:sp>
        <p:nvSpPr>
          <p:cNvPr id="2" name="文本框 1"/>
          <p:cNvSpPr txBox="1"/>
          <p:nvPr/>
        </p:nvSpPr>
        <p:spPr>
          <a:xfrm>
            <a:off x="1651635" y="713105"/>
            <a:ext cx="3796030" cy="4384675"/>
          </a:xfrm>
          <a:prstGeom prst="rect">
            <a:avLst/>
          </a:prstGeom>
          <a:noFill/>
        </p:spPr>
        <p:txBody>
          <a:bodyPr wrap="square" rtlCol="0">
            <a:spAutoFit/>
          </a:bodyPr>
          <a:p>
            <a:endParaRPr lang="en-US" altLang="zh-CN" sz="8000" b="1">
              <a:solidFill>
                <a:schemeClr val="bg1"/>
              </a:solidFill>
            </a:endParaRPr>
          </a:p>
          <a:p>
            <a:r>
              <a:rPr lang="en-US" altLang="zh-CN" sz="8000" b="1">
                <a:solidFill>
                  <a:schemeClr val="bg1"/>
                </a:solidFill>
              </a:rPr>
              <a:t> </a:t>
            </a:r>
            <a:r>
              <a:rPr lang="en-US" altLang="zh-CN" sz="19900" b="1">
                <a:solidFill>
                  <a:schemeClr val="bg1"/>
                </a:solidFill>
              </a:rPr>
              <a:t>06</a:t>
            </a:r>
            <a:endParaRPr lang="en-US" altLang="zh-CN" sz="19900" b="1">
              <a:solidFill>
                <a:schemeClr val="bg1"/>
              </a:solidFill>
            </a:endParaRPr>
          </a:p>
        </p:txBody>
      </p:sp>
      <p:sp>
        <p:nvSpPr>
          <p:cNvPr id="7" name="文本框 6"/>
          <p:cNvSpPr txBox="1"/>
          <p:nvPr/>
        </p:nvSpPr>
        <p:spPr>
          <a:xfrm>
            <a:off x="6160135" y="3044825"/>
            <a:ext cx="6031865" cy="1014730"/>
          </a:xfrm>
          <a:prstGeom prst="rect">
            <a:avLst/>
          </a:prstGeom>
          <a:noFill/>
        </p:spPr>
        <p:txBody>
          <a:bodyPr wrap="square" rtlCol="0">
            <a:spAutoFit/>
          </a:bodyPr>
          <a:p>
            <a:pPr algn="l"/>
            <a:r>
              <a:rPr lang="zh-CN" altLang="en-US" sz="6000" b="1">
                <a:solidFill>
                  <a:schemeClr val="bg1"/>
                </a:solidFill>
                <a:sym typeface="+mn-ea"/>
              </a:rPr>
              <a:t>河北省赛介绍</a:t>
            </a:r>
            <a:endParaRPr lang="zh-CN" altLang="en-US" sz="6000" b="1">
              <a:solidFill>
                <a:schemeClr val="bg1"/>
              </a:solidFill>
              <a:sym typeface="+mn-ea"/>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p14:dur="700"/>
    </mc:Choice>
    <mc:Fallback>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a:latin typeface="Arial" panose="020B0604020202020204" pitchFamily="34" charset="0"/>
                <a:ea typeface="黑体" panose="02010609060101010101" charset="-122"/>
                <a:cs typeface="Arial" panose="020B0604020202020204" pitchFamily="34" charset="0"/>
              </a:rPr>
              <a:t>202</a:t>
            </a:r>
            <a:r>
              <a:rPr lang="en-US">
                <a:latin typeface="Arial" panose="020B0604020202020204" pitchFamily="34" charset="0"/>
                <a:ea typeface="黑体" panose="02010609060101010101" charset="-122"/>
                <a:cs typeface="Arial" panose="020B0604020202020204" pitchFamily="34" charset="0"/>
              </a:rPr>
              <a:t>2</a:t>
            </a:r>
            <a:r>
              <a:rPr lang="zh-CN" altLang="en-US">
                <a:latin typeface="Arial" panose="020B0604020202020204" pitchFamily="34" charset="0"/>
                <a:ea typeface="黑体" panose="02010609060101010101" charset="-122"/>
                <a:cs typeface="Arial" panose="020B0604020202020204" pitchFamily="34" charset="0"/>
              </a:rPr>
              <a:t>年“学创杯”河北省赛赛事介绍</a:t>
            </a:r>
            <a:endParaRPr lang="zh-CN" altLang="en-US">
              <a:latin typeface="Arial" panose="020B0604020202020204" pitchFamily="34" charset="0"/>
              <a:ea typeface="黑体" panose="02010609060101010101" charset="-122"/>
              <a:cs typeface="Arial" panose="020B0604020202020204" pitchFamily="34" charset="0"/>
            </a:endParaRPr>
          </a:p>
        </p:txBody>
      </p:sp>
      <p:sp>
        <p:nvSpPr>
          <p:cNvPr id="3" name="内容占位符 2"/>
          <p:cNvSpPr>
            <a:spLocks noGrp="1"/>
          </p:cNvSpPr>
          <p:nvPr/>
        </p:nvSpPr>
        <p:spPr>
          <a:xfrm>
            <a:off x="635000" y="1200573"/>
            <a:ext cx="10818707" cy="144356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latinLnBrk="0">
              <a:lnSpc>
                <a:spcPct val="125000"/>
              </a:lnSpc>
              <a:spcBef>
                <a:spcPts val="0"/>
              </a:spcBef>
              <a:spcAft>
                <a:spcPts val="600"/>
              </a:spcAft>
              <a:buNone/>
            </a:pPr>
            <a:endParaRPr lang="zh-CN" sz="2665" dirty="0" smtClean="0">
              <a:sym typeface="+mn-ea"/>
            </a:endParaRPr>
          </a:p>
          <a:p>
            <a:pPr indent="0" algn="just" latinLnBrk="0">
              <a:lnSpc>
                <a:spcPct val="125000"/>
              </a:lnSpc>
              <a:spcBef>
                <a:spcPts val="1200"/>
              </a:spcBef>
              <a:spcAft>
                <a:spcPts val="600"/>
              </a:spcAft>
              <a:buNone/>
            </a:pPr>
            <a:r>
              <a:rPr lang="zh-CN" sz="3735" dirty="0" smtClean="0">
                <a:solidFill>
                  <a:srgbClr val="FF0000"/>
                </a:solidFill>
                <a:latin typeface="微软雅黑" panose="020B0503020204020204" charset="-122"/>
                <a:ea typeface="微软雅黑" panose="020B0503020204020204" charset="-122"/>
                <a:cs typeface="微软雅黑" panose="020B0503020204020204" charset="-122"/>
                <a:sym typeface="+mn-ea"/>
              </a:rPr>
              <a:t>“学创杯”全国大学生创业综合模拟演训活动</a:t>
            </a:r>
            <a:endParaRPr lang="zh-CN" sz="3735" dirty="0" smtClean="0">
              <a:sym typeface="+mn-ea"/>
            </a:endParaRPr>
          </a:p>
          <a:p>
            <a:pPr indent="457200" algn="just" latinLnBrk="0">
              <a:lnSpc>
                <a:spcPct val="125000"/>
              </a:lnSpc>
            </a:pPr>
            <a:endParaRPr lang="zh-CN" sz="3735" dirty="0" smtClean="0">
              <a:sym typeface="+mn-ea"/>
            </a:endParaRPr>
          </a:p>
        </p:txBody>
      </p:sp>
      <p:sp>
        <p:nvSpPr>
          <p:cNvPr id="13" name="内容占位符 2"/>
          <p:cNvSpPr>
            <a:spLocks noGrp="1"/>
          </p:cNvSpPr>
          <p:nvPr/>
        </p:nvSpPr>
        <p:spPr>
          <a:xfrm>
            <a:off x="635000" y="3122507"/>
            <a:ext cx="9568180" cy="743373"/>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chemeClr val="tx1"/>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chemeClr val="tx1"/>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457200" algn="just" latinLnBrk="0">
              <a:lnSpc>
                <a:spcPct val="125000"/>
              </a:lnSpc>
              <a:spcBef>
                <a:spcPts val="0"/>
              </a:spcBef>
              <a:spcAft>
                <a:spcPts val="600"/>
              </a:spcAft>
            </a:pPr>
            <a:r>
              <a:rPr lang="zh-CN" sz="2665" dirty="0" smtClean="0">
                <a:sym typeface="+mn-ea"/>
              </a:rPr>
              <a:t>活动项目包括以下三项：</a:t>
            </a:r>
            <a:endParaRPr lang="zh-CN" sz="2665" dirty="0" smtClean="0">
              <a:sym typeface="+mn-ea"/>
            </a:endParaRPr>
          </a:p>
          <a:p>
            <a:pPr indent="0" algn="just" latinLnBrk="0">
              <a:lnSpc>
                <a:spcPct val="125000"/>
              </a:lnSpc>
              <a:spcBef>
                <a:spcPts val="0"/>
              </a:spcBef>
              <a:spcAft>
                <a:spcPts val="600"/>
              </a:spcAft>
              <a:buNone/>
            </a:pPr>
            <a:r>
              <a:rPr lang="zh-CN" sz="2665" dirty="0" smtClean="0">
                <a:sym typeface="+mn-ea"/>
              </a:rPr>
              <a:t>   </a:t>
            </a:r>
            <a:endParaRPr lang="zh-CN" sz="2665" dirty="0" smtClean="0">
              <a:sym typeface="+mn-ea"/>
            </a:endParaRPr>
          </a:p>
        </p:txBody>
      </p:sp>
      <p:sp>
        <p:nvSpPr>
          <p:cNvPr id="14" name="文本框 13"/>
          <p:cNvSpPr txBox="1"/>
          <p:nvPr/>
        </p:nvSpPr>
        <p:spPr>
          <a:xfrm>
            <a:off x="1960033" y="3865880"/>
            <a:ext cx="7957820" cy="1630045"/>
          </a:xfrm>
          <a:prstGeom prst="rect">
            <a:avLst/>
          </a:prstGeom>
          <a:noFill/>
        </p:spPr>
        <p:txBody>
          <a:bodyPr wrap="square" rtlCol="0" anchor="t">
            <a:spAutoFit/>
          </a:bodyPr>
          <a:lstStyle/>
          <a:p>
            <a:pPr indent="0" algn="just" latinLnBrk="0">
              <a:lnSpc>
                <a:spcPct val="125000"/>
              </a:lnSpc>
              <a:spcBef>
                <a:spcPts val="0"/>
              </a:spcBef>
              <a:spcAft>
                <a:spcPts val="600"/>
              </a:spcAft>
              <a:buNone/>
            </a:pPr>
            <a:r>
              <a:rPr lang="zh-CN" sz="2400" dirty="0" smtClean="0">
                <a:latin typeface="楷体" panose="02010609060101010101" charset="-122"/>
                <a:ea typeface="楷体" panose="02010609060101010101" charset="-122"/>
                <a:cs typeface="楷体" panose="02010609060101010101" charset="-122"/>
                <a:sym typeface="+mn-ea"/>
              </a:rPr>
              <a:t>1、</a:t>
            </a:r>
            <a:r>
              <a:rPr lang="zh-CN" sz="2400" dirty="0" smtClean="0">
                <a:solidFill>
                  <a:srgbClr val="FF0000"/>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sym typeface="+mn-ea"/>
              </a:rPr>
              <a:t>创业综合模拟大赛（主体竞赛）</a:t>
            </a:r>
            <a:endParaRPr lang="zh-CN" sz="2400" dirty="0" smtClean="0">
              <a:latin typeface="楷体" panose="02010609060101010101" charset="-122"/>
              <a:ea typeface="楷体" panose="02010609060101010101" charset="-122"/>
              <a:cs typeface="楷体" panose="02010609060101010101" charset="-122"/>
              <a:sym typeface="+mn-ea"/>
            </a:endParaRPr>
          </a:p>
          <a:p>
            <a:pPr indent="0" algn="just" latinLnBrk="0">
              <a:lnSpc>
                <a:spcPct val="125000"/>
              </a:lnSpc>
              <a:spcBef>
                <a:spcPts val="0"/>
              </a:spcBef>
              <a:spcAft>
                <a:spcPts val="600"/>
              </a:spcAft>
              <a:buNone/>
            </a:pPr>
            <a:r>
              <a:rPr lang="zh-CN" sz="2400" dirty="0" smtClean="0">
                <a:latin typeface="楷体" panose="02010609060101010101" charset="-122"/>
                <a:ea typeface="楷体" panose="02010609060101010101" charset="-122"/>
                <a:cs typeface="楷体" panose="02010609060101010101" charset="-122"/>
                <a:sym typeface="+mn-ea"/>
              </a:rPr>
              <a:t>2、</a:t>
            </a:r>
            <a:r>
              <a:rPr lang="zh-CN" sz="2400" dirty="0" smtClean="0">
                <a:solidFill>
                  <a:srgbClr val="FF0000"/>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sym typeface="+mn-ea"/>
              </a:rPr>
              <a:t>创业营销专项赛（专项竞赛）</a:t>
            </a:r>
            <a:endParaRPr lang="zh-CN" sz="2400" dirty="0" smtClean="0">
              <a:latin typeface="楷体" panose="02010609060101010101" charset="-122"/>
              <a:ea typeface="楷体" panose="02010609060101010101" charset="-122"/>
              <a:cs typeface="楷体" panose="02010609060101010101" charset="-122"/>
              <a:sym typeface="+mn-ea"/>
            </a:endParaRPr>
          </a:p>
          <a:p>
            <a:pPr indent="0" algn="just" latinLnBrk="0">
              <a:lnSpc>
                <a:spcPct val="125000"/>
              </a:lnSpc>
              <a:spcBef>
                <a:spcPts val="0"/>
              </a:spcBef>
              <a:spcAft>
                <a:spcPts val="600"/>
              </a:spcAft>
              <a:buNone/>
            </a:pPr>
            <a:r>
              <a:rPr lang="zh-CN" sz="2400" dirty="0" smtClean="0">
                <a:latin typeface="楷体" panose="02010609060101010101" charset="-122"/>
                <a:ea typeface="楷体" panose="02010609060101010101" charset="-122"/>
                <a:cs typeface="楷体" panose="02010609060101010101" charset="-122"/>
                <a:sym typeface="+mn-ea"/>
              </a:rPr>
              <a:t>3、</a:t>
            </a:r>
            <a:r>
              <a:rPr lang="zh-CN" sz="2400" dirty="0" smtClean="0">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sym typeface="+mn-ea"/>
              </a:rPr>
              <a:t>全国高校创新创业实验教学研讨会</a:t>
            </a:r>
            <a:endParaRPr lang="zh-CN" altLang="en-US" sz="2400">
              <a:latin typeface="楷体" panose="02010609060101010101" charset="-122"/>
              <a:ea typeface="楷体" panose="02010609060101010101" charset="-122"/>
              <a:cs typeface="楷体" panose="02010609060101010101" charset="-122"/>
            </a:endParaRPr>
          </a:p>
        </p:txBody>
      </p:sp>
    </p:spTree>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“学创杯”</a:t>
            </a:r>
            <a:r>
              <a:rPr lang="zh-CN" altLang="en-US">
                <a:solidFill>
                  <a:srgbClr val="FF0000"/>
                </a:solidFill>
                <a:sym typeface="+mn-ea"/>
              </a:rPr>
              <a:t>河北省</a:t>
            </a:r>
            <a:r>
              <a:rPr lang="zh-CN" altLang="en-US">
                <a:sym typeface="+mn-ea"/>
              </a:rPr>
              <a:t>赛指南</a:t>
            </a:r>
            <a:endParaRPr lang="zh-CN" altLang="en-US">
              <a:latin typeface="Arial" panose="020B0604020202020204" pitchFamily="34" charset="0"/>
              <a:ea typeface="黑体" panose="02010609060101010101" charset="-122"/>
              <a:cs typeface="Arial" panose="020B0604020202020204" pitchFamily="34" charset="0"/>
            </a:endParaRPr>
          </a:p>
        </p:txBody>
      </p:sp>
      <p:sp>
        <p:nvSpPr>
          <p:cNvPr id="3" name="内容占位符 2"/>
          <p:cNvSpPr>
            <a:spLocks noGrp="1"/>
          </p:cNvSpPr>
          <p:nvPr/>
        </p:nvSpPr>
        <p:spPr>
          <a:xfrm>
            <a:off x="179493" y="1410547"/>
            <a:ext cx="11910060" cy="460840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marL="342900" lvl="1" indent="-342900" algn="l" latinLnBrk="0">
              <a:lnSpc>
                <a:spcPct val="100000"/>
              </a:lnSpc>
              <a:spcBef>
                <a:spcPct val="20000"/>
              </a:spcBef>
              <a:buClrTx/>
              <a:buSzPct val="80000"/>
              <a:buFont typeface="Wingdings" panose="05000000000000000000" pitchFamily="2" charset="2"/>
              <a:buChar char="Ø"/>
            </a:pPr>
            <a:r>
              <a:rPr kumimoji="1" lang="zh-CN" altLang="en-US" sz="3735" dirty="0" smtClean="0"/>
              <a:t>组织机构</a:t>
            </a:r>
            <a:endParaRPr kumimoji="1" lang="zh-CN" altLang="en-US" sz="3735" dirty="0" smtClean="0"/>
          </a:p>
          <a:p>
            <a:pPr lvl="1" algn="just" latinLnBrk="0">
              <a:lnSpc>
                <a:spcPct val="150000"/>
              </a:lnSpc>
              <a:spcBef>
                <a:spcPts val="0"/>
              </a:spcBef>
            </a:pPr>
            <a:r>
              <a:rPr kumimoji="1" lang="zh-CN" altLang="en-US" sz="2665" dirty="0">
                <a:sym typeface="微软雅黑" panose="020B0503020204020204" charset="-122"/>
              </a:rPr>
              <a:t>主办单位：高等学校国家级实验教学示范中心联席会经济与管理学科组</a:t>
            </a:r>
            <a:endParaRPr kumimoji="1" lang="zh-CN" altLang="en-US" sz="2665" dirty="0">
              <a:sym typeface="微软雅黑" panose="020B0503020204020204" charset="-122"/>
            </a:endParaRPr>
          </a:p>
          <a:p>
            <a:pPr marL="457200" lvl="1" indent="0" algn="just" latinLnBrk="0">
              <a:lnSpc>
                <a:spcPct val="150000"/>
              </a:lnSpc>
              <a:spcBef>
                <a:spcPts val="0"/>
              </a:spcBef>
              <a:buNone/>
            </a:pPr>
            <a:r>
              <a:rPr kumimoji="1" lang="zh-CN" altLang="en-US" sz="2665" dirty="0">
                <a:sym typeface="微软雅黑" panose="020B0503020204020204" charset="-122"/>
              </a:rPr>
              <a:t>            中国陶行知研究会</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指导单位：河北省教育厅学生就业创业</a:t>
            </a:r>
            <a:r>
              <a:rPr kumimoji="1" lang="zh-CN" altLang="en-US" sz="2665" dirty="0" smtClean="0">
                <a:solidFill>
                  <a:schemeClr val="tx2"/>
                </a:solidFill>
                <a:sym typeface="微软雅黑" panose="020B0503020204020204" charset="-122"/>
              </a:rPr>
              <a:t>指导中心</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承办单位</a:t>
            </a:r>
            <a:r>
              <a:rPr kumimoji="1" lang="zh-CN" altLang="en-US" sz="2665" dirty="0" smtClean="0">
                <a:solidFill>
                  <a:schemeClr val="tx2"/>
                </a:solidFill>
                <a:sym typeface="微软雅黑" panose="020B0503020204020204" charset="-122"/>
              </a:rPr>
              <a:t>：华北科技学院</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协办单位：杭州贝腾科技有限公司</a:t>
            </a:r>
            <a:endParaRPr kumimoji="1" lang="zh-CN" altLang="en-US" sz="2665" dirty="0">
              <a:sym typeface="微软雅黑" panose="020B0503020204020204" charset="-122"/>
            </a:endParaRPr>
          </a:p>
        </p:txBody>
      </p:sp>
    </p:spTree>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3" name="内容占位符 2"/>
          <p:cNvSpPr>
            <a:spLocks noGrp="1"/>
          </p:cNvSpPr>
          <p:nvPr/>
        </p:nvSpPr>
        <p:spPr>
          <a:xfrm>
            <a:off x="431800" y="1410547"/>
            <a:ext cx="10795847" cy="460840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marL="342900" lvl="1" indent="-342900" algn="l" latinLnBrk="0">
              <a:lnSpc>
                <a:spcPct val="100000"/>
              </a:lnSpc>
              <a:spcBef>
                <a:spcPct val="20000"/>
              </a:spcBef>
              <a:buClrTx/>
              <a:buSzPct val="80000"/>
              <a:buFont typeface="Wingdings" panose="05000000000000000000" pitchFamily="2" charset="2"/>
              <a:buChar char="Ø"/>
            </a:pPr>
            <a:r>
              <a:rPr kumimoji="1" lang="zh-CN" altLang="en-US" sz="3735" dirty="0" smtClean="0"/>
              <a:t>参赛对象</a:t>
            </a:r>
            <a:endParaRPr kumimoji="1" lang="zh-CN" altLang="en-US" sz="3735" dirty="0" smtClean="0"/>
          </a:p>
          <a:p>
            <a:pPr lvl="1" algn="just" latinLnBrk="0">
              <a:lnSpc>
                <a:spcPct val="150000"/>
              </a:lnSpc>
              <a:spcBef>
                <a:spcPts val="0"/>
              </a:spcBef>
            </a:pPr>
            <a:r>
              <a:rPr kumimoji="1" lang="zh-CN" altLang="en-US" sz="2665" dirty="0">
                <a:sym typeface="微软雅黑" panose="020B0503020204020204" charset="-122"/>
              </a:rPr>
              <a:t>全日制本科、高职院校在校学生，不限专业。</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竞赛分为</a:t>
            </a:r>
            <a:r>
              <a:rPr kumimoji="1" lang="zh-CN" altLang="en-US" sz="2665" dirty="0">
                <a:solidFill>
                  <a:srgbClr val="FF0000"/>
                </a:solidFill>
                <a:sym typeface="微软雅黑" panose="020B0503020204020204" charset="-122"/>
              </a:rPr>
              <a:t>本科组、高职组</a:t>
            </a:r>
            <a:r>
              <a:rPr kumimoji="1" lang="zh-CN" altLang="en-US" sz="2665" dirty="0">
                <a:sym typeface="微软雅黑" panose="020B0503020204020204" charset="-122"/>
              </a:rPr>
              <a:t>，本专科分别竞赛。</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每所院校报名</a:t>
            </a:r>
            <a:r>
              <a:rPr kumimoji="1" lang="zh-CN" altLang="en-US" sz="2665" dirty="0">
                <a:solidFill>
                  <a:srgbClr val="FF0000"/>
                </a:solidFill>
                <a:sym typeface="微软雅黑" panose="020B0503020204020204" charset="-122"/>
              </a:rPr>
              <a:t>不超过3个</a:t>
            </a:r>
            <a:r>
              <a:rPr kumimoji="1" lang="zh-CN" altLang="en-US" sz="2665" dirty="0">
                <a:sym typeface="微软雅黑" panose="020B0503020204020204" charset="-122"/>
              </a:rPr>
              <a:t>团队。每个团队由</a:t>
            </a:r>
            <a:r>
              <a:rPr kumimoji="1" lang="zh-CN" altLang="en-US" sz="2665" dirty="0">
                <a:solidFill>
                  <a:srgbClr val="FF0000"/>
                </a:solidFill>
                <a:sym typeface="微软雅黑" panose="020B0503020204020204" charset="-122"/>
              </a:rPr>
              <a:t>1—3名学生</a:t>
            </a:r>
            <a:r>
              <a:rPr kumimoji="1" lang="zh-CN" altLang="en-US" sz="2665" dirty="0">
                <a:sym typeface="微软雅黑" panose="020B0503020204020204" charset="-122"/>
              </a:rPr>
              <a:t>、</a:t>
            </a:r>
            <a:r>
              <a:rPr kumimoji="1" lang="zh-CN" altLang="en-US" sz="2665" dirty="0">
                <a:solidFill>
                  <a:srgbClr val="FF0000"/>
                </a:solidFill>
                <a:sym typeface="微软雅黑" panose="020B0503020204020204" charset="-122"/>
              </a:rPr>
              <a:t>1—2名指导教师</a:t>
            </a:r>
            <a:r>
              <a:rPr kumimoji="1" lang="zh-CN" altLang="en-US" sz="2665" dirty="0">
                <a:sym typeface="微软雅黑" panose="020B0503020204020204" charset="-122"/>
              </a:rPr>
              <a:t>组成。</a:t>
            </a:r>
            <a:endParaRPr kumimoji="1" lang="zh-CN" altLang="en-US" sz="2665" dirty="0">
              <a:sym typeface="微软雅黑" panose="020B0503020204020204" charset="-122"/>
            </a:endParaRPr>
          </a:p>
          <a:p>
            <a:pPr marL="457200" lvl="1" indent="0" algn="just" latinLnBrk="0">
              <a:lnSpc>
                <a:spcPct val="150000"/>
              </a:lnSpc>
              <a:spcBef>
                <a:spcPts val="0"/>
              </a:spcBef>
              <a:buNone/>
            </a:pPr>
            <a:endParaRPr kumimoji="1" lang="zh-CN" altLang="en-US" sz="2665" dirty="0">
              <a:sym typeface="微软雅黑" panose="020B0503020204020204" charset="-122"/>
            </a:endParaRPr>
          </a:p>
          <a:p>
            <a:pPr marL="457200" lvl="1" indent="0" algn="just" latinLnBrk="0">
              <a:lnSpc>
                <a:spcPct val="150000"/>
              </a:lnSpc>
              <a:spcBef>
                <a:spcPts val="0"/>
              </a:spcBef>
              <a:buNone/>
            </a:pPr>
            <a:endParaRPr kumimoji="1" lang="zh-CN" altLang="en-US" sz="2665" dirty="0">
              <a:sym typeface="微软雅黑" panose="020B0503020204020204" charset="-122"/>
            </a:endParaRPr>
          </a:p>
        </p:txBody>
      </p:sp>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latin typeface="Arial" panose="020B0604020202020204" pitchFamily="34" charset="0"/>
              <a:ea typeface="黑体" panose="02010609060101010101" charset="-122"/>
              <a:cs typeface="Arial" panose="020B0604020202020204" pitchFamily="34" charset="0"/>
            </a:endParaRPr>
          </a:p>
        </p:txBody>
      </p:sp>
      <p:sp>
        <p:nvSpPr>
          <p:cNvPr id="6" name="内容占位符 2"/>
          <p:cNvSpPr>
            <a:spLocks noGrp="1"/>
          </p:cNvSpPr>
          <p:nvPr/>
        </p:nvSpPr>
        <p:spPr>
          <a:xfrm>
            <a:off x="479213" y="1662007"/>
            <a:ext cx="11232727" cy="4036060"/>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竞赛内容：</a:t>
            </a:r>
            <a:endParaRPr kumimoji="1" lang="en-US" altLang="zh-CN" sz="3735" dirty="0" smtClean="0"/>
          </a:p>
          <a:p>
            <a:pPr marL="457200" lvl="1" indent="0" algn="just" latinLnBrk="0">
              <a:lnSpc>
                <a:spcPct val="150000"/>
              </a:lnSpc>
              <a:spcBef>
                <a:spcPts val="0"/>
              </a:spcBef>
              <a:buNone/>
            </a:pPr>
            <a:r>
              <a:rPr kumimoji="1" lang="en-US" sz="3200" dirty="0">
                <a:solidFill>
                  <a:srgbClr val="FF0000"/>
                </a:solidFill>
              </a:rPr>
              <a:t>1</a:t>
            </a:r>
            <a:r>
              <a:rPr kumimoji="1" lang="zh-CN" altLang="en-US" sz="3200" dirty="0">
                <a:solidFill>
                  <a:srgbClr val="FF0000"/>
                </a:solidFill>
              </a:rPr>
              <a:t>、</a:t>
            </a:r>
            <a:r>
              <a:rPr kumimoji="1" sz="3200" dirty="0">
                <a:solidFill>
                  <a:srgbClr val="FF0000"/>
                </a:solidFill>
              </a:rPr>
              <a:t>创业综合模拟</a:t>
            </a:r>
            <a:endParaRPr kumimoji="1" sz="3200" dirty="0">
              <a:solidFill>
                <a:srgbClr val="FF0000"/>
              </a:solidFill>
            </a:endParaRPr>
          </a:p>
          <a:p>
            <a:pPr marL="457200" lvl="1" indent="0" algn="just" latinLnBrk="0">
              <a:lnSpc>
                <a:spcPct val="150000"/>
              </a:lnSpc>
              <a:spcBef>
                <a:spcPts val="0"/>
              </a:spcBef>
              <a:buNone/>
            </a:pPr>
            <a:r>
              <a:rPr kumimoji="1" lang="en-US" sz="3200" dirty="0">
                <a:solidFill>
                  <a:srgbClr val="FF0000"/>
                </a:solidFill>
              </a:rPr>
              <a:t>2</a:t>
            </a:r>
            <a:r>
              <a:rPr kumimoji="1" lang="zh-CN" altLang="en-US" sz="3200" dirty="0">
                <a:solidFill>
                  <a:srgbClr val="FF0000"/>
                </a:solidFill>
              </a:rPr>
              <a:t>、</a:t>
            </a:r>
            <a:r>
              <a:rPr kumimoji="1" sz="3200" dirty="0">
                <a:solidFill>
                  <a:srgbClr val="FF0000"/>
                </a:solidFill>
              </a:rPr>
              <a:t>创业计划书</a:t>
            </a:r>
            <a:endParaRPr kumimoji="1" sz="3200" dirty="0"/>
          </a:p>
          <a:p>
            <a:pPr marL="457200" lvl="1" indent="0" algn="just" latinLnBrk="0">
              <a:lnSpc>
                <a:spcPct val="150000"/>
              </a:lnSpc>
              <a:spcBef>
                <a:spcPts val="0"/>
              </a:spcBef>
              <a:buNone/>
            </a:pPr>
            <a:r>
              <a:rPr kumimoji="1" sz="3200" dirty="0"/>
              <a:t>两部分成绩按照 </a:t>
            </a:r>
            <a:r>
              <a:rPr kumimoji="1" lang="en-US" sz="3200" u="sng" dirty="0">
                <a:solidFill>
                  <a:srgbClr val="FF0000"/>
                </a:solidFill>
              </a:rPr>
              <a:t>7:3</a:t>
            </a:r>
            <a:r>
              <a:rPr kumimoji="1" lang="en-US" sz="3200" dirty="0">
                <a:solidFill>
                  <a:srgbClr val="FF0000"/>
                </a:solidFill>
              </a:rPr>
              <a:t> </a:t>
            </a:r>
            <a:r>
              <a:rPr kumimoji="1" sz="3200" dirty="0"/>
              <a:t>比例</a:t>
            </a:r>
            <a:r>
              <a:rPr kumimoji="1" lang="zh-CN" sz="3200" dirty="0"/>
              <a:t>折算成</a:t>
            </a:r>
            <a:r>
              <a:rPr kumimoji="1" sz="3200" dirty="0"/>
              <a:t>总成绩。</a:t>
            </a:r>
            <a:endParaRPr kumimoji="1" sz="3200" dirty="0"/>
          </a:p>
        </p:txBody>
      </p:sp>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4" name="内容占位符 2"/>
          <p:cNvSpPr>
            <a:spLocks noGrp="1"/>
          </p:cNvSpPr>
          <p:nvPr/>
        </p:nvSpPr>
        <p:spPr>
          <a:xfrm>
            <a:off x="447041" y="1308101"/>
            <a:ext cx="10795847" cy="510116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marL="0" indent="0">
              <a:lnSpc>
                <a:spcPct val="150000"/>
              </a:lnSpc>
              <a:buNone/>
            </a:pPr>
            <a:r>
              <a:rPr kumimoji="1" lang="en-US" altLang="zh-CN" sz="2800" dirty="0">
                <a:solidFill>
                  <a:srgbClr val="FF0000"/>
                </a:solidFill>
              </a:rPr>
              <a:t>1</a:t>
            </a:r>
            <a:r>
              <a:rPr kumimoji="1" lang="zh-CN" altLang="en-US" sz="2800" dirty="0">
                <a:solidFill>
                  <a:srgbClr val="FF0000"/>
                </a:solidFill>
              </a:rPr>
              <a:t>、创业综合模拟</a:t>
            </a:r>
            <a:endParaRPr kumimoji="1" lang="en-US" altLang="zh-CN" sz="2800" dirty="0">
              <a:sym typeface="微软雅黑" panose="020B0503020204020204" charset="-122"/>
            </a:endParaRPr>
          </a:p>
          <a:p>
            <a:pPr marL="0" indent="0">
              <a:lnSpc>
                <a:spcPct val="150000"/>
              </a:lnSpc>
              <a:buNone/>
            </a:pPr>
            <a:r>
              <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rPr>
              <a:t>      创业综合模拟环节使用《创业之星》作为竞赛平台。让学生虚拟体验真实企业的创业过程，从而了解初创企业管理过程中可能遇到的各种情况与风险，切实提高学生的创新创业能力。</a:t>
            </a: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a:lnSpc>
                <a:spcPct val="150000"/>
              </a:lnSpc>
            </a:pPr>
            <a:endParaRPr kumimoji="1" lang="zh-CN" altLang="en-US" dirty="0">
              <a:sym typeface="微软雅黑" panose="020B0503020204020204" charset="-122"/>
            </a:endParaRPr>
          </a:p>
          <a:p>
            <a:pPr marL="0" lvl="2" indent="0" algn="ctr">
              <a:lnSpc>
                <a:spcPct val="200000"/>
              </a:lnSpc>
              <a:spcBef>
                <a:spcPts val="0"/>
              </a:spcBef>
              <a:buNone/>
            </a:pPr>
            <a:r>
              <a:rPr kumimoji="1" lang="en-US" altLang="zh-CN" dirty="0">
                <a:solidFill>
                  <a:srgbClr val="FF0000"/>
                </a:solidFill>
                <a:sym typeface="微软雅黑" panose="020B0503020204020204" charset="-122"/>
              </a:rPr>
              <a:t>2010</a:t>
            </a:r>
            <a:r>
              <a:rPr kumimoji="1" lang="zh-CN" altLang="en-US" dirty="0">
                <a:solidFill>
                  <a:srgbClr val="FF0000"/>
                </a:solidFill>
                <a:sym typeface="微软雅黑" panose="020B0503020204020204" charset="-122"/>
              </a:rPr>
              <a:t>年</a:t>
            </a:r>
            <a:r>
              <a:rPr kumimoji="1" lang="en-US" altLang="zh-CN" dirty="0">
                <a:solidFill>
                  <a:srgbClr val="FF0000"/>
                </a:solidFill>
                <a:sym typeface="微软雅黑" panose="020B0503020204020204" charset="-122"/>
              </a:rPr>
              <a:t>-2014</a:t>
            </a:r>
            <a:r>
              <a:rPr kumimoji="1" lang="zh-CN" altLang="en-US" dirty="0">
                <a:solidFill>
                  <a:srgbClr val="FF0000"/>
                </a:solidFill>
                <a:sym typeface="微软雅黑" panose="020B0503020204020204" charset="-122"/>
              </a:rPr>
              <a:t>年连续五年支持“挑战杯”中国大学生创业计划竞赛</a:t>
            </a:r>
            <a:endParaRPr kumimoji="1" lang="zh-CN" altLang="en-US" dirty="0">
              <a:solidFill>
                <a:srgbClr val="FF0000"/>
              </a:solidFill>
              <a:sym typeface="微软雅黑" panose="020B0503020204020204" charset="-122"/>
            </a:endParaRPr>
          </a:p>
          <a:p>
            <a:pPr marL="0" lvl="2" indent="0" algn="ctr">
              <a:lnSpc>
                <a:spcPct val="200000"/>
              </a:lnSpc>
              <a:spcBef>
                <a:spcPts val="0"/>
              </a:spcBef>
              <a:buNone/>
            </a:pPr>
            <a:r>
              <a:rPr kumimoji="1" lang="zh-CN" altLang="en-US" dirty="0">
                <a:solidFill>
                  <a:srgbClr val="FF0000"/>
                </a:solidFill>
                <a:sym typeface="微软雅黑" panose="020B0503020204020204" charset="-122"/>
              </a:rPr>
              <a:t>官方唯一指定竞赛平台</a:t>
            </a:r>
            <a:endParaRPr kumimoji="1" lang="en-US" altLang="zh-CN" dirty="0">
              <a:sym typeface="微软雅黑" panose="020B0503020204020204" charset="-122"/>
            </a:endParaRPr>
          </a:p>
          <a:p>
            <a:pPr>
              <a:lnSpc>
                <a:spcPct val="150000"/>
              </a:lnSpc>
            </a:pP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4" name="内容占位符 2"/>
          <p:cNvSpPr>
            <a:spLocks noGrp="1"/>
          </p:cNvSpPr>
          <p:nvPr/>
        </p:nvSpPr>
        <p:spPr>
          <a:xfrm>
            <a:off x="624841" y="1131995"/>
            <a:ext cx="11376659" cy="510116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marL="0" indent="0">
              <a:lnSpc>
                <a:spcPct val="200000"/>
              </a:lnSpc>
              <a:buNone/>
            </a:pPr>
            <a:r>
              <a:rPr kumimoji="1" lang="en-US" altLang="zh-CN" sz="2800" dirty="0">
                <a:solidFill>
                  <a:srgbClr val="FF0000"/>
                </a:solidFill>
              </a:rPr>
              <a:t>2</a:t>
            </a:r>
            <a:r>
              <a:rPr kumimoji="1" lang="zh-CN" altLang="en-US" sz="2800" dirty="0">
                <a:solidFill>
                  <a:srgbClr val="FF0000"/>
                </a:solidFill>
              </a:rPr>
              <a:t>、平台简介</a:t>
            </a:r>
            <a:endParaRPr kumimoji="1" lang="zh-CN" altLang="en-US" dirty="0">
              <a:sym typeface="微软雅黑" panose="020B0503020204020204" charset="-122"/>
            </a:endParaRPr>
          </a:p>
          <a:p>
            <a:pPr marL="0" indent="0">
              <a:lnSpc>
                <a:spcPct val="150000"/>
              </a:lnSpc>
              <a:buNone/>
            </a:pPr>
            <a:r>
              <a:rPr kumimoji="1" lang="zh-CN" altLang="en-US" sz="2400" dirty="0">
                <a:latin typeface="华文楷体" panose="02010600040101010101" charset="-122"/>
                <a:ea typeface="华文楷体" panose="02010600040101010101" charset="-122"/>
                <a:cs typeface="华文楷体" panose="02010600040101010101" charset="-122"/>
                <a:sym typeface="+mn-ea"/>
              </a:rPr>
              <a:t>    《创业之星》运用先进的计算机软件与网络技术，结合严密和精心设计的商业模拟管理模型及企业决策博弈理论，全面模拟真实企业的创建和运营管理过程。 </a:t>
            </a:r>
            <a:endParaRPr kumimoji="1" lang="zh-CN" altLang="en-US" sz="2400" dirty="0">
              <a:latin typeface="华文楷体" panose="02010600040101010101" charset="-122"/>
              <a:ea typeface="华文楷体" panose="02010600040101010101" charset="-122"/>
              <a:cs typeface="华文楷体" panose="02010600040101010101" charset="-122"/>
              <a:sym typeface="+mn-ea"/>
            </a:endParaRPr>
          </a:p>
          <a:p>
            <a:pPr marL="0" indent="0">
              <a:lnSpc>
                <a:spcPct val="150000"/>
              </a:lnSpc>
              <a:buNone/>
            </a:pPr>
            <a:r>
              <a:rPr kumimoji="1" lang="zh-CN" altLang="en-US" sz="2400" dirty="0">
                <a:latin typeface="华文楷体" panose="02010600040101010101" charset="-122"/>
                <a:ea typeface="华文楷体" panose="02010600040101010101" charset="-122"/>
                <a:cs typeface="华文楷体" panose="02010600040101010101" charset="-122"/>
                <a:sym typeface="+mn-ea"/>
              </a:rPr>
              <a:t>     学员在虚拟商业社会中完成企业从创建、运营、管理等过程中的所有决策。通过这种实训课程提升学员的综合素质，增强企业运营管理决策能力。</a:t>
            </a:r>
            <a:endParaRPr lang="zh-CN" altLang="en-US" sz="2400" dirty="0">
              <a:latin typeface="微软雅黑" panose="020B0503020204020204" charset="-122"/>
              <a:ea typeface="微软雅黑" panose="020B0503020204020204" charset="-122"/>
            </a:endParaRPr>
          </a:p>
          <a:p>
            <a:pPr marL="0" lvl="2" indent="0" algn="just">
              <a:lnSpc>
                <a:spcPct val="200000"/>
              </a:lnSpc>
              <a:spcBef>
                <a:spcPts val="0"/>
              </a:spcBef>
              <a:buNone/>
            </a:pPr>
            <a:r>
              <a:rPr lang="zh-CN" altLang="en-US" dirty="0">
                <a:sym typeface="+mn-ea"/>
              </a:rPr>
              <a:t>    比赛的最终成绩判定由系统自动进行综合评价，不存在任何人为因素。</a:t>
            </a:r>
            <a:endParaRPr kumimoji="1" lang="en-US" altLang="zh-CN" dirty="0">
              <a:sym typeface="+mn-ea"/>
            </a:endParaRPr>
          </a:p>
          <a:p>
            <a:pPr marL="0" indent="0">
              <a:lnSpc>
                <a:spcPct val="150000"/>
              </a:lnSpc>
              <a:buNone/>
            </a:pPr>
            <a:r>
              <a:rPr kumimoji="1" lang="en-US" altLang="zh-CN" sz="2400" dirty="0">
                <a:sym typeface="+mn-ea"/>
              </a:rPr>
              <a:t>  </a:t>
            </a:r>
            <a:r>
              <a:rPr kumimoji="1" lang="zh-CN" altLang="zh-CN" sz="2400" dirty="0">
                <a:solidFill>
                  <a:srgbClr val="FF0000"/>
                </a:solidFill>
                <a:sym typeface="+mn-ea"/>
              </a:rPr>
              <a:t>竞赛模板及</a:t>
            </a:r>
            <a:r>
              <a:rPr kumimoji="1" lang="zh-CN" altLang="en-US" sz="2400" dirty="0">
                <a:solidFill>
                  <a:srgbClr val="FF0000"/>
                </a:solidFill>
                <a:sym typeface="+mn-ea"/>
              </a:rPr>
              <a:t>数据规则以</a:t>
            </a:r>
            <a:r>
              <a:rPr kumimoji="1" lang="zh-CN" altLang="zh-CN" sz="2400" dirty="0">
                <a:solidFill>
                  <a:srgbClr val="FF0000"/>
                </a:solidFill>
                <a:sym typeface="+mn-ea"/>
              </a:rPr>
              <a:t>现场发布为准。</a:t>
            </a:r>
            <a:endParaRPr kumimoji="1" lang="zh-CN" altLang="zh-CN" sz="2400" i="1" dirty="0">
              <a:solidFill>
                <a:srgbClr val="FF0000"/>
              </a:solidFill>
              <a:sym typeface="+mn-ea"/>
            </a:endParaRPr>
          </a:p>
        </p:txBody>
      </p:sp>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4" name="内容占位符 2"/>
          <p:cNvSpPr>
            <a:spLocks noGrp="1"/>
          </p:cNvSpPr>
          <p:nvPr/>
        </p:nvSpPr>
        <p:spPr>
          <a:xfrm>
            <a:off x="586741" y="1220895"/>
            <a:ext cx="10795847" cy="510116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marL="0" indent="0">
              <a:lnSpc>
                <a:spcPct val="200000"/>
              </a:lnSpc>
              <a:buNone/>
            </a:pPr>
            <a:r>
              <a:rPr kumimoji="1" lang="en-US" altLang="zh-CN" sz="2800" dirty="0">
                <a:solidFill>
                  <a:srgbClr val="FF0000"/>
                </a:solidFill>
              </a:rPr>
              <a:t>3</a:t>
            </a:r>
            <a:r>
              <a:rPr kumimoji="1" lang="zh-CN" altLang="en-US" sz="2800" dirty="0">
                <a:solidFill>
                  <a:srgbClr val="FF0000"/>
                </a:solidFill>
              </a:rPr>
              <a:t>、创业计划书</a:t>
            </a:r>
            <a:endParaRPr kumimoji="1" lang="en-US" altLang="zh-CN" sz="2400" dirty="0">
              <a:sym typeface="微软雅黑" panose="020B0503020204020204" charset="-122"/>
            </a:endParaRPr>
          </a:p>
          <a:p>
            <a:pPr marL="0" indent="0">
              <a:lnSpc>
                <a:spcPct val="200000"/>
              </a:lnSpc>
              <a:buNone/>
            </a:pPr>
            <a:r>
              <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rPr>
              <a:t>    创业计划书通过《创业项目打磨平台》递交。通过平台上十个模块的在线填写、打磨创业项目，最终形成一份完整的创业项目计划书。</a:t>
            </a:r>
            <a:endParaRPr kumimoji="1" lang="en-US" altLang="zh-CN"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marL="0" indent="0">
              <a:lnSpc>
                <a:spcPct val="200000"/>
              </a:lnSpc>
              <a:buNone/>
            </a:pPr>
            <a:r>
              <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rPr>
              <a:t>    大赛组委会将组织专家团队对计划书进行评审，同时参考打磨平台对计划书的自动评价，得出计划书部分得分，形成小组排名。</a:t>
            </a: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marL="0" indent="0">
              <a:lnSpc>
                <a:spcPct val="200000"/>
              </a:lnSpc>
              <a:buNone/>
            </a:pPr>
            <a:r>
              <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rPr>
              <a:t>  （专家评审与平台自动评价按照</a:t>
            </a:r>
            <a:r>
              <a:rPr kumimoji="1" lang="en-US" altLang="zh-CN" sz="2400" dirty="0">
                <a:latin typeface="华文楷体" panose="02010600040101010101" charset="-122"/>
                <a:ea typeface="华文楷体" panose="02010600040101010101" charset="-122"/>
                <a:cs typeface="华文楷体" panose="02010600040101010101" charset="-122"/>
                <a:sym typeface="微软雅黑" panose="020B0503020204020204" charset="-122"/>
              </a:rPr>
              <a:t>7</a:t>
            </a:r>
            <a:r>
              <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rPr>
              <a:t>：</a:t>
            </a:r>
            <a:r>
              <a:rPr kumimoji="1" lang="en-US" altLang="zh-CN" sz="2400" dirty="0">
                <a:latin typeface="华文楷体" panose="02010600040101010101" charset="-122"/>
                <a:ea typeface="华文楷体" panose="02010600040101010101" charset="-122"/>
                <a:cs typeface="华文楷体" panose="02010600040101010101" charset="-122"/>
                <a:sym typeface="微软雅黑" panose="020B0503020204020204" charset="-122"/>
              </a:rPr>
              <a:t>3</a:t>
            </a:r>
            <a:r>
              <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rPr>
              <a:t>计算）</a:t>
            </a: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marL="720090" lvl="2" indent="0" algn="just">
              <a:lnSpc>
                <a:spcPct val="200000"/>
              </a:lnSpc>
              <a:spcBef>
                <a:spcPts val="0"/>
              </a:spcBef>
              <a:buNone/>
            </a:pPr>
            <a:endParaRPr kumimoji="1" lang="zh-CN" altLang="en-US" i="1" dirty="0">
              <a:solidFill>
                <a:srgbClr val="FF0000"/>
              </a:solidFill>
              <a:sym typeface="微软雅黑" panose="020B0503020204020204" charset="-122"/>
            </a:endParaRPr>
          </a:p>
        </p:txBody>
      </p:sp>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4" name="内容占位符 2"/>
          <p:cNvSpPr>
            <a:spLocks noGrp="1"/>
          </p:cNvSpPr>
          <p:nvPr/>
        </p:nvSpPr>
        <p:spPr>
          <a:xfrm>
            <a:off x="637541" y="1411395"/>
            <a:ext cx="10795847" cy="510116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marL="0" indent="0">
              <a:buNone/>
            </a:pPr>
            <a:r>
              <a:rPr kumimoji="1" lang="en-US" altLang="zh-CN" sz="2800" dirty="0">
                <a:solidFill>
                  <a:srgbClr val="FF0000"/>
                </a:solidFill>
              </a:rPr>
              <a:t>4</a:t>
            </a:r>
            <a:r>
              <a:rPr kumimoji="1" lang="zh-CN" altLang="en-US" sz="2800" dirty="0">
                <a:solidFill>
                  <a:srgbClr val="FF0000"/>
                </a:solidFill>
              </a:rPr>
              <a:t>、创业计划书评审标准</a:t>
            </a:r>
            <a:endParaRPr kumimoji="1" lang="en-US" sz="2400" dirty="0">
              <a:latin typeface="华文楷体" panose="02010600040101010101" charset="-122"/>
              <a:ea typeface="华文楷体" panose="02010600040101010101" charset="-122"/>
              <a:cs typeface="华文楷体" panose="02010600040101010101" charset="-122"/>
              <a:sym typeface="+mn-ea"/>
            </a:endParaRPr>
          </a:p>
          <a:p>
            <a:pPr eaLnBrk="1" hangingPunct="1"/>
            <a:r>
              <a:rPr kumimoji="1" sz="2400" dirty="0">
                <a:latin typeface="华文楷体" panose="02010600040101010101" charset="-122"/>
                <a:ea typeface="华文楷体" panose="02010600040101010101" charset="-122"/>
                <a:cs typeface="华文楷体" panose="02010600040101010101" charset="-122"/>
                <a:sym typeface="+mn-ea"/>
              </a:rPr>
              <a:t>创新性</a:t>
            </a:r>
            <a:r>
              <a:rPr kumimoji="1" lang="zh-CN" altLang="en-US" sz="2400" dirty="0">
                <a:latin typeface="华文楷体" panose="02010600040101010101" charset="-122"/>
                <a:ea typeface="华文楷体" panose="02010600040101010101" charset="-122"/>
                <a:cs typeface="华文楷体" panose="02010600040101010101" charset="-122"/>
                <a:sym typeface="+mn-ea"/>
              </a:rPr>
              <a:t>：</a:t>
            </a:r>
            <a:endParaRPr kumimoji="1" lang="en-US" sz="2400" dirty="0">
              <a:latin typeface="华文楷体" panose="02010600040101010101" charset="-122"/>
              <a:ea typeface="华文楷体" panose="02010600040101010101" charset="-122"/>
              <a:cs typeface="华文楷体" panose="02010600040101010101" charset="-122"/>
            </a:endParaRPr>
          </a:p>
          <a:p>
            <a:pPr lvl="1" eaLnBrk="1" hangingPunct="1"/>
            <a:r>
              <a:rPr kumimoji="1" sz="2400" dirty="0">
                <a:latin typeface="华文楷体" panose="02010600040101010101" charset="-122"/>
                <a:ea typeface="华文楷体" panose="02010600040101010101" charset="-122"/>
                <a:cs typeface="华文楷体" panose="02010600040101010101" charset="-122"/>
                <a:sym typeface="+mn-ea"/>
              </a:rPr>
              <a:t>项目在科学技术、社会服务形式、商业模式、管理运营、应用场景等方面有所突破</a:t>
            </a:r>
            <a:r>
              <a:rPr kumimoji="1" lang="zh-CN" altLang="en-US" sz="2400" dirty="0">
                <a:latin typeface="华文楷体" panose="02010600040101010101" charset="-122"/>
                <a:ea typeface="华文楷体" panose="02010600040101010101" charset="-122"/>
                <a:cs typeface="华文楷体" panose="02010600040101010101" charset="-122"/>
                <a:sym typeface="+mn-ea"/>
              </a:rPr>
              <a:t>，具备较强的差异化优势。</a:t>
            </a:r>
            <a:endParaRPr kumimoji="1" lang="zh-CN" altLang="en-US" sz="2400" dirty="0">
              <a:latin typeface="华文楷体" panose="02010600040101010101" charset="-122"/>
              <a:ea typeface="华文楷体" panose="02010600040101010101" charset="-122"/>
              <a:cs typeface="华文楷体" panose="02010600040101010101" charset="-122"/>
              <a:sym typeface="+mn-ea"/>
            </a:endParaRPr>
          </a:p>
          <a:p>
            <a:pPr eaLnBrk="1" hangingPunct="1"/>
            <a:r>
              <a:rPr kumimoji="1" lang="zh-CN" altLang="en-US" sz="2400" dirty="0">
                <a:latin typeface="华文楷体" panose="02010600040101010101" charset="-122"/>
                <a:ea typeface="华文楷体" panose="02010600040101010101" charset="-122"/>
                <a:cs typeface="华文楷体" panose="02010600040101010101" charset="-122"/>
                <a:sym typeface="+mn-ea"/>
              </a:rPr>
              <a:t>商业价值：</a:t>
            </a:r>
            <a:endParaRPr kumimoji="1" lang="zh-CN" altLang="en-US" sz="2400" dirty="0">
              <a:latin typeface="华文楷体" panose="02010600040101010101" charset="-122"/>
              <a:ea typeface="华文楷体" panose="02010600040101010101" charset="-122"/>
              <a:cs typeface="华文楷体" panose="02010600040101010101" charset="-122"/>
            </a:endParaRPr>
          </a:p>
          <a:p>
            <a:pPr lvl="1" algn="just" eaLnBrk="1" hangingPunct="1"/>
            <a:r>
              <a:rPr kumimoji="1" sz="2400" dirty="0">
                <a:latin typeface="华文楷体" panose="02010600040101010101" charset="-122"/>
                <a:ea typeface="华文楷体" panose="02010600040101010101" charset="-122"/>
                <a:cs typeface="华文楷体" panose="02010600040101010101" charset="-122"/>
                <a:sym typeface="+mn-ea"/>
              </a:rPr>
              <a:t>产品或服务成熟度及市场认可度。项目</a:t>
            </a:r>
            <a:r>
              <a:rPr kumimoji="1" lang="zh-CN" altLang="en-US" sz="2400" dirty="0">
                <a:latin typeface="华文楷体" panose="02010600040101010101" charset="-122"/>
                <a:ea typeface="华文楷体" panose="02010600040101010101" charset="-122"/>
                <a:cs typeface="华文楷体" panose="02010600040101010101" charset="-122"/>
                <a:sym typeface="+mn-ea"/>
              </a:rPr>
              <a:t>在</a:t>
            </a:r>
            <a:r>
              <a:rPr kumimoji="1" sz="2400" dirty="0">
                <a:latin typeface="华文楷体" panose="02010600040101010101" charset="-122"/>
                <a:ea typeface="华文楷体" panose="02010600040101010101" charset="-122"/>
                <a:cs typeface="华文楷体" panose="02010600040101010101" charset="-122"/>
                <a:sym typeface="+mn-ea"/>
              </a:rPr>
              <a:t>商业</a:t>
            </a:r>
            <a:r>
              <a:rPr kumimoji="1" lang="zh-CN" altLang="en-US" sz="2400" dirty="0">
                <a:latin typeface="华文楷体" panose="02010600040101010101" charset="-122"/>
                <a:ea typeface="华文楷体" panose="02010600040101010101" charset="-122"/>
                <a:cs typeface="华文楷体" panose="02010600040101010101" charset="-122"/>
                <a:sym typeface="+mn-ea"/>
              </a:rPr>
              <a:t>模式</a:t>
            </a:r>
            <a:r>
              <a:rPr kumimoji="1" sz="2400" dirty="0">
                <a:latin typeface="华文楷体" panose="02010600040101010101" charset="-122"/>
                <a:ea typeface="华文楷体" panose="02010600040101010101" charset="-122"/>
                <a:cs typeface="华文楷体" panose="02010600040101010101" charset="-122"/>
                <a:sym typeface="+mn-ea"/>
              </a:rPr>
              <a:t>、产品或服务设计、技术基础、竞争与</a:t>
            </a:r>
            <a:r>
              <a:rPr kumimoji="1" lang="zh-CN" altLang="en-US" sz="2400" dirty="0">
                <a:latin typeface="华文楷体" panose="02010600040101010101" charset="-122"/>
                <a:ea typeface="华文楷体" panose="02010600040101010101" charset="-122"/>
                <a:cs typeface="华文楷体" panose="02010600040101010101" charset="-122"/>
                <a:sym typeface="+mn-ea"/>
              </a:rPr>
              <a:t>合作等角度</a:t>
            </a:r>
            <a:r>
              <a:rPr kumimoji="1" sz="2400" dirty="0">
                <a:latin typeface="华文楷体" panose="02010600040101010101" charset="-122"/>
                <a:ea typeface="华文楷体" panose="02010600040101010101" charset="-122"/>
                <a:cs typeface="华文楷体" panose="02010600040101010101" charset="-122"/>
                <a:sym typeface="+mn-ea"/>
              </a:rPr>
              <a:t>具</a:t>
            </a:r>
            <a:r>
              <a:rPr kumimoji="1" lang="zh-CN" altLang="en-US" sz="2400" dirty="0">
                <a:latin typeface="华文楷体" panose="02010600040101010101" charset="-122"/>
                <a:ea typeface="华文楷体" panose="02010600040101010101" charset="-122"/>
                <a:cs typeface="华文楷体" panose="02010600040101010101" charset="-122"/>
                <a:sym typeface="+mn-ea"/>
              </a:rPr>
              <a:t>备较强的商业价值</a:t>
            </a:r>
            <a:r>
              <a:rPr kumimoji="1" sz="2400" dirty="0">
                <a:latin typeface="华文楷体" panose="02010600040101010101" charset="-122"/>
                <a:ea typeface="华文楷体" panose="02010600040101010101" charset="-122"/>
                <a:cs typeface="华文楷体" panose="02010600040101010101" charset="-122"/>
                <a:sym typeface="+mn-ea"/>
              </a:rPr>
              <a:t>。</a:t>
            </a: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eaLnBrk="1" hangingPunct="1"/>
            <a:r>
              <a:rPr kumimoji="1" lang="zh-CN" altLang="en-US" sz="2400" dirty="0">
                <a:latin typeface="华文楷体" panose="02010600040101010101" charset="-122"/>
                <a:ea typeface="华文楷体" panose="02010600040101010101" charset="-122"/>
                <a:cs typeface="华文楷体" panose="02010600040101010101" charset="-122"/>
                <a:sym typeface="+mn-ea"/>
              </a:rPr>
              <a:t>团队情况：</a:t>
            </a:r>
            <a:endParaRPr kumimoji="1" lang="zh-CN" altLang="en-US" sz="2400" dirty="0">
              <a:latin typeface="华文楷体" panose="02010600040101010101" charset="-122"/>
              <a:ea typeface="华文楷体" panose="02010600040101010101" charset="-122"/>
              <a:cs typeface="华文楷体" panose="02010600040101010101" charset="-122"/>
            </a:endParaRPr>
          </a:p>
          <a:p>
            <a:pPr lvl="1" algn="just" eaLnBrk="1" hangingPunct="1"/>
            <a:r>
              <a:rPr kumimoji="1" sz="2400" dirty="0">
                <a:latin typeface="华文楷体" panose="02010600040101010101" charset="-122"/>
                <a:ea typeface="华文楷体" panose="02010600040101010101" charset="-122"/>
                <a:cs typeface="华文楷体" panose="02010600040101010101" charset="-122"/>
                <a:sym typeface="+mn-ea"/>
              </a:rPr>
              <a:t>团队成员</a:t>
            </a:r>
            <a:r>
              <a:rPr kumimoji="1" lang="zh-CN" altLang="en-US" sz="2400" dirty="0">
                <a:latin typeface="华文楷体" panose="02010600040101010101" charset="-122"/>
                <a:ea typeface="华文楷体" panose="02010600040101010101" charset="-122"/>
                <a:cs typeface="华文楷体" panose="02010600040101010101" charset="-122"/>
                <a:sym typeface="+mn-ea"/>
              </a:rPr>
              <a:t>的</a:t>
            </a:r>
            <a:r>
              <a:rPr kumimoji="1" sz="2400" dirty="0">
                <a:latin typeface="华文楷体" panose="02010600040101010101" charset="-122"/>
                <a:ea typeface="华文楷体" panose="02010600040101010101" charset="-122"/>
                <a:cs typeface="华文楷体" panose="02010600040101010101" charset="-122"/>
                <a:sym typeface="+mn-ea"/>
              </a:rPr>
              <a:t>创新能力、价值观念、分工协作和能力互补</a:t>
            </a:r>
            <a:r>
              <a:rPr kumimoji="1" lang="zh-CN" altLang="en-US" sz="2400" dirty="0">
                <a:latin typeface="华文楷体" panose="02010600040101010101" charset="-122"/>
                <a:ea typeface="华文楷体" panose="02010600040101010101" charset="-122"/>
                <a:cs typeface="华文楷体" panose="02010600040101010101" charset="-122"/>
                <a:sym typeface="+mn-ea"/>
              </a:rPr>
              <a:t>性。</a:t>
            </a:r>
            <a:r>
              <a:rPr kumimoji="1" sz="2400" dirty="0">
                <a:latin typeface="华文楷体" panose="02010600040101010101" charset="-122"/>
                <a:ea typeface="华文楷体" panose="02010600040101010101" charset="-122"/>
                <a:cs typeface="华文楷体" panose="02010600040101010101" charset="-122"/>
                <a:sym typeface="+mn-ea"/>
              </a:rPr>
              <a:t>团队</a:t>
            </a:r>
            <a:r>
              <a:rPr kumimoji="1" lang="zh-CN" altLang="en-US" sz="2400" dirty="0">
                <a:latin typeface="华文楷体" panose="02010600040101010101" charset="-122"/>
                <a:ea typeface="华文楷体" panose="02010600040101010101" charset="-122"/>
                <a:cs typeface="华文楷体" panose="02010600040101010101" charset="-122"/>
                <a:sym typeface="+mn-ea"/>
              </a:rPr>
              <a:t>在</a:t>
            </a:r>
            <a:r>
              <a:rPr kumimoji="1" sz="2400" dirty="0">
                <a:latin typeface="华文楷体" panose="02010600040101010101" charset="-122"/>
                <a:ea typeface="华文楷体" panose="02010600040101010101" charset="-122"/>
                <a:cs typeface="华文楷体" panose="02010600040101010101" charset="-122"/>
                <a:sym typeface="+mn-ea"/>
              </a:rPr>
              <a:t>组织构架、股权结构、人员配置以及激励制度合理性。</a:t>
            </a: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p:txBody>
      </p: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latin typeface="Arial" panose="020B0604020202020204" pitchFamily="34" charset="0"/>
              <a:ea typeface="黑体" panose="02010609060101010101" charset="-122"/>
              <a:cs typeface="Arial" panose="020B0604020202020204" pitchFamily="34" charset="0"/>
            </a:endParaRPr>
          </a:p>
        </p:txBody>
      </p:sp>
      <p:sp>
        <p:nvSpPr>
          <p:cNvPr id="6" name="内容占位符 2"/>
          <p:cNvSpPr>
            <a:spLocks noGrp="1"/>
          </p:cNvSpPr>
          <p:nvPr/>
        </p:nvSpPr>
        <p:spPr>
          <a:xfrm>
            <a:off x="479213" y="1662007"/>
            <a:ext cx="11232727" cy="4036060"/>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成绩评定：</a:t>
            </a:r>
            <a:endParaRPr kumimoji="1" lang="en-US" altLang="zh-CN" sz="3735" dirty="0" smtClean="0"/>
          </a:p>
          <a:p>
            <a:pPr lvl="1" algn="just" latinLnBrk="0">
              <a:lnSpc>
                <a:spcPct val="150000"/>
              </a:lnSpc>
              <a:spcBef>
                <a:spcPts val="0"/>
              </a:spcBef>
              <a:buFont typeface="Wingdings" panose="05000000000000000000" charset="0"/>
              <a:buChar char=""/>
            </a:pPr>
            <a:r>
              <a:rPr kumimoji="1" sz="2665" dirty="0">
                <a:solidFill>
                  <a:srgbClr val="FF0000"/>
                </a:solidFill>
              </a:rPr>
              <a:t>创业综合</a:t>
            </a:r>
            <a:r>
              <a:rPr kumimoji="1" lang="zh-CN" sz="2665" dirty="0">
                <a:solidFill>
                  <a:srgbClr val="FF0000"/>
                </a:solidFill>
              </a:rPr>
              <a:t>模拟与创业计划书的原始</a:t>
            </a:r>
            <a:r>
              <a:rPr kumimoji="1" sz="2665" dirty="0">
                <a:solidFill>
                  <a:srgbClr val="FF0000"/>
                </a:solidFill>
              </a:rPr>
              <a:t>成绩</a:t>
            </a:r>
            <a:r>
              <a:rPr kumimoji="1" lang="zh-CN" sz="2665" dirty="0">
                <a:solidFill>
                  <a:srgbClr val="FF0000"/>
                </a:solidFill>
              </a:rPr>
              <a:t>依据组内排名换算得分</a:t>
            </a:r>
            <a:r>
              <a:rPr kumimoji="1" sz="2665" dirty="0">
                <a:solidFill>
                  <a:srgbClr val="FF0000"/>
                </a:solidFill>
              </a:rPr>
              <a:t>。</a:t>
            </a:r>
            <a:endParaRPr kumimoji="1" sz="2665" dirty="0">
              <a:solidFill>
                <a:srgbClr val="FF0000"/>
              </a:solidFill>
            </a:endParaRPr>
          </a:p>
          <a:p>
            <a:pPr lvl="1" algn="just" latinLnBrk="0">
              <a:lnSpc>
                <a:spcPct val="150000"/>
              </a:lnSpc>
              <a:spcBef>
                <a:spcPts val="0"/>
              </a:spcBef>
              <a:buFont typeface="Wingdings" panose="05000000000000000000" charset="0"/>
              <a:buChar char=""/>
            </a:pPr>
            <a:r>
              <a:rPr kumimoji="1" sz="2665" dirty="0">
                <a:solidFill>
                  <a:srgbClr val="FF0000"/>
                </a:solidFill>
                <a:sym typeface="+mn-ea"/>
              </a:rPr>
              <a:t>创业综合模拟小组成绩第一得70分，第二名69分，以此类推。</a:t>
            </a:r>
            <a:endParaRPr kumimoji="1" sz="2665" dirty="0">
              <a:solidFill>
                <a:srgbClr val="FF0000"/>
              </a:solidFill>
              <a:sym typeface="+mn-ea"/>
            </a:endParaRPr>
          </a:p>
          <a:p>
            <a:pPr lvl="1" algn="just" latinLnBrk="0">
              <a:lnSpc>
                <a:spcPct val="150000"/>
              </a:lnSpc>
              <a:spcBef>
                <a:spcPts val="0"/>
              </a:spcBef>
              <a:buFont typeface="Wingdings" panose="05000000000000000000" charset="0"/>
              <a:buChar char=""/>
            </a:pPr>
            <a:r>
              <a:rPr kumimoji="1" sz="2665" dirty="0">
                <a:solidFill>
                  <a:srgbClr val="FF0000"/>
                </a:solidFill>
                <a:sym typeface="+mn-ea"/>
              </a:rPr>
              <a:t>创业计划书小组第一的团队得30分，第二名29.5分，以此类推。</a:t>
            </a:r>
            <a:endParaRPr kumimoji="1" sz="2665" dirty="0">
              <a:solidFill>
                <a:srgbClr val="FF0000"/>
              </a:solidFill>
              <a:sym typeface="+mn-ea"/>
            </a:endParaRPr>
          </a:p>
          <a:p>
            <a:pPr lvl="1" algn="just" latinLnBrk="0">
              <a:lnSpc>
                <a:spcPct val="150000"/>
              </a:lnSpc>
              <a:spcBef>
                <a:spcPts val="0"/>
              </a:spcBef>
              <a:buFont typeface="Wingdings" panose="05000000000000000000" charset="0"/>
              <a:buChar char=""/>
            </a:pPr>
            <a:r>
              <a:rPr kumimoji="1" sz="2665" dirty="0">
                <a:solidFill>
                  <a:srgbClr val="FF0000"/>
                </a:solidFill>
                <a:sym typeface="+mn-ea"/>
              </a:rPr>
              <a:t>两</a:t>
            </a:r>
            <a:r>
              <a:rPr kumimoji="1" lang="zh-CN" sz="2665" dirty="0">
                <a:solidFill>
                  <a:srgbClr val="FF0000"/>
                </a:solidFill>
                <a:sym typeface="+mn-ea"/>
              </a:rPr>
              <a:t>部分得</a:t>
            </a:r>
            <a:r>
              <a:rPr kumimoji="1" sz="2665" dirty="0">
                <a:solidFill>
                  <a:srgbClr val="FF0000"/>
                </a:solidFill>
                <a:sym typeface="+mn-ea"/>
              </a:rPr>
              <a:t>分相加即团队</a:t>
            </a:r>
            <a:r>
              <a:rPr kumimoji="1" lang="zh-CN" sz="2665" dirty="0">
                <a:solidFill>
                  <a:srgbClr val="FF0000"/>
                </a:solidFill>
                <a:sym typeface="+mn-ea"/>
              </a:rPr>
              <a:t>最终</a:t>
            </a:r>
            <a:r>
              <a:rPr kumimoji="1" sz="2665" dirty="0">
                <a:solidFill>
                  <a:srgbClr val="FF0000"/>
                </a:solidFill>
                <a:sym typeface="+mn-ea"/>
              </a:rPr>
              <a:t>得分。</a:t>
            </a:r>
            <a:endParaRPr kumimoji="1" sz="2665" dirty="0">
              <a:solidFill>
                <a:srgbClr val="FF0000"/>
              </a:solidFill>
            </a:endParaRPr>
          </a:p>
        </p:txBody>
      </p:sp>
      <p:sp>
        <p:nvSpPr>
          <p:cNvPr id="100" name="文本框 99"/>
          <p:cNvSpPr txBox="1"/>
          <p:nvPr/>
        </p:nvSpPr>
        <p:spPr>
          <a:xfrm>
            <a:off x="1144693" y="5127413"/>
            <a:ext cx="10235353" cy="420370"/>
          </a:xfrm>
          <a:prstGeom prst="rect">
            <a:avLst/>
          </a:prstGeom>
          <a:noFill/>
          <a:ln w="9525">
            <a:noFill/>
          </a:ln>
        </p:spPr>
        <p:txBody>
          <a:bodyPr wrap="square">
            <a:spAutoFit/>
          </a:bodyPr>
          <a:lstStyle/>
          <a:p>
            <a:pPr marL="0" indent="0"/>
            <a:r>
              <a:rPr lang="zh-CN" sz="2135" b="0" i="1">
                <a:solidFill>
                  <a:srgbClr val="FF0000"/>
                </a:solidFill>
                <a:latin typeface="华康标题宋W9(P)" panose="02020900000000000000" charset="-122"/>
                <a:ea typeface="华康标题宋W9(P)" panose="02020900000000000000" charset="-122"/>
                <a:cs typeface="华康标题宋W9(P)" panose="02020900000000000000" charset="-122"/>
              </a:rPr>
              <a:t>说明：参赛团队由抽签分为若干竞赛小组，每个小组</a:t>
            </a:r>
            <a:r>
              <a:rPr lang="en-US" altLang="zh-CN" sz="2135" b="0" i="1">
                <a:solidFill>
                  <a:srgbClr val="FF0000"/>
                </a:solidFill>
                <a:latin typeface="华康标题宋W9(P)" panose="02020900000000000000" charset="-122"/>
                <a:ea typeface="华康标题宋W9(P)" panose="02020900000000000000" charset="-122"/>
                <a:cs typeface="华康标题宋W9(P)" panose="02020900000000000000" charset="-122"/>
              </a:rPr>
              <a:t>20-30</a:t>
            </a:r>
            <a:r>
              <a:rPr lang="zh-CN" altLang="en-US" sz="2135" b="0" i="1">
                <a:solidFill>
                  <a:srgbClr val="FF0000"/>
                </a:solidFill>
                <a:latin typeface="华康标题宋W9(P)" panose="02020900000000000000" charset="-122"/>
                <a:ea typeface="华康标题宋W9(P)" panose="02020900000000000000" charset="-122"/>
                <a:cs typeface="华康标题宋W9(P)" panose="02020900000000000000" charset="-122"/>
              </a:rPr>
              <a:t>个团队。</a:t>
            </a:r>
            <a:endParaRPr lang="zh-CN" altLang="en-US" sz="2135" b="0" i="1">
              <a:solidFill>
                <a:srgbClr val="FF0000"/>
              </a:solidFill>
              <a:latin typeface="华康标题宋W9(P)" panose="02020900000000000000" charset="-122"/>
              <a:ea typeface="华康标题宋W9(P)" panose="02020900000000000000" charset="-122"/>
              <a:cs typeface="华康标题宋W9(P)" panose="02020900000000000000" charset="-122"/>
            </a:endParaRPr>
          </a:p>
        </p:txBody>
      </p:sp>
    </p:spTree>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3" name="内容占位符 2"/>
          <p:cNvSpPr>
            <a:spLocks noGrp="1"/>
          </p:cNvSpPr>
          <p:nvPr/>
        </p:nvSpPr>
        <p:spPr>
          <a:xfrm>
            <a:off x="431800" y="1410547"/>
            <a:ext cx="11232727" cy="460840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赛程安排</a:t>
            </a:r>
            <a:endParaRPr kumimoji="1" lang="en-US" altLang="zh-CN" sz="3735" dirty="0" smtClean="0"/>
          </a:p>
          <a:p>
            <a:pPr lvl="1" algn="just" latinLnBrk="0">
              <a:lnSpc>
                <a:spcPct val="150000"/>
              </a:lnSpc>
              <a:spcBef>
                <a:spcPts val="0"/>
              </a:spcBef>
            </a:pPr>
            <a:r>
              <a:rPr kumimoji="1" lang="zh-CN" altLang="en-US" sz="2665" dirty="0">
                <a:sym typeface="微软雅黑" panose="020B0503020204020204" charset="-122"/>
              </a:rPr>
              <a:t>在线训练：开通竞赛平台账号，在线参加学习训练      </a:t>
            </a:r>
            <a:r>
              <a:rPr kumimoji="1" lang="en-US" altLang="zh-CN" sz="2665" dirty="0">
                <a:solidFill>
                  <a:srgbClr val="FF0000"/>
                </a:solidFill>
                <a:sym typeface="微软雅黑" panose="020B0503020204020204" charset="-122"/>
              </a:rPr>
              <a:t>3-5</a:t>
            </a:r>
            <a:r>
              <a:rPr kumimoji="1" lang="zh-CN" altLang="en-US" sz="2665" dirty="0">
                <a:solidFill>
                  <a:srgbClr val="FF0000"/>
                </a:solidFill>
                <a:sym typeface="微软雅黑" panose="020B0503020204020204" charset="-122"/>
              </a:rPr>
              <a:t>月</a:t>
            </a:r>
            <a:endParaRPr kumimoji="1" lang="zh-CN" altLang="en-US" sz="2665" dirty="0"/>
          </a:p>
          <a:p>
            <a:pPr lvl="1" algn="just" latinLnBrk="0">
              <a:lnSpc>
                <a:spcPct val="150000"/>
              </a:lnSpc>
              <a:spcBef>
                <a:spcPts val="0"/>
              </a:spcBef>
            </a:pPr>
            <a:r>
              <a:rPr kumimoji="1" lang="zh-CN" altLang="en-US" sz="2665" dirty="0"/>
              <a:t>校内选拔：各高校内部自行选拔</a:t>
            </a:r>
            <a:r>
              <a:rPr kumimoji="1" lang="en-US" altLang="zh-CN" sz="2665" dirty="0"/>
              <a:t>1-3</a:t>
            </a:r>
            <a:r>
              <a:rPr kumimoji="1" lang="zh-CN" altLang="en-US" sz="2665" dirty="0"/>
              <a:t>支团队             </a:t>
            </a:r>
            <a:r>
              <a:rPr kumimoji="1" lang="en-US" altLang="zh-CN" sz="2665" dirty="0">
                <a:solidFill>
                  <a:srgbClr val="FF0000"/>
                </a:solidFill>
              </a:rPr>
              <a:t>3-5</a:t>
            </a:r>
            <a:r>
              <a:rPr kumimoji="1" lang="zh-CN" altLang="en-US" sz="2665" dirty="0">
                <a:solidFill>
                  <a:srgbClr val="FF0000"/>
                </a:solidFill>
              </a:rPr>
              <a:t>月</a:t>
            </a:r>
            <a:endParaRPr kumimoji="1" lang="en-US" altLang="zh-CN" sz="2665" dirty="0"/>
          </a:p>
          <a:p>
            <a:pPr lvl="1" algn="just" latinLnBrk="0">
              <a:lnSpc>
                <a:spcPct val="150000"/>
              </a:lnSpc>
              <a:spcBef>
                <a:spcPts val="0"/>
              </a:spcBef>
            </a:pPr>
            <a:r>
              <a:rPr kumimoji="1" lang="zh-CN" altLang="en-US" sz="2665" dirty="0"/>
              <a:t>在线报名：</a:t>
            </a:r>
            <a:r>
              <a:rPr kumimoji="1" lang="zh-CN" altLang="en-US" sz="2665" dirty="0" smtClean="0"/>
              <a:t>通过报名系统在线报名参加省赛         </a:t>
            </a:r>
            <a:r>
              <a:rPr kumimoji="1" lang="en-US" altLang="zh-CN" sz="2665" dirty="0" smtClean="0">
                <a:solidFill>
                  <a:srgbClr val="FF0000"/>
                </a:solidFill>
              </a:rPr>
              <a:t>5</a:t>
            </a:r>
            <a:r>
              <a:rPr kumimoji="1" lang="zh-CN" altLang="en-US" sz="2665" dirty="0" smtClean="0">
                <a:solidFill>
                  <a:srgbClr val="FF0000"/>
                </a:solidFill>
              </a:rPr>
              <a:t>月</a:t>
            </a:r>
            <a:r>
              <a:rPr kumimoji="1" lang="en-US" altLang="zh-CN" sz="2665" dirty="0" smtClean="0">
                <a:solidFill>
                  <a:srgbClr val="FF0000"/>
                </a:solidFill>
              </a:rPr>
              <a:t>1</a:t>
            </a:r>
            <a:r>
              <a:rPr kumimoji="1" lang="en-US" altLang="zh-CN" sz="2665" dirty="0" smtClean="0">
                <a:solidFill>
                  <a:srgbClr val="FF0000"/>
                </a:solidFill>
              </a:rPr>
              <a:t>0</a:t>
            </a:r>
            <a:r>
              <a:rPr kumimoji="1" lang="zh-CN" altLang="en-US" sz="2665" dirty="0" smtClean="0">
                <a:solidFill>
                  <a:srgbClr val="FF0000"/>
                </a:solidFill>
              </a:rPr>
              <a:t>日截止</a:t>
            </a:r>
            <a:endParaRPr kumimoji="1" lang="en-US" altLang="zh-CN" sz="2665" dirty="0"/>
          </a:p>
          <a:p>
            <a:pPr lvl="1" algn="just" latinLnBrk="0">
              <a:lnSpc>
                <a:spcPct val="150000"/>
              </a:lnSpc>
              <a:spcBef>
                <a:spcPts val="0"/>
              </a:spcBef>
            </a:pPr>
            <a:r>
              <a:rPr kumimoji="1" lang="zh-CN" altLang="en-US" sz="2665" dirty="0"/>
              <a:t>计划书提交：通过打磨平台在线撰写计划书         </a:t>
            </a:r>
            <a:r>
              <a:rPr kumimoji="1" lang="en-US" altLang="zh-CN" sz="2665" dirty="0">
                <a:solidFill>
                  <a:srgbClr val="FF0000"/>
                </a:solidFill>
              </a:rPr>
              <a:t>5</a:t>
            </a:r>
            <a:r>
              <a:rPr kumimoji="1" lang="zh-CN" altLang="en-US" sz="2665" dirty="0" smtClean="0">
                <a:solidFill>
                  <a:srgbClr val="FF0000"/>
                </a:solidFill>
              </a:rPr>
              <a:t>月</a:t>
            </a:r>
            <a:r>
              <a:rPr kumimoji="1" lang="en-US" altLang="zh-CN" sz="2665" dirty="0" smtClean="0">
                <a:solidFill>
                  <a:srgbClr val="FF0000"/>
                </a:solidFill>
              </a:rPr>
              <a:t>15</a:t>
            </a:r>
            <a:r>
              <a:rPr kumimoji="1" lang="zh-CN" altLang="en-US" sz="2665" dirty="0" smtClean="0">
                <a:solidFill>
                  <a:srgbClr val="FF0000"/>
                </a:solidFill>
              </a:rPr>
              <a:t>日前</a:t>
            </a:r>
            <a:endParaRPr kumimoji="1" lang="en-US" altLang="zh-CN" sz="2665" dirty="0"/>
          </a:p>
          <a:p>
            <a:pPr lvl="1" latinLnBrk="0">
              <a:lnSpc>
                <a:spcPct val="150000"/>
              </a:lnSpc>
              <a:spcBef>
                <a:spcPts val="0"/>
              </a:spcBef>
            </a:pPr>
            <a:r>
              <a:rPr kumimoji="1" lang="zh-CN" altLang="en-US" sz="2665" dirty="0"/>
              <a:t>省赛决赛</a:t>
            </a:r>
            <a:r>
              <a:rPr kumimoji="1" lang="zh-CN" altLang="en-US" sz="2665" dirty="0" smtClean="0"/>
              <a:t>：在承办院校开展省级现场选拔赛或线上比赛   </a:t>
            </a:r>
            <a:r>
              <a:rPr kumimoji="1" lang="zh-CN" altLang="en-US" sz="2665" dirty="0" smtClean="0">
                <a:solidFill>
                  <a:srgbClr val="FF0000"/>
                </a:solidFill>
              </a:rPr>
              <a:t>5月底</a:t>
            </a:r>
            <a:endParaRPr kumimoji="1" lang="zh-CN" altLang="en-US" sz="2665" dirty="0" smtClean="0">
              <a:solidFill>
                <a:srgbClr val="FF0000"/>
              </a:solidFill>
            </a:endParaRPr>
          </a:p>
        </p:txBody>
      </p:sp>
    </p:spTree>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3" name="内容占位符 2"/>
          <p:cNvSpPr>
            <a:spLocks noGrp="1"/>
          </p:cNvSpPr>
          <p:nvPr/>
        </p:nvSpPr>
        <p:spPr>
          <a:xfrm>
            <a:off x="1003300" y="1397847"/>
            <a:ext cx="9442873" cy="4436533"/>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奖项设置</a:t>
            </a:r>
            <a:endParaRPr kumimoji="1" lang="zh-CN" altLang="en-US" sz="3735" dirty="0" smtClean="0"/>
          </a:p>
          <a:p>
            <a:pPr lvl="1" algn="just" latinLnBrk="0">
              <a:lnSpc>
                <a:spcPct val="150000"/>
              </a:lnSpc>
              <a:spcBef>
                <a:spcPts val="0"/>
              </a:spcBef>
            </a:pPr>
            <a:r>
              <a:rPr kumimoji="1" lang="zh-CN" altLang="en-US" sz="2665" dirty="0">
                <a:sym typeface="微软雅黑" panose="020B0503020204020204" charset="-122"/>
              </a:rPr>
              <a:t>大赛设一、二、三等奖，比例分别</a:t>
            </a:r>
            <a:r>
              <a:rPr kumimoji="1" lang="zh-CN" altLang="en-US" sz="2665" dirty="0" smtClean="0">
                <a:sym typeface="微软雅黑" panose="020B0503020204020204" charset="-122"/>
              </a:rPr>
              <a:t>为</a:t>
            </a:r>
            <a:r>
              <a:rPr kumimoji="1" lang="en-US" altLang="zh-CN" sz="2665" dirty="0" smtClean="0">
                <a:sym typeface="微软雅黑" panose="020B0503020204020204" charset="-122"/>
              </a:rPr>
              <a:t>20</a:t>
            </a:r>
            <a:r>
              <a:rPr kumimoji="1" lang="zh-CN" altLang="en-US" sz="2665" dirty="0" smtClean="0">
                <a:sym typeface="微软雅黑" panose="020B0503020204020204" charset="-122"/>
              </a:rPr>
              <a:t>%</a:t>
            </a:r>
            <a:r>
              <a:rPr kumimoji="1" lang="zh-CN" altLang="en-US" sz="2665" dirty="0">
                <a:sym typeface="微软雅黑" panose="020B0503020204020204" charset="-122"/>
              </a:rPr>
              <a:t>、20%</a:t>
            </a:r>
            <a:r>
              <a:rPr kumimoji="1" lang="zh-CN" altLang="en-US" sz="2665" dirty="0" smtClean="0">
                <a:sym typeface="微软雅黑" panose="020B0503020204020204" charset="-122"/>
              </a:rPr>
              <a:t>、</a:t>
            </a:r>
            <a:r>
              <a:rPr kumimoji="1" lang="en-US" altLang="zh-CN" sz="2665" dirty="0" smtClean="0">
                <a:sym typeface="微软雅黑" panose="020B0503020204020204" charset="-122"/>
              </a:rPr>
              <a:t>40</a:t>
            </a:r>
            <a:r>
              <a:rPr kumimoji="1" lang="zh-CN" altLang="en-US" sz="2665" dirty="0" smtClean="0">
                <a:sym typeface="微软雅黑" panose="020B0503020204020204" charset="-122"/>
              </a:rPr>
              <a:t>%</a:t>
            </a:r>
            <a:r>
              <a:rPr kumimoji="1" lang="zh-CN" altLang="en-US" sz="2665" dirty="0">
                <a:sym typeface="微软雅黑" panose="020B0503020204020204" charset="-122"/>
              </a:rPr>
              <a:t>。</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此外，大赛组委会为获得一等奖团队的指导教师颁发最佳指导教师证书，为获得二、三等奖团队的指导教师颁发优秀指导教师证书。</a:t>
            </a:r>
            <a:endParaRPr kumimoji="1" lang="zh-CN" altLang="en-US" sz="2665" dirty="0">
              <a:sym typeface="微软雅黑" panose="020B0503020204020204" charset="-122"/>
            </a:endParaRPr>
          </a:p>
          <a:p>
            <a:pPr lvl="1" algn="just" latinLnBrk="0">
              <a:lnSpc>
                <a:spcPct val="150000"/>
              </a:lnSpc>
              <a:spcBef>
                <a:spcPts val="0"/>
              </a:spcBef>
            </a:pPr>
            <a:endParaRPr kumimoji="1" lang="zh-CN" altLang="en-US" sz="2665" dirty="0" smtClean="0"/>
          </a:p>
        </p:txBody>
      </p:sp>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创业综合模拟大赛（主体赛）</a:t>
            </a:r>
            <a:endParaRPr lang="zh-CN" altLang="en-US">
              <a:sym typeface="+mn-ea"/>
            </a:endParaRPr>
          </a:p>
        </p:txBody>
      </p:sp>
      <p:sp>
        <p:nvSpPr>
          <p:cNvPr id="3" name="内容占位符 2"/>
          <p:cNvSpPr>
            <a:spLocks noGrp="1"/>
          </p:cNvSpPr>
          <p:nvPr/>
        </p:nvSpPr>
        <p:spPr>
          <a:xfrm>
            <a:off x="790787" y="1397847"/>
            <a:ext cx="9442873" cy="4436533"/>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咨询与联系方式</a:t>
            </a:r>
            <a:endParaRPr kumimoji="1" lang="zh-CN" altLang="en-US" sz="3735" dirty="0" smtClean="0"/>
          </a:p>
          <a:p>
            <a:pPr lvl="1" algn="just" latinLnBrk="0">
              <a:lnSpc>
                <a:spcPct val="150000"/>
              </a:lnSpc>
              <a:spcBef>
                <a:spcPts val="0"/>
              </a:spcBef>
            </a:pPr>
            <a:r>
              <a:rPr kumimoji="1" lang="zh-CN" altLang="en-US" sz="2665" dirty="0">
                <a:sym typeface="微软雅黑" panose="020B0503020204020204" charset="-122"/>
              </a:rPr>
              <a:t>组委会联系人</a:t>
            </a:r>
            <a:r>
              <a:rPr kumimoji="1" lang="zh-CN" altLang="en-US" sz="2665" dirty="0" smtClean="0">
                <a:sym typeface="微软雅黑" panose="020B0503020204020204" charset="-122"/>
              </a:rPr>
              <a:t>：江舢 </a:t>
            </a:r>
            <a:r>
              <a:rPr kumimoji="1" lang="en-US" altLang="zh-CN" sz="2665" dirty="0" smtClean="0">
                <a:sym typeface="微软雅黑" panose="020B0503020204020204" charset="-122"/>
              </a:rPr>
              <a:t>0311-66005726</a:t>
            </a:r>
            <a:r>
              <a:rPr kumimoji="1" lang="zh-CN" altLang="en-US" sz="2665" dirty="0" smtClean="0">
                <a:sym typeface="微软雅黑" panose="020B0503020204020204" charset="-122"/>
              </a:rPr>
              <a:t>（省教育厅）</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技术支持单位：</a:t>
            </a:r>
            <a:r>
              <a:rPr kumimoji="1" lang="zh-CN" altLang="en-US" sz="2665" dirty="0">
                <a:solidFill>
                  <a:schemeClr val="tx2"/>
                </a:solidFill>
                <a:sym typeface="微软雅黑" panose="020B0503020204020204" charset="-122"/>
              </a:rPr>
              <a:t>张红莉</a:t>
            </a:r>
            <a:r>
              <a:rPr kumimoji="1" lang="en-US" altLang="zh-CN" sz="2665" dirty="0">
                <a:solidFill>
                  <a:schemeClr val="tx2"/>
                </a:solidFill>
                <a:sym typeface="微软雅黑" panose="020B0503020204020204" charset="-122"/>
              </a:rPr>
              <a:t>13933809992</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训练账号及竞赛平台咨询电话：0571-88197889-825</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省赛报名咨询电话：0571-88197889-813、816</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省赛QQ交流群：770272400</a:t>
            </a:r>
            <a:endParaRPr kumimoji="1" lang="zh-CN" altLang="en-US" sz="2665" dirty="0" smtClean="0">
              <a:solidFill>
                <a:schemeClr val="tx2"/>
              </a:solidFill>
              <a:sym typeface="微软雅黑" panose="020B0503020204020204" charset="-122"/>
            </a:endParaRPr>
          </a:p>
        </p:txBody>
      </p:sp>
      <p:pic>
        <p:nvPicPr>
          <p:cNvPr id="4" name="image2.jpeg"/>
          <p:cNvPicPr>
            <a:picLocks noChangeAspect="1"/>
          </p:cNvPicPr>
          <p:nvPr/>
        </p:nvPicPr>
        <p:blipFill>
          <a:blip r:embed="rId1"/>
          <a:stretch>
            <a:fillRect/>
          </a:stretch>
        </p:blipFill>
        <p:spPr>
          <a:xfrm>
            <a:off x="10233660" y="4611793"/>
            <a:ext cx="1222587" cy="1222587"/>
          </a:xfrm>
          <a:prstGeom prst="rect">
            <a:avLst/>
          </a:prstGeom>
          <a:noFill/>
          <a:ln>
            <a:noFill/>
          </a:ln>
        </p:spPr>
      </p:pic>
      <p:sp>
        <p:nvSpPr>
          <p:cNvPr id="100" name="文本框 99"/>
          <p:cNvSpPr txBox="1"/>
          <p:nvPr/>
        </p:nvSpPr>
        <p:spPr>
          <a:xfrm>
            <a:off x="9891607" y="5834380"/>
            <a:ext cx="1906693" cy="337185"/>
          </a:xfrm>
          <a:prstGeom prst="rect">
            <a:avLst/>
          </a:prstGeom>
          <a:noFill/>
          <a:ln w="9525">
            <a:noFill/>
          </a:ln>
        </p:spPr>
        <p:txBody>
          <a:bodyPr wrap="square">
            <a:spAutoFit/>
          </a:bodyPr>
          <a:lstStyle/>
          <a:p>
            <a:pPr marL="0" indent="0" algn="ctr"/>
            <a:r>
              <a:rPr lang="zh-CN" sz="1600" b="0">
                <a:solidFill>
                  <a:srgbClr val="000000"/>
                </a:solidFill>
                <a:ea typeface="宋体" panose="02010600030101010101" pitchFamily="2" charset="-122"/>
              </a:rPr>
              <a:t>学创杯官方公众号</a:t>
            </a:r>
            <a:endParaRPr lang="zh-CN" altLang="en-US" sz="2400"/>
          </a:p>
        </p:txBody>
      </p:sp>
    </p:spTree>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创业营销专项赛介绍</a:t>
            </a:r>
            <a:endParaRPr lang="zh-CN" altLang="en-US">
              <a:sym typeface="+mn-ea"/>
            </a:endParaRPr>
          </a:p>
        </p:txBody>
      </p:sp>
      <p:sp>
        <p:nvSpPr>
          <p:cNvPr id="3" name="内容占位符 2"/>
          <p:cNvSpPr>
            <a:spLocks noGrp="1"/>
          </p:cNvSpPr>
          <p:nvPr/>
        </p:nvSpPr>
        <p:spPr>
          <a:xfrm>
            <a:off x="431800" y="1410547"/>
            <a:ext cx="10795847" cy="460840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marL="342900" lvl="1" indent="-342900" algn="l" latinLnBrk="0">
              <a:lnSpc>
                <a:spcPct val="100000"/>
              </a:lnSpc>
              <a:spcBef>
                <a:spcPct val="20000"/>
              </a:spcBef>
              <a:buClrTx/>
              <a:buSzPct val="80000"/>
              <a:buFont typeface="Wingdings" panose="05000000000000000000" pitchFamily="2" charset="2"/>
              <a:buChar char="Ø"/>
            </a:pPr>
            <a:r>
              <a:rPr kumimoji="1" lang="zh-CN" altLang="en-US" sz="3735" dirty="0" smtClean="0"/>
              <a:t>参赛对象</a:t>
            </a:r>
            <a:endParaRPr kumimoji="1" lang="zh-CN" altLang="en-US" sz="3735" dirty="0" smtClean="0"/>
          </a:p>
          <a:p>
            <a:pPr lvl="1" algn="just" latinLnBrk="0">
              <a:lnSpc>
                <a:spcPct val="150000"/>
              </a:lnSpc>
              <a:spcBef>
                <a:spcPts val="0"/>
              </a:spcBef>
            </a:pPr>
            <a:r>
              <a:rPr kumimoji="1" lang="zh-CN" altLang="en-US" sz="2665" dirty="0">
                <a:sym typeface="微软雅黑" panose="020B0503020204020204" charset="-122"/>
              </a:rPr>
              <a:t>全日制本科、高职院校在校学生均可报名。（最好是工商管理大类学生参加）</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本专科分组竞赛。</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每所</a:t>
            </a:r>
            <a:r>
              <a:rPr kumimoji="1" lang="zh-CN" altLang="en-US" sz="2665" dirty="0" smtClean="0">
                <a:sym typeface="微软雅黑" panose="020B0503020204020204" charset="-122"/>
              </a:rPr>
              <a:t>院校本专各报名</a:t>
            </a:r>
            <a:r>
              <a:rPr kumimoji="1" lang="zh-CN" altLang="en-US" sz="2665" dirty="0">
                <a:solidFill>
                  <a:srgbClr val="FF0000"/>
                </a:solidFill>
                <a:sym typeface="微软雅黑" panose="020B0503020204020204" charset="-122"/>
              </a:rPr>
              <a:t>不超过3个</a:t>
            </a:r>
            <a:r>
              <a:rPr kumimoji="1" lang="zh-CN" altLang="en-US" sz="2665" dirty="0">
                <a:sym typeface="微软雅黑" panose="020B0503020204020204" charset="-122"/>
              </a:rPr>
              <a:t>团队。每个团队由</a:t>
            </a:r>
            <a:r>
              <a:rPr kumimoji="1" lang="zh-CN" altLang="en-US" sz="2665" dirty="0">
                <a:solidFill>
                  <a:srgbClr val="FF0000"/>
                </a:solidFill>
                <a:sym typeface="微软雅黑" panose="020B0503020204020204" charset="-122"/>
              </a:rPr>
              <a:t>1—3名学生</a:t>
            </a:r>
            <a:r>
              <a:rPr kumimoji="1" lang="zh-CN" altLang="en-US" sz="2665" dirty="0">
                <a:sym typeface="微软雅黑" panose="020B0503020204020204" charset="-122"/>
              </a:rPr>
              <a:t>、</a:t>
            </a:r>
            <a:r>
              <a:rPr kumimoji="1" lang="zh-CN" altLang="en-US" sz="2665" dirty="0">
                <a:solidFill>
                  <a:srgbClr val="FF0000"/>
                </a:solidFill>
                <a:sym typeface="微软雅黑" panose="020B0503020204020204" charset="-122"/>
              </a:rPr>
              <a:t>1—2名指导教师</a:t>
            </a:r>
            <a:r>
              <a:rPr kumimoji="1" lang="zh-CN" altLang="en-US" sz="2665" dirty="0">
                <a:sym typeface="微软雅黑" panose="020B0503020204020204" charset="-122"/>
              </a:rPr>
              <a:t>组成。</a:t>
            </a:r>
            <a:endParaRPr kumimoji="1" lang="zh-CN" altLang="en-US" sz="2665" dirty="0">
              <a:sym typeface="微软雅黑" panose="020B0503020204020204" charset="-122"/>
            </a:endParaRPr>
          </a:p>
          <a:p>
            <a:pPr marL="457200" lvl="1" indent="0" algn="just" latinLnBrk="0">
              <a:lnSpc>
                <a:spcPct val="150000"/>
              </a:lnSpc>
              <a:spcBef>
                <a:spcPts val="0"/>
              </a:spcBef>
              <a:buNone/>
            </a:pPr>
            <a:endParaRPr kumimoji="1" lang="zh-CN" altLang="en-US" sz="2665" dirty="0">
              <a:sym typeface="微软雅黑" panose="020B0503020204020204" charset="-122"/>
            </a:endParaRPr>
          </a:p>
          <a:p>
            <a:pPr marL="457200" lvl="1" indent="0" algn="just" latinLnBrk="0">
              <a:lnSpc>
                <a:spcPct val="150000"/>
              </a:lnSpc>
              <a:spcBef>
                <a:spcPts val="0"/>
              </a:spcBef>
              <a:buNone/>
            </a:pPr>
            <a:endParaRPr kumimoji="1" lang="zh-CN" altLang="en-US" sz="2665" dirty="0">
              <a:sym typeface="微软雅黑" panose="020B0503020204020204" charset="-122"/>
            </a:endParaRPr>
          </a:p>
        </p:txBody>
      </p:sp>
    </p:spTree>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创业营销专项赛</a:t>
            </a:r>
            <a:endParaRPr lang="zh-CN" altLang="en-US">
              <a:latin typeface="Arial" panose="020B0604020202020204" pitchFamily="34" charset="0"/>
              <a:ea typeface="黑体" panose="02010609060101010101" charset="-122"/>
              <a:cs typeface="Arial" panose="020B0604020202020204" pitchFamily="34" charset="0"/>
            </a:endParaRPr>
          </a:p>
        </p:txBody>
      </p:sp>
      <p:sp>
        <p:nvSpPr>
          <p:cNvPr id="3" name="内容占位符 2"/>
          <p:cNvSpPr>
            <a:spLocks noGrp="1"/>
          </p:cNvSpPr>
          <p:nvPr/>
        </p:nvSpPr>
        <p:spPr>
          <a:xfrm>
            <a:off x="584201" y="1423247"/>
            <a:ext cx="11232727" cy="4482253"/>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pPr>
              <a:lnSpc>
                <a:spcPct val="150000"/>
              </a:lnSpc>
              <a:buFont typeface="Wingdings" panose="05000000000000000000" pitchFamily="2" charset="2"/>
              <a:buChar char="Ø"/>
            </a:pPr>
            <a:r>
              <a:rPr kumimoji="1" lang="zh-CN" altLang="en-US" sz="3735" dirty="0" smtClean="0"/>
              <a:t>竞赛</a:t>
            </a:r>
            <a:r>
              <a:rPr kumimoji="1" lang="zh-CN" altLang="en-US" sz="3735" dirty="0"/>
              <a:t>内容</a:t>
            </a:r>
            <a:endParaRPr kumimoji="1" lang="en-US" altLang="zh-CN" sz="3735" dirty="0"/>
          </a:p>
          <a:p>
            <a:pPr>
              <a:lnSpc>
                <a:spcPct val="150000"/>
              </a:lnSpc>
              <a:buFont typeface="Wingdings" panose="05000000000000000000" pitchFamily="2" charset="2"/>
              <a:buChar char="Ø"/>
            </a:pPr>
            <a:r>
              <a:rPr kumimoji="1" sz="2400" dirty="0" smtClean="0">
                <a:latin typeface="华文楷体" panose="02010600040101010101" charset="-122"/>
                <a:ea typeface="华文楷体" panose="02010600040101010101" charset="-122"/>
                <a:cs typeface="华文楷体" panose="02010600040101010101" charset="-122"/>
              </a:rPr>
              <a:t>创业营销专项</a:t>
            </a:r>
            <a:r>
              <a:rPr kumimoji="1" lang="zh-CN" altLang="en-US" sz="2400" dirty="0">
                <a:latin typeface="华文楷体" panose="02010600040101010101" charset="-122"/>
                <a:ea typeface="华文楷体" panose="02010600040101010101" charset="-122"/>
                <a:cs typeface="华文楷体" panose="02010600040101010101" charset="-122"/>
              </a:rPr>
              <a:t>赛</a:t>
            </a:r>
            <a:r>
              <a:rPr kumimoji="1" sz="2400" dirty="0" err="1">
                <a:latin typeface="华文楷体" panose="02010600040101010101" charset="-122"/>
                <a:ea typeface="华文楷体" panose="02010600040101010101" charset="-122"/>
                <a:cs typeface="华文楷体" panose="02010600040101010101" charset="-122"/>
              </a:rPr>
              <a:t>采用《营销之道》作为竞技平台</a:t>
            </a:r>
            <a:r>
              <a:rPr kumimoji="1" sz="2400" dirty="0">
                <a:latin typeface="华文楷体" panose="02010600040101010101" charset="-122"/>
                <a:ea typeface="华文楷体" panose="02010600040101010101" charset="-122"/>
                <a:cs typeface="华文楷体" panose="02010600040101010101" charset="-122"/>
              </a:rPr>
              <a:t>。</a:t>
            </a:r>
            <a:r>
              <a:rPr kumimoji="1" lang="en-US" altLang="zh-CN" sz="2400" dirty="0">
                <a:latin typeface="华文楷体" panose="02010600040101010101" charset="-122"/>
                <a:ea typeface="华文楷体" panose="02010600040101010101" charset="-122"/>
                <a:cs typeface="华文楷体" panose="02010600040101010101" charset="-122"/>
              </a:rPr>
              <a:t>《</a:t>
            </a:r>
            <a:r>
              <a:rPr kumimoji="1" lang="zh-CN" altLang="en-US" sz="2400" dirty="0">
                <a:latin typeface="华文楷体" panose="02010600040101010101" charset="-122"/>
                <a:ea typeface="华文楷体" panose="02010600040101010101" charset="-122"/>
                <a:cs typeface="华文楷体" panose="02010600040101010101" charset="-122"/>
              </a:rPr>
              <a:t>营销之道</a:t>
            </a:r>
            <a:r>
              <a:rPr kumimoji="1" lang="en-US" altLang="zh-CN" sz="2400" dirty="0">
                <a:latin typeface="华文楷体" panose="02010600040101010101" charset="-122"/>
                <a:ea typeface="华文楷体" panose="02010600040101010101" charset="-122"/>
                <a:cs typeface="华文楷体" panose="02010600040101010101" charset="-122"/>
              </a:rPr>
              <a:t>》</a:t>
            </a:r>
            <a:r>
              <a:rPr kumimoji="1" lang="zh-CN" altLang="en-US" sz="2400" dirty="0">
                <a:latin typeface="华文楷体" panose="02010600040101010101" charset="-122"/>
                <a:ea typeface="华文楷体" panose="02010600040101010101" charset="-122"/>
                <a:cs typeface="华文楷体" panose="02010600040101010101" charset="-122"/>
              </a:rPr>
              <a:t>通过</a:t>
            </a:r>
            <a:r>
              <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rPr>
              <a:t>让学生虚拟体验真实企业的销售环境与渠道，从而了解初创企业营销过程中可能遇到的各种情况与风险，切实提高学生团队的市场判断与营销能力。</a:t>
            </a: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marL="0" indent="0" algn="ctr">
              <a:lnSpc>
                <a:spcPct val="150000"/>
              </a:lnSpc>
              <a:buNone/>
            </a:pPr>
            <a:r>
              <a:rPr kumimoji="1" lang="en-US" altLang="zh-CN" sz="2400" dirty="0">
                <a:solidFill>
                  <a:srgbClr val="FF0000"/>
                </a:solidFill>
                <a:latin typeface="华文楷体" panose="02010600040101010101" charset="-122"/>
                <a:ea typeface="华文楷体" panose="02010600040101010101" charset="-122"/>
                <a:cs typeface="华文楷体" panose="02010600040101010101" charset="-122"/>
                <a:sym typeface="微软雅黑" panose="020B0503020204020204" charset="-122"/>
              </a:rPr>
              <a:t>2011</a:t>
            </a:r>
            <a:r>
              <a:rPr kumimoji="1" lang="zh-CN" altLang="en-US" sz="2400" dirty="0">
                <a:solidFill>
                  <a:srgbClr val="FF0000"/>
                </a:solidFill>
                <a:latin typeface="华文楷体" panose="02010600040101010101" charset="-122"/>
                <a:ea typeface="华文楷体" panose="02010600040101010101" charset="-122"/>
                <a:cs typeface="华文楷体" panose="02010600040101010101" charset="-122"/>
                <a:sym typeface="微软雅黑" panose="020B0503020204020204" charset="-122"/>
              </a:rPr>
              <a:t>—</a:t>
            </a:r>
            <a:r>
              <a:rPr kumimoji="1" lang="en-US" altLang="zh-CN" sz="2400" dirty="0">
                <a:solidFill>
                  <a:srgbClr val="FF0000"/>
                </a:solidFill>
                <a:latin typeface="华文楷体" panose="02010600040101010101" charset="-122"/>
                <a:ea typeface="华文楷体" panose="02010600040101010101" charset="-122"/>
                <a:cs typeface="华文楷体" panose="02010600040101010101" charset="-122"/>
                <a:sym typeface="微软雅黑" panose="020B0503020204020204" charset="-122"/>
              </a:rPr>
              <a:t>2012</a:t>
            </a:r>
            <a:r>
              <a:rPr kumimoji="1" lang="zh-CN" altLang="en-US" sz="2400" dirty="0">
                <a:solidFill>
                  <a:srgbClr val="FF0000"/>
                </a:solidFill>
                <a:latin typeface="华文楷体" panose="02010600040101010101" charset="-122"/>
                <a:ea typeface="华文楷体" panose="02010600040101010101" charset="-122"/>
                <a:cs typeface="华文楷体" panose="02010600040101010101" charset="-122"/>
                <a:sym typeface="微软雅黑" panose="020B0503020204020204" charset="-122"/>
              </a:rPr>
              <a:t>年“全国高校市场营销大赛”官方指定竞赛平台</a:t>
            </a:r>
            <a:endParaRPr kumimoji="1" lang="zh-CN" altLang="en-US" sz="2400" dirty="0">
              <a:solidFill>
                <a:srgbClr val="FF0000"/>
              </a:solidFill>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marL="0" indent="0" algn="ctr">
              <a:lnSpc>
                <a:spcPct val="150000"/>
              </a:lnSpc>
              <a:buNone/>
            </a:pP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a:lnSpc>
                <a:spcPct val="150000"/>
              </a:lnSpc>
              <a:buFont typeface="Wingdings" panose="05000000000000000000" pitchFamily="2" charset="2"/>
              <a:buChar char="Ø"/>
            </a:pPr>
            <a:r>
              <a:rPr kumimoji="1" lang="en-US" altLang="zh-CN" sz="2400" dirty="0">
                <a:solidFill>
                  <a:srgbClr val="FF0000"/>
                </a:solidFill>
                <a:sym typeface="+mn-ea"/>
              </a:rPr>
              <a:t>2022</a:t>
            </a:r>
            <a:r>
              <a:rPr kumimoji="1" lang="zh-CN" altLang="en-US" sz="2400" dirty="0">
                <a:solidFill>
                  <a:srgbClr val="FF0000"/>
                </a:solidFill>
                <a:sym typeface="+mn-ea"/>
              </a:rPr>
              <a:t>年大赛竞赛行业模版：智能手机制造行业。数据规则以</a:t>
            </a:r>
            <a:r>
              <a:rPr kumimoji="1" lang="zh-CN" altLang="zh-CN" sz="2400" dirty="0">
                <a:solidFill>
                  <a:srgbClr val="FF0000"/>
                </a:solidFill>
                <a:sym typeface="+mn-ea"/>
              </a:rPr>
              <a:t>现场发布为准。</a:t>
            </a:r>
            <a:endParaRPr kumimoji="1" lang="zh-CN" altLang="zh-CN" sz="2400" i="1" dirty="0">
              <a:solidFill>
                <a:srgbClr val="FF0000"/>
              </a:solidFill>
              <a:sym typeface="+mn-ea"/>
            </a:endParaRPr>
          </a:p>
          <a:p>
            <a:pPr>
              <a:lnSpc>
                <a:spcPct val="150000"/>
              </a:lnSpc>
              <a:buFont typeface="Wingdings" panose="05000000000000000000" pitchFamily="2" charset="2"/>
              <a:buChar char="Ø"/>
            </a:pPr>
            <a:endParaRPr kumimoji="1" lang="en-US" altLang="zh-CN"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a:p>
            <a:pPr>
              <a:lnSpc>
                <a:spcPct val="150000"/>
              </a:lnSpc>
              <a:buFont typeface="Wingdings" panose="05000000000000000000" pitchFamily="2" charset="2"/>
              <a:buChar char="Ø"/>
            </a:pPr>
            <a:endParaRPr kumimoji="1" lang="zh-CN" altLang="en-US" sz="2400" dirty="0">
              <a:latin typeface="华文楷体" panose="02010600040101010101" charset="-122"/>
              <a:ea typeface="华文楷体" panose="02010600040101010101" charset="-122"/>
              <a:cs typeface="华文楷体" panose="02010600040101010101" charset="-122"/>
              <a:sym typeface="微软雅黑" panose="020B0503020204020204" charset="-122"/>
            </a:endParaRPr>
          </a:p>
        </p:txBody>
      </p:sp>
    </p:spTree>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创业营销专项赛</a:t>
            </a:r>
            <a:endParaRPr lang="zh-CN" altLang="en-US">
              <a:sym typeface="+mn-ea"/>
            </a:endParaRPr>
          </a:p>
        </p:txBody>
      </p:sp>
      <p:sp>
        <p:nvSpPr>
          <p:cNvPr id="3" name="内容占位符 2"/>
          <p:cNvSpPr>
            <a:spLocks noGrp="1"/>
          </p:cNvSpPr>
          <p:nvPr/>
        </p:nvSpPr>
        <p:spPr>
          <a:xfrm>
            <a:off x="431800" y="1410547"/>
            <a:ext cx="11232727" cy="4608407"/>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赛程安排</a:t>
            </a:r>
            <a:endParaRPr kumimoji="1" lang="en-US" altLang="zh-CN" sz="3735" dirty="0" smtClean="0"/>
          </a:p>
          <a:p>
            <a:pPr lvl="1" algn="just" latinLnBrk="0">
              <a:lnSpc>
                <a:spcPct val="150000"/>
              </a:lnSpc>
              <a:spcBef>
                <a:spcPts val="0"/>
              </a:spcBef>
            </a:pPr>
            <a:r>
              <a:rPr kumimoji="1" lang="zh-CN" altLang="en-US" sz="2665" dirty="0">
                <a:sym typeface="微软雅黑" panose="020B0503020204020204" charset="-122"/>
              </a:rPr>
              <a:t>在线训练：开通竞赛平台账号，在线参加学习训练      </a:t>
            </a:r>
            <a:r>
              <a:rPr kumimoji="1" lang="en-US" altLang="zh-CN" sz="2665" dirty="0">
                <a:solidFill>
                  <a:srgbClr val="FF0000"/>
                </a:solidFill>
                <a:sym typeface="微软雅黑" panose="020B0503020204020204" charset="-122"/>
              </a:rPr>
              <a:t>3-5</a:t>
            </a:r>
            <a:r>
              <a:rPr kumimoji="1" lang="zh-CN" altLang="en-US" sz="2665" dirty="0">
                <a:solidFill>
                  <a:srgbClr val="FF0000"/>
                </a:solidFill>
                <a:sym typeface="微软雅黑" panose="020B0503020204020204" charset="-122"/>
              </a:rPr>
              <a:t>月</a:t>
            </a:r>
            <a:endParaRPr kumimoji="1" lang="zh-CN" altLang="en-US" sz="2665" dirty="0"/>
          </a:p>
          <a:p>
            <a:pPr lvl="1" algn="just" latinLnBrk="0">
              <a:lnSpc>
                <a:spcPct val="150000"/>
              </a:lnSpc>
              <a:spcBef>
                <a:spcPts val="0"/>
              </a:spcBef>
            </a:pPr>
            <a:r>
              <a:rPr kumimoji="1" lang="zh-CN" altLang="en-US" sz="2665" dirty="0"/>
              <a:t>校内选拔：各高校内部自行选拔</a:t>
            </a:r>
            <a:r>
              <a:rPr kumimoji="1" lang="en-US" altLang="zh-CN" sz="2665" dirty="0"/>
              <a:t>1-3</a:t>
            </a:r>
            <a:r>
              <a:rPr kumimoji="1" lang="zh-CN" altLang="en-US" sz="2665" dirty="0"/>
              <a:t>支团队             </a:t>
            </a:r>
            <a:r>
              <a:rPr kumimoji="1" lang="en-US" altLang="zh-CN" sz="2665" dirty="0">
                <a:solidFill>
                  <a:srgbClr val="FF0000"/>
                </a:solidFill>
              </a:rPr>
              <a:t>3-5</a:t>
            </a:r>
            <a:r>
              <a:rPr kumimoji="1" lang="zh-CN" altLang="en-US" sz="2665" dirty="0">
                <a:solidFill>
                  <a:srgbClr val="FF0000"/>
                </a:solidFill>
              </a:rPr>
              <a:t>月</a:t>
            </a:r>
            <a:endParaRPr kumimoji="1" lang="en-US" altLang="zh-CN" sz="2665" dirty="0"/>
          </a:p>
          <a:p>
            <a:pPr lvl="1" algn="just" latinLnBrk="0">
              <a:lnSpc>
                <a:spcPct val="150000"/>
              </a:lnSpc>
              <a:spcBef>
                <a:spcPts val="0"/>
              </a:spcBef>
            </a:pPr>
            <a:r>
              <a:rPr kumimoji="1" lang="zh-CN" altLang="en-US" sz="2665" dirty="0"/>
              <a:t>在线报名：</a:t>
            </a:r>
            <a:r>
              <a:rPr kumimoji="1" lang="zh-CN" altLang="en-US" sz="2665" dirty="0" smtClean="0"/>
              <a:t>通过报名系统在线报名参加省赛         </a:t>
            </a:r>
            <a:r>
              <a:rPr kumimoji="1" lang="en-US" altLang="zh-CN" sz="2665" dirty="0" smtClean="0">
                <a:solidFill>
                  <a:srgbClr val="FF0000"/>
                </a:solidFill>
              </a:rPr>
              <a:t>5</a:t>
            </a:r>
            <a:r>
              <a:rPr kumimoji="1" lang="zh-CN" altLang="en-US" sz="2665" dirty="0" smtClean="0">
                <a:solidFill>
                  <a:srgbClr val="FF0000"/>
                </a:solidFill>
              </a:rPr>
              <a:t>月</a:t>
            </a:r>
            <a:r>
              <a:rPr kumimoji="1" lang="en-US" altLang="zh-CN" sz="2665" dirty="0" smtClean="0">
                <a:solidFill>
                  <a:srgbClr val="FF0000"/>
                </a:solidFill>
              </a:rPr>
              <a:t>1</a:t>
            </a:r>
            <a:r>
              <a:rPr kumimoji="1" lang="en-US" altLang="zh-CN" sz="2665" dirty="0" smtClean="0">
                <a:solidFill>
                  <a:srgbClr val="FF0000"/>
                </a:solidFill>
              </a:rPr>
              <a:t>0</a:t>
            </a:r>
            <a:r>
              <a:rPr kumimoji="1" lang="zh-CN" altLang="en-US" sz="2665" dirty="0" smtClean="0">
                <a:solidFill>
                  <a:srgbClr val="FF0000"/>
                </a:solidFill>
              </a:rPr>
              <a:t>日截止</a:t>
            </a:r>
            <a:endParaRPr kumimoji="1" lang="en-US" altLang="zh-CN" sz="2665" dirty="0"/>
          </a:p>
          <a:p>
            <a:pPr lvl="1" latinLnBrk="0">
              <a:lnSpc>
                <a:spcPct val="150000"/>
              </a:lnSpc>
              <a:spcBef>
                <a:spcPts val="0"/>
              </a:spcBef>
            </a:pPr>
            <a:r>
              <a:rPr kumimoji="1" lang="zh-CN" altLang="en-US" sz="2665" dirty="0"/>
              <a:t>省赛决赛</a:t>
            </a:r>
            <a:r>
              <a:rPr kumimoji="1" lang="zh-CN" altLang="en-US" sz="2665" dirty="0" smtClean="0"/>
              <a:t>：在承办院校开展省级现场比赛或线上比赛     </a:t>
            </a:r>
            <a:r>
              <a:rPr kumimoji="1" lang="zh-CN" altLang="en-US" sz="2665" dirty="0" smtClean="0">
                <a:solidFill>
                  <a:srgbClr val="FF0000"/>
                </a:solidFill>
              </a:rPr>
              <a:t>5</a:t>
            </a:r>
            <a:r>
              <a:rPr kumimoji="1" lang="zh-CN" altLang="en-US" sz="2665" dirty="0" smtClean="0">
                <a:solidFill>
                  <a:srgbClr val="FF0000"/>
                </a:solidFill>
              </a:rPr>
              <a:t>月底</a:t>
            </a:r>
            <a:endParaRPr kumimoji="1" lang="zh-CN" altLang="en-US" sz="2665" dirty="0" smtClean="0">
              <a:solidFill>
                <a:srgbClr val="FF0000"/>
              </a:solidFill>
            </a:endParaRPr>
          </a:p>
        </p:txBody>
      </p:sp>
    </p:spTree>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创业营销专项赛</a:t>
            </a:r>
            <a:endParaRPr lang="zh-CN" altLang="en-US">
              <a:latin typeface="Arial" panose="020B0604020202020204" pitchFamily="34" charset="0"/>
              <a:ea typeface="黑体" panose="02010609060101010101" charset="-122"/>
              <a:cs typeface="Arial" panose="020B0604020202020204" pitchFamily="34" charset="0"/>
            </a:endParaRPr>
          </a:p>
        </p:txBody>
      </p:sp>
      <p:sp>
        <p:nvSpPr>
          <p:cNvPr id="3" name="内容占位符 2"/>
          <p:cNvSpPr>
            <a:spLocks noGrp="1"/>
          </p:cNvSpPr>
          <p:nvPr/>
        </p:nvSpPr>
        <p:spPr>
          <a:xfrm>
            <a:off x="1003300" y="1397847"/>
            <a:ext cx="9442873" cy="4436533"/>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奖项设置</a:t>
            </a:r>
            <a:endParaRPr kumimoji="1" lang="zh-CN" altLang="en-US" sz="3735" dirty="0" smtClean="0"/>
          </a:p>
          <a:p>
            <a:pPr lvl="1" algn="just" latinLnBrk="0">
              <a:lnSpc>
                <a:spcPct val="150000"/>
              </a:lnSpc>
              <a:spcBef>
                <a:spcPts val="0"/>
              </a:spcBef>
            </a:pPr>
            <a:r>
              <a:rPr kumimoji="1" lang="zh-CN" altLang="en-US" sz="2665" dirty="0">
                <a:sym typeface="微软雅黑" panose="020B0503020204020204" charset="-122"/>
              </a:rPr>
              <a:t>专项赛设一、二、三等奖，比例分别</a:t>
            </a:r>
            <a:r>
              <a:rPr kumimoji="1" lang="zh-CN" altLang="en-US" sz="2665" dirty="0" smtClean="0">
                <a:sym typeface="微软雅黑" panose="020B0503020204020204" charset="-122"/>
              </a:rPr>
              <a:t>为</a:t>
            </a:r>
            <a:r>
              <a:rPr kumimoji="1" lang="en-US" altLang="zh-CN" sz="2665" dirty="0" smtClean="0">
                <a:sym typeface="微软雅黑" panose="020B0503020204020204" charset="-122"/>
              </a:rPr>
              <a:t>20</a:t>
            </a:r>
            <a:r>
              <a:rPr kumimoji="1" lang="zh-CN" altLang="en-US" sz="2665" dirty="0" smtClean="0">
                <a:sym typeface="微软雅黑" panose="020B0503020204020204" charset="-122"/>
              </a:rPr>
              <a:t>%</a:t>
            </a:r>
            <a:r>
              <a:rPr kumimoji="1" lang="zh-CN" altLang="en-US" sz="2665" dirty="0">
                <a:sym typeface="微软雅黑" panose="020B0503020204020204" charset="-122"/>
              </a:rPr>
              <a:t>、20%</a:t>
            </a:r>
            <a:r>
              <a:rPr kumimoji="1" lang="zh-CN" altLang="en-US" sz="2665" dirty="0" smtClean="0">
                <a:sym typeface="微软雅黑" panose="020B0503020204020204" charset="-122"/>
              </a:rPr>
              <a:t>、</a:t>
            </a:r>
            <a:r>
              <a:rPr kumimoji="1" lang="en-US" altLang="zh-CN" sz="2665" dirty="0" smtClean="0">
                <a:sym typeface="微软雅黑" panose="020B0503020204020204" charset="-122"/>
              </a:rPr>
              <a:t>40</a:t>
            </a:r>
            <a:r>
              <a:rPr kumimoji="1" lang="zh-CN" altLang="en-US" sz="2665" dirty="0" smtClean="0">
                <a:sym typeface="微软雅黑" panose="020B0503020204020204" charset="-122"/>
              </a:rPr>
              <a:t>%</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此外，大赛组委会为获得一等奖团队的指导教师颁发最佳指导教师证书，为获得二、三等奖团队的指导教师颁发优秀指导教师证书</a:t>
            </a:r>
            <a:endParaRPr kumimoji="1" lang="zh-CN" altLang="en-US" sz="2665" dirty="0">
              <a:sym typeface="微软雅黑" panose="020B0503020204020204" charset="-122"/>
            </a:endParaRPr>
          </a:p>
          <a:p>
            <a:pPr lvl="1" algn="just" latinLnBrk="0">
              <a:lnSpc>
                <a:spcPct val="150000"/>
              </a:lnSpc>
              <a:spcBef>
                <a:spcPts val="0"/>
              </a:spcBef>
            </a:pPr>
            <a:endParaRPr kumimoji="1" lang="zh-CN" altLang="en-US" sz="2665" dirty="0" smtClean="0"/>
          </a:p>
        </p:txBody>
      </p: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eaLnBrk="1" hangingPunct="1"/>
            <a:r>
              <a:rPr lang="zh-CN" altLang="en-US">
                <a:sym typeface="+mn-ea"/>
              </a:rPr>
              <a:t>“学创杯”</a:t>
            </a:r>
            <a:r>
              <a:rPr lang="zh-CN" altLang="en-US">
                <a:solidFill>
                  <a:srgbClr val="FF0000"/>
                </a:solidFill>
                <a:sym typeface="+mn-ea"/>
              </a:rPr>
              <a:t>河北省</a:t>
            </a:r>
            <a:r>
              <a:rPr lang="zh-CN" altLang="en-US">
                <a:sym typeface="+mn-ea"/>
              </a:rPr>
              <a:t>赛指南</a:t>
            </a:r>
            <a:endParaRPr lang="zh-CN" altLang="en-US">
              <a:latin typeface="Arial" panose="020B0604020202020204" pitchFamily="34" charset="0"/>
              <a:ea typeface="黑体" panose="02010609060101010101" charset="-122"/>
              <a:cs typeface="Arial" panose="020B0604020202020204" pitchFamily="34" charset="0"/>
            </a:endParaRPr>
          </a:p>
        </p:txBody>
      </p:sp>
      <p:sp>
        <p:nvSpPr>
          <p:cNvPr id="3" name="内容占位符 2"/>
          <p:cNvSpPr>
            <a:spLocks noGrp="1"/>
          </p:cNvSpPr>
          <p:nvPr/>
        </p:nvSpPr>
        <p:spPr>
          <a:xfrm>
            <a:off x="790787" y="1397847"/>
            <a:ext cx="9442873" cy="4436533"/>
          </a:xfrm>
          <a:prstGeom prst="rect">
            <a:avLst/>
          </a:prstGeom>
          <a:noFill/>
          <a:ln w="9525">
            <a:noFill/>
            <a:miter lim="800000"/>
          </a:ln>
        </p:spPr>
        <p:txBody>
          <a:bodyPr vert="horz" wrap="square" lIns="121920" tIns="60960" rIns="121920" bIns="60960" numCol="1" anchor="t" anchorCtr="0" compatLnSpc="1"/>
          <a:lstStyle>
            <a:lvl1pPr marL="342900" indent="-342900" algn="l" rtl="0" eaLnBrk="0" fontAlgn="base" hangingPunct="0">
              <a:spcBef>
                <a:spcPct val="20000"/>
              </a:spcBef>
              <a:spcAft>
                <a:spcPct val="0"/>
              </a:spcAft>
              <a:buSzPct val="80000"/>
              <a:buFont typeface="Wingdings" panose="05000000000000000000" pitchFamily="2" charset="2"/>
              <a:buChar char="Ø"/>
              <a:defRPr sz="32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b="1" kern="1200">
                <a:solidFill>
                  <a:srgbClr val="000000"/>
                </a:solidFill>
                <a:latin typeface="楷体" panose="02010609060101010101" charset="-122"/>
                <a:ea typeface="楷体" panose="02010609060101010101" charset="-122"/>
                <a:cs typeface="楷体" panose="02010609060101010101" charset="-122"/>
                <a:sym typeface="Calibri" panose="020F050202020403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b="1" kern="1200">
                <a:solidFill>
                  <a:srgbClr val="000000"/>
                </a:solidFill>
                <a:latin typeface="华文楷体" panose="02010600040101010101" charset="-122"/>
                <a:ea typeface="华文楷体" panose="02010600040101010101" charset="-122"/>
                <a:cs typeface="华文楷体" panose="02010600040101010101" charset="-122"/>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微软雅黑" panose="020B0503020204020204" charset="-122"/>
                <a:ea typeface="微软雅黑" panose="020B0503020204020204" charset="-122"/>
                <a:cs typeface="+mn-ea"/>
              </a:defRPr>
            </a:lvl9pPr>
          </a:lstStyle>
          <a:p>
            <a:r>
              <a:rPr kumimoji="1" lang="zh-CN" altLang="en-US" sz="3735" dirty="0" smtClean="0"/>
              <a:t>咨询与联系方式</a:t>
            </a:r>
            <a:endParaRPr kumimoji="1" lang="zh-CN" altLang="en-US" sz="3735" dirty="0" smtClean="0"/>
          </a:p>
          <a:p>
            <a:pPr lvl="1" algn="just" latinLnBrk="0">
              <a:lnSpc>
                <a:spcPct val="150000"/>
              </a:lnSpc>
              <a:spcBef>
                <a:spcPts val="0"/>
              </a:spcBef>
            </a:pPr>
            <a:r>
              <a:rPr kumimoji="1" lang="zh-CN" altLang="en-US" sz="2665" dirty="0">
                <a:sym typeface="微软雅黑" panose="020B0503020204020204" charset="-122"/>
              </a:rPr>
              <a:t>组委会联系人</a:t>
            </a:r>
            <a:r>
              <a:rPr kumimoji="1" lang="zh-CN" altLang="en-US" sz="2665" dirty="0" smtClean="0">
                <a:sym typeface="微软雅黑" panose="020B0503020204020204" charset="-122"/>
              </a:rPr>
              <a:t>：江舢 </a:t>
            </a:r>
            <a:r>
              <a:rPr kumimoji="1" lang="en-US" altLang="zh-CN" sz="2665" dirty="0" smtClean="0">
                <a:sym typeface="微软雅黑" panose="020B0503020204020204" charset="-122"/>
              </a:rPr>
              <a:t>0311-66005726</a:t>
            </a:r>
            <a:r>
              <a:rPr kumimoji="1" lang="zh-CN" altLang="en-US" sz="2665" dirty="0" smtClean="0">
                <a:sym typeface="微软雅黑" panose="020B0503020204020204" charset="-122"/>
              </a:rPr>
              <a:t>（省教育厅）</a:t>
            </a:r>
            <a:endParaRPr kumimoji="1" lang="zh-CN" altLang="en-US" sz="2665" dirty="0">
              <a:sym typeface="微软雅黑" panose="020B0503020204020204" charset="-122"/>
            </a:endParaRPr>
          </a:p>
          <a:p>
            <a:pPr lvl="1" algn="just" latinLnBrk="0">
              <a:lnSpc>
                <a:spcPct val="150000"/>
              </a:lnSpc>
              <a:spcBef>
                <a:spcPts val="0"/>
              </a:spcBef>
            </a:pPr>
            <a:r>
              <a:rPr kumimoji="1" lang="zh-CN" altLang="en-US" sz="2665" dirty="0">
                <a:sym typeface="微软雅黑" panose="020B0503020204020204" charset="-122"/>
              </a:rPr>
              <a:t>技术支持单位：</a:t>
            </a:r>
            <a:r>
              <a:rPr kumimoji="1" lang="zh-CN" altLang="en-US" sz="2665" dirty="0">
                <a:solidFill>
                  <a:schemeClr val="tx2"/>
                </a:solidFill>
                <a:sym typeface="微软雅黑" panose="020B0503020204020204" charset="-122"/>
              </a:rPr>
              <a:t>张红莉</a:t>
            </a:r>
            <a:r>
              <a:rPr kumimoji="1" lang="en-US" altLang="zh-CN" sz="2665" dirty="0">
                <a:solidFill>
                  <a:schemeClr val="tx2"/>
                </a:solidFill>
                <a:sym typeface="微软雅黑" panose="020B0503020204020204" charset="-122"/>
              </a:rPr>
              <a:t>13933809992</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训练账号及竞赛平台咨询电话：0571-88197889-825</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省赛报名咨询电话：0571-88197889-813、816</a:t>
            </a:r>
            <a:endParaRPr kumimoji="1" lang="zh-CN" altLang="en-US" sz="2665" dirty="0">
              <a:solidFill>
                <a:schemeClr val="tx2"/>
              </a:solidFill>
              <a:sym typeface="微软雅黑" panose="020B0503020204020204" charset="-122"/>
            </a:endParaRPr>
          </a:p>
          <a:p>
            <a:pPr lvl="1" algn="just" latinLnBrk="0">
              <a:lnSpc>
                <a:spcPct val="150000"/>
              </a:lnSpc>
              <a:spcBef>
                <a:spcPts val="0"/>
              </a:spcBef>
            </a:pPr>
            <a:r>
              <a:rPr kumimoji="1" lang="zh-CN" altLang="en-US" sz="2665" dirty="0">
                <a:solidFill>
                  <a:schemeClr val="tx2"/>
                </a:solidFill>
                <a:sym typeface="微软雅黑" panose="020B0503020204020204" charset="-122"/>
              </a:rPr>
              <a:t>省赛QQ交流群：770272400</a:t>
            </a:r>
            <a:endParaRPr kumimoji="1" lang="zh-CN" altLang="en-US" sz="2665" dirty="0" smtClean="0">
              <a:solidFill>
                <a:schemeClr val="tx2"/>
              </a:solidFill>
              <a:sym typeface="微软雅黑" panose="020B0503020204020204" charset="-122"/>
            </a:endParaRPr>
          </a:p>
        </p:txBody>
      </p:sp>
      <p:pic>
        <p:nvPicPr>
          <p:cNvPr id="4" name="image2.jpeg"/>
          <p:cNvPicPr>
            <a:picLocks noChangeAspect="1"/>
          </p:cNvPicPr>
          <p:nvPr/>
        </p:nvPicPr>
        <p:blipFill>
          <a:blip r:embed="rId1"/>
          <a:stretch>
            <a:fillRect/>
          </a:stretch>
        </p:blipFill>
        <p:spPr>
          <a:xfrm>
            <a:off x="10233660" y="4611793"/>
            <a:ext cx="1222587" cy="1222587"/>
          </a:xfrm>
          <a:prstGeom prst="rect">
            <a:avLst/>
          </a:prstGeom>
          <a:noFill/>
          <a:ln>
            <a:noFill/>
          </a:ln>
        </p:spPr>
      </p:pic>
      <p:sp>
        <p:nvSpPr>
          <p:cNvPr id="100" name="文本框 99"/>
          <p:cNvSpPr txBox="1"/>
          <p:nvPr/>
        </p:nvSpPr>
        <p:spPr>
          <a:xfrm>
            <a:off x="9891607" y="5834380"/>
            <a:ext cx="1906693" cy="337185"/>
          </a:xfrm>
          <a:prstGeom prst="rect">
            <a:avLst/>
          </a:prstGeom>
          <a:noFill/>
          <a:ln w="9525">
            <a:noFill/>
          </a:ln>
        </p:spPr>
        <p:txBody>
          <a:bodyPr wrap="square">
            <a:spAutoFit/>
          </a:bodyPr>
          <a:lstStyle/>
          <a:p>
            <a:pPr marL="0" indent="0" algn="ctr"/>
            <a:r>
              <a:rPr lang="zh-CN" sz="1600" b="0">
                <a:solidFill>
                  <a:srgbClr val="000000"/>
                </a:solidFill>
                <a:ea typeface="宋体" panose="02010600030101010101" pitchFamily="2" charset="-122"/>
              </a:rPr>
              <a:t>学创杯官方公众号</a:t>
            </a:r>
            <a:endParaRPr lang="zh-CN" altLang="en-US" sz="2400"/>
          </a:p>
        </p:txBody>
      </p:sp>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F8607"/>
        </a:solidFill>
        <a:effectLst/>
      </p:bgPr>
    </p:bg>
    <p:spTree>
      <p:nvGrpSpPr>
        <p:cNvPr id="1" name=""/>
        <p:cNvGrpSpPr/>
        <p:nvPr/>
      </p:nvGrpSpPr>
      <p:grpSpPr/>
      <p:sp>
        <p:nvSpPr>
          <p:cNvPr id="4" name="矩形 3"/>
          <p:cNvSpPr/>
          <p:nvPr/>
        </p:nvSpPr>
        <p:spPr>
          <a:xfrm>
            <a:off x="5995670" y="6985"/>
            <a:ext cx="619633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任意多边形 2"/>
          <p:cNvSpPr/>
          <p:nvPr/>
        </p:nvSpPr>
        <p:spPr>
          <a:xfrm rot="16200000">
            <a:off x="-170815" y="2061210"/>
            <a:ext cx="3077210" cy="2735580"/>
          </a:xfrm>
          <a:custGeom>
            <a:avLst/>
            <a:gdLst>
              <a:gd name="adj1" fmla="val 4690"/>
              <a:gd name="a1" fmla="pin 0 adj1 50000"/>
              <a:gd name="x1" fmla="*/ ss a1 100000"/>
              <a:gd name="x4" fmla="+- r 0 x1"/>
              <a:gd name="y4" fmla="+- b 0 x1"/>
            </a:gdLst>
            <a:ahLst/>
            <a:cxnLst>
              <a:cxn ang="3">
                <a:pos x="hc" y="t"/>
              </a:cxn>
              <a:cxn ang="cd2">
                <a:pos x="l" y="vc"/>
              </a:cxn>
              <a:cxn ang="cd4">
                <a:pos x="hc" y="b"/>
              </a:cxn>
              <a:cxn ang="0">
                <a:pos x="r" y="vc"/>
              </a:cxn>
            </a:cxnLst>
            <a:rect l="l" t="t" r="r" b="b"/>
            <a:pathLst>
              <a:path w="4846" h="3854">
                <a:moveTo>
                  <a:pt x="0" y="0"/>
                </a:moveTo>
                <a:lnTo>
                  <a:pt x="196" y="0"/>
                </a:lnTo>
                <a:lnTo>
                  <a:pt x="196" y="3658"/>
                </a:lnTo>
                <a:lnTo>
                  <a:pt x="4650" y="3658"/>
                </a:lnTo>
                <a:lnTo>
                  <a:pt x="4650" y="0"/>
                </a:lnTo>
                <a:lnTo>
                  <a:pt x="4846" y="0"/>
                </a:lnTo>
                <a:lnTo>
                  <a:pt x="4846" y="3854"/>
                </a:lnTo>
                <a:lnTo>
                  <a:pt x="0" y="3854"/>
                </a:lnTo>
                <a:lnTo>
                  <a:pt x="0"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tx1">
                  <a:lumMod val="85000"/>
                  <a:lumOff val="15000"/>
                </a:schemeClr>
              </a:solidFill>
            </a:endParaRPr>
          </a:p>
        </p:txBody>
      </p:sp>
      <p:pic>
        <p:nvPicPr>
          <p:cNvPr id="5" name="图片 4" descr="学创杯logo_3"/>
          <p:cNvPicPr>
            <a:picLocks noChangeAspect="1"/>
          </p:cNvPicPr>
          <p:nvPr/>
        </p:nvPicPr>
        <p:blipFill>
          <a:blip r:embed="rId1"/>
          <a:stretch>
            <a:fillRect/>
          </a:stretch>
        </p:blipFill>
        <p:spPr>
          <a:xfrm>
            <a:off x="10861675" y="164465"/>
            <a:ext cx="901065" cy="798195"/>
          </a:xfrm>
          <a:prstGeom prst="rect">
            <a:avLst/>
          </a:prstGeom>
        </p:spPr>
      </p:pic>
      <p:sp>
        <p:nvSpPr>
          <p:cNvPr id="2" name="文本框 1"/>
          <p:cNvSpPr txBox="1"/>
          <p:nvPr/>
        </p:nvSpPr>
        <p:spPr>
          <a:xfrm>
            <a:off x="1651635" y="713105"/>
            <a:ext cx="3796030" cy="4384675"/>
          </a:xfrm>
          <a:prstGeom prst="rect">
            <a:avLst/>
          </a:prstGeom>
          <a:noFill/>
        </p:spPr>
        <p:txBody>
          <a:bodyPr wrap="square" rtlCol="0">
            <a:spAutoFit/>
          </a:bodyPr>
          <a:p>
            <a:endParaRPr lang="en-US" altLang="zh-CN" sz="8000" b="1">
              <a:solidFill>
                <a:schemeClr val="bg1"/>
              </a:solidFill>
            </a:endParaRPr>
          </a:p>
          <a:p>
            <a:r>
              <a:rPr lang="en-US" altLang="zh-CN" sz="8000" b="1">
                <a:solidFill>
                  <a:schemeClr val="bg1"/>
                </a:solidFill>
              </a:rPr>
              <a:t> </a:t>
            </a:r>
            <a:r>
              <a:rPr lang="en-US" altLang="zh-CN" sz="19900" b="1">
                <a:solidFill>
                  <a:schemeClr val="bg1"/>
                </a:solidFill>
              </a:rPr>
              <a:t>07</a:t>
            </a:r>
            <a:endParaRPr lang="en-US" altLang="zh-CN" sz="19900" b="1">
              <a:solidFill>
                <a:schemeClr val="bg1"/>
              </a:solidFill>
            </a:endParaRPr>
          </a:p>
        </p:txBody>
      </p:sp>
      <p:sp>
        <p:nvSpPr>
          <p:cNvPr id="7" name="文本框 6"/>
          <p:cNvSpPr txBox="1"/>
          <p:nvPr/>
        </p:nvSpPr>
        <p:spPr>
          <a:xfrm>
            <a:off x="6160135" y="3044825"/>
            <a:ext cx="6031865" cy="1014730"/>
          </a:xfrm>
          <a:prstGeom prst="rect">
            <a:avLst/>
          </a:prstGeom>
          <a:noFill/>
        </p:spPr>
        <p:txBody>
          <a:bodyPr wrap="square" rtlCol="0">
            <a:spAutoFit/>
          </a:bodyPr>
          <a:p>
            <a:pPr algn="l"/>
            <a:r>
              <a:rPr lang="zh-CN" altLang="en-US" sz="6000" b="1">
                <a:solidFill>
                  <a:schemeClr val="bg1"/>
                </a:solidFill>
                <a:sym typeface="+mn-ea"/>
              </a:rPr>
              <a:t>其他赛事介绍</a:t>
            </a:r>
            <a:endParaRPr lang="zh-CN" altLang="en-US" sz="6000" b="1">
              <a:solidFill>
                <a:schemeClr val="bg1"/>
              </a:solidFill>
              <a:sym typeface="+mn-ea"/>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p14:dur="700"/>
    </mc:Choice>
    <mc:Fallback>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5"/>
          <p:cNvSpPr txBox="1">
            <a:spLocks noChangeArrowheads="1"/>
          </p:cNvSpPr>
          <p:nvPr/>
        </p:nvSpPr>
        <p:spPr bwMode="auto">
          <a:xfrm>
            <a:off x="115986" y="69877"/>
            <a:ext cx="7916545" cy="583565"/>
          </a:xfrm>
          <a:prstGeom prst="rect">
            <a:avLst/>
          </a:prstGeom>
          <a:noFill/>
          <a:ln>
            <a:noFill/>
          </a:ln>
        </p:spPr>
        <p:txBody>
          <a:bodyPr wrap="none">
            <a:spAutoFit/>
          </a:bodyPr>
          <a:lstStyle/>
          <a:p>
            <a:pPr algn="l"/>
            <a:r>
              <a:rPr lang="zh-CN" altLang="en-US" sz="3200" b="1" dirty="0">
                <a:latin typeface="微软雅黑" panose="020B0503020204020204" charset="-122"/>
                <a:ea typeface="微软雅黑" panose="020B0503020204020204" charset="-122"/>
                <a:cs typeface="微软雅黑" panose="020B0503020204020204" charset="-122"/>
                <a:sym typeface="+mn-ea"/>
              </a:rPr>
              <a:t>第七届“挑战杯”中国大学生创业计划竞赛</a:t>
            </a:r>
            <a:endParaRPr lang="zh-CN" altLang="en-US" sz="3200" b="1" dirty="0">
              <a:latin typeface="微软雅黑" panose="020B0503020204020204" charset="-122"/>
              <a:ea typeface="微软雅黑" panose="020B0503020204020204" charset="-122"/>
              <a:cs typeface="微软雅黑" panose="020B0503020204020204" charset="-122"/>
              <a:sym typeface="+mn-ea"/>
            </a:endParaRPr>
          </a:p>
        </p:txBody>
      </p:sp>
      <p:grpSp>
        <p:nvGrpSpPr>
          <p:cNvPr id="3" name="组合 2"/>
          <p:cNvGrpSpPr/>
          <p:nvPr/>
        </p:nvGrpSpPr>
        <p:grpSpPr>
          <a:xfrm>
            <a:off x="703580" y="1400175"/>
            <a:ext cx="10784205" cy="4878070"/>
            <a:chOff x="1027" y="2912"/>
            <a:chExt cx="15681" cy="6932"/>
          </a:xfrm>
        </p:grpSpPr>
        <p:pic>
          <p:nvPicPr>
            <p:cNvPr id="4" name="Picture 10" descr="C:\制作PPT\IMG_3130.jpg"/>
            <p:cNvPicPr>
              <a:picLocks noChangeAspect="1" noChangeArrowheads="1"/>
            </p:cNvPicPr>
            <p:nvPr/>
          </p:nvPicPr>
          <p:blipFill>
            <a:blip r:embed="rId1"/>
            <a:srcRect/>
            <a:stretch>
              <a:fillRect/>
            </a:stretch>
          </p:blipFill>
          <p:spPr bwMode="auto">
            <a:xfrm>
              <a:off x="1027" y="2912"/>
              <a:ext cx="10395" cy="6931"/>
            </a:xfrm>
            <a:prstGeom prst="rect">
              <a:avLst/>
            </a:prstGeom>
            <a:noFill/>
            <a:ln w="9525">
              <a:noFill/>
              <a:miter lim="800000"/>
              <a:headEnd/>
              <a:tailEnd/>
            </a:ln>
            <a:effectLst>
              <a:glow rad="63500">
                <a:schemeClr val="accent4">
                  <a:satMod val="175000"/>
                  <a:alpha val="40000"/>
                </a:schemeClr>
              </a:glow>
            </a:effectLst>
          </p:spPr>
        </p:pic>
        <p:grpSp>
          <p:nvGrpSpPr>
            <p:cNvPr id="2" name="组合 1"/>
            <p:cNvGrpSpPr/>
            <p:nvPr/>
          </p:nvGrpSpPr>
          <p:grpSpPr>
            <a:xfrm>
              <a:off x="11680" y="2912"/>
              <a:ext cx="5028" cy="6932"/>
              <a:chOff x="11680" y="2912"/>
              <a:chExt cx="4322" cy="5996"/>
            </a:xfrm>
          </p:grpSpPr>
          <p:pic>
            <p:nvPicPr>
              <p:cNvPr id="12" name="Picture 2"/>
              <p:cNvPicPr>
                <a:picLocks noChangeAspect="1" noChangeArrowheads="1"/>
              </p:cNvPicPr>
              <p:nvPr/>
            </p:nvPicPr>
            <p:blipFill>
              <a:blip r:embed="rId2"/>
              <a:stretch>
                <a:fillRect/>
              </a:stretch>
            </p:blipFill>
            <p:spPr bwMode="auto">
              <a:xfrm>
                <a:off x="11680" y="2912"/>
                <a:ext cx="4323" cy="2882"/>
              </a:xfrm>
              <a:prstGeom prst="rect">
                <a:avLst/>
              </a:prstGeom>
              <a:noFill/>
              <a:ln w="9525">
                <a:noFill/>
                <a:miter lim="800000"/>
                <a:headEnd/>
                <a:tailEnd/>
              </a:ln>
              <a:effectLst>
                <a:outerShdw dist="38100" dir="2700000" algn="ctr" rotWithShape="0">
                  <a:srgbClr val="000000">
                    <a:alpha val="37999"/>
                  </a:srgbClr>
                </a:outerShdw>
              </a:effectLst>
            </p:spPr>
          </p:pic>
          <p:pic>
            <p:nvPicPr>
              <p:cNvPr id="1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80" y="5998"/>
                <a:ext cx="4323" cy="2910"/>
              </a:xfrm>
              <a:prstGeom prst="rect">
                <a:avLst/>
              </a:prstGeom>
              <a:noFill/>
              <a:ln>
                <a:noFill/>
              </a:ln>
              <a:effectLst/>
            </p:spPr>
          </p:pic>
        </p:grpSp>
      </p:gr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5"/>
          <p:cNvSpPr txBox="1">
            <a:spLocks noChangeArrowheads="1"/>
          </p:cNvSpPr>
          <p:nvPr/>
        </p:nvSpPr>
        <p:spPr bwMode="auto">
          <a:xfrm>
            <a:off x="103921" y="107977"/>
            <a:ext cx="7916545" cy="583565"/>
          </a:xfrm>
          <a:prstGeom prst="rect">
            <a:avLst/>
          </a:prstGeom>
          <a:noFill/>
          <a:ln>
            <a:noFill/>
          </a:ln>
        </p:spPr>
        <p:txBody>
          <a:bodyPr wrap="none">
            <a:spAutoFit/>
          </a:bodyPr>
          <a:lstStyle/>
          <a:p>
            <a:pPr algn="l"/>
            <a:r>
              <a:rPr lang="zh-CN" altLang="en-US" sz="3200" b="1" dirty="0">
                <a:latin typeface="微软雅黑" panose="020B0503020204020204" charset="-122"/>
                <a:ea typeface="微软雅黑" panose="020B0503020204020204" charset="-122"/>
                <a:cs typeface="微软雅黑" panose="020B0503020204020204" charset="-122"/>
                <a:sym typeface="+mn-ea"/>
              </a:rPr>
              <a:t>第八届“挑战杯”中国大学生创业计划竞赛</a:t>
            </a:r>
            <a:endParaRPr lang="zh-CN" altLang="en-US" sz="3200" b="1" dirty="0">
              <a:latin typeface="微软雅黑" panose="020B0503020204020204" charset="-122"/>
              <a:ea typeface="微软雅黑" panose="020B0503020204020204" charset="-122"/>
              <a:cs typeface="微软雅黑" panose="020B0503020204020204" charset="-122"/>
              <a:sym typeface="+mn-ea"/>
            </a:endParaRPr>
          </a:p>
        </p:txBody>
      </p:sp>
      <p:grpSp>
        <p:nvGrpSpPr>
          <p:cNvPr id="5" name="组合 4"/>
          <p:cNvGrpSpPr/>
          <p:nvPr/>
        </p:nvGrpSpPr>
        <p:grpSpPr>
          <a:xfrm>
            <a:off x="715010" y="1332865"/>
            <a:ext cx="10748645" cy="4936490"/>
            <a:chOff x="1126" y="2387"/>
            <a:chExt cx="16927" cy="7486"/>
          </a:xfrm>
        </p:grpSpPr>
        <p:pic>
          <p:nvPicPr>
            <p:cNvPr id="2" name="Picture 3"/>
            <p:cNvPicPr>
              <a:picLocks noChangeAspect="1" noChangeArrowheads="1"/>
            </p:cNvPicPr>
            <p:nvPr/>
          </p:nvPicPr>
          <p:blipFill>
            <a:blip r:embed="rId1"/>
            <a:stretch>
              <a:fillRect/>
            </a:stretch>
          </p:blipFill>
          <p:spPr bwMode="auto">
            <a:xfrm>
              <a:off x="1126" y="2406"/>
              <a:ext cx="11197" cy="7466"/>
            </a:xfrm>
            <a:prstGeom prst="rect">
              <a:avLst/>
            </a:prstGeom>
            <a:noFill/>
          </p:spPr>
        </p:pic>
        <p:grpSp>
          <p:nvGrpSpPr>
            <p:cNvPr id="4" name="组合 3"/>
            <p:cNvGrpSpPr/>
            <p:nvPr/>
          </p:nvGrpSpPr>
          <p:grpSpPr>
            <a:xfrm>
              <a:off x="12577" y="2387"/>
              <a:ext cx="5477" cy="7486"/>
              <a:chOff x="12356" y="2100"/>
              <a:chExt cx="5212" cy="7158"/>
            </a:xfrm>
          </p:grpSpPr>
          <p:pic>
            <p:nvPicPr>
              <p:cNvPr id="3" name="Picture 2"/>
              <p:cNvPicPr>
                <a:picLocks noChangeAspect="1" noChangeArrowheads="1"/>
              </p:cNvPicPr>
              <p:nvPr/>
            </p:nvPicPr>
            <p:blipFill>
              <a:blip r:embed="rId2"/>
              <a:stretch>
                <a:fillRect/>
              </a:stretch>
            </p:blipFill>
            <p:spPr bwMode="auto">
              <a:xfrm>
                <a:off x="12356" y="2100"/>
                <a:ext cx="5211" cy="3475"/>
              </a:xfrm>
              <a:prstGeom prst="rect">
                <a:avLst/>
              </a:prstGeom>
              <a:noFill/>
              <a:ln>
                <a:noFill/>
              </a:ln>
            </p:spPr>
          </p:pic>
          <p:pic>
            <p:nvPicPr>
              <p:cNvPr id="7" name="Picture 2"/>
              <p:cNvPicPr>
                <a:picLocks noChangeAspect="1" noChangeArrowheads="1"/>
              </p:cNvPicPr>
              <p:nvPr/>
            </p:nvPicPr>
            <p:blipFill>
              <a:blip r:embed="rId3"/>
              <a:stretch>
                <a:fillRect/>
              </a:stretch>
            </p:blipFill>
            <p:spPr bwMode="auto">
              <a:xfrm>
                <a:off x="12356" y="5784"/>
                <a:ext cx="5212" cy="3475"/>
              </a:xfrm>
              <a:prstGeom prst="rect">
                <a:avLst/>
              </a:prstGeom>
              <a:noFill/>
              <a:ln>
                <a:noFill/>
              </a:ln>
            </p:spPr>
          </p:pic>
        </p:grpSp>
      </p:gr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5"/>
          <p:cNvSpPr txBox="1">
            <a:spLocks noChangeArrowheads="1"/>
          </p:cNvSpPr>
          <p:nvPr/>
        </p:nvSpPr>
        <p:spPr bwMode="auto">
          <a:xfrm>
            <a:off x="103921" y="107977"/>
            <a:ext cx="8730615" cy="583565"/>
          </a:xfrm>
          <a:prstGeom prst="rect">
            <a:avLst/>
          </a:prstGeom>
          <a:noFill/>
          <a:ln>
            <a:noFill/>
          </a:ln>
        </p:spPr>
        <p:txBody>
          <a:bodyPr wrap="none">
            <a:spAutoFit/>
          </a:bodyPr>
          <a:lstStyle/>
          <a:p>
            <a:pPr algn="l"/>
            <a:r>
              <a:rPr lang="zh-CN" altLang="en-US" sz="3200" b="1" dirty="0">
                <a:latin typeface="微软雅黑" panose="020B0503020204020204" charset="-122"/>
                <a:ea typeface="微软雅黑" panose="020B0503020204020204" charset="-122"/>
                <a:cs typeface="微软雅黑" panose="020B0503020204020204" charset="-122"/>
                <a:sym typeface="+mn-ea"/>
              </a:rPr>
              <a:t>教育部“昆山杯”全国大学生优秀创业团队大赛</a:t>
            </a:r>
            <a:endParaRPr lang="zh-CN" altLang="en-US" sz="3200" b="1" dirty="0">
              <a:latin typeface="微软雅黑" panose="020B0503020204020204" charset="-122"/>
              <a:ea typeface="微软雅黑" panose="020B0503020204020204" charset="-122"/>
              <a:cs typeface="微软雅黑" panose="020B0503020204020204" charset="-122"/>
              <a:sym typeface="+mn-ea"/>
            </a:endParaRPr>
          </a:p>
        </p:txBody>
      </p:sp>
      <p:sp>
        <p:nvSpPr>
          <p:cNvPr id="6" name="文本框 5"/>
          <p:cNvSpPr txBox="1"/>
          <p:nvPr/>
        </p:nvSpPr>
        <p:spPr>
          <a:xfrm>
            <a:off x="826135" y="903605"/>
            <a:ext cx="10539730" cy="1076325"/>
          </a:xfrm>
          <a:prstGeom prst="rect">
            <a:avLst/>
          </a:prstGeom>
          <a:noFill/>
        </p:spPr>
        <p:txBody>
          <a:bodyPr wrap="square" rtlCol="0">
            <a:spAutoFit/>
          </a:bodyPr>
          <a:p>
            <a:pPr fontAlgn="auto">
              <a:lnSpc>
                <a:spcPct val="100000"/>
              </a:lnSpc>
              <a:spcAft>
                <a:spcPts val="600"/>
              </a:spcAft>
            </a:pPr>
            <a:r>
              <a:rPr lang="zh-CN" b="1">
                <a:latin typeface="微软雅黑" panose="020B0503020204020204" charset="-122"/>
                <a:ea typeface="微软雅黑" panose="020B0503020204020204" charset="-122"/>
              </a:rPr>
              <a:t>指导单位</a:t>
            </a:r>
            <a:r>
              <a:rPr b="1">
                <a:latin typeface="微软雅黑" panose="020B0503020204020204" charset="-122"/>
                <a:ea typeface="微软雅黑" panose="020B0503020204020204" charset="-122"/>
              </a:rPr>
              <a:t>：</a:t>
            </a:r>
            <a:r>
              <a:rPr lang="zh-CN" b="1">
                <a:latin typeface="微软雅黑" panose="020B0503020204020204" charset="-122"/>
                <a:ea typeface="微软雅黑" panose="020B0503020204020204" charset="-122"/>
              </a:rPr>
              <a:t>教育部高教司、高等教育司、科学技术司</a:t>
            </a:r>
            <a:endParaRPr b="1">
              <a:latin typeface="微软雅黑" panose="020B0503020204020204" charset="-122"/>
              <a:ea typeface="微软雅黑" panose="020B0503020204020204" charset="-122"/>
            </a:endParaRPr>
          </a:p>
          <a:p>
            <a:pPr fontAlgn="auto">
              <a:lnSpc>
                <a:spcPct val="100000"/>
              </a:lnSpc>
              <a:spcAft>
                <a:spcPts val="600"/>
              </a:spcAft>
            </a:pPr>
            <a:r>
              <a:rPr lang="zh-CN" b="1">
                <a:latin typeface="微软雅黑" panose="020B0503020204020204" charset="-122"/>
                <a:ea typeface="微软雅黑" panose="020B0503020204020204" charset="-122"/>
              </a:rPr>
              <a:t>主办单位</a:t>
            </a:r>
            <a:r>
              <a:rPr b="1">
                <a:latin typeface="微软雅黑" panose="020B0503020204020204" charset="-122"/>
                <a:ea typeface="微软雅黑" panose="020B0503020204020204" charset="-122"/>
              </a:rPr>
              <a:t>：</a:t>
            </a:r>
            <a:r>
              <a:rPr lang="zh-CN" b="1">
                <a:latin typeface="微软雅黑" panose="020B0503020204020204" charset="-122"/>
                <a:ea typeface="微软雅黑" panose="020B0503020204020204" charset="-122"/>
              </a:rPr>
              <a:t>教育部高等学校信息咨询与就业指导中心</a:t>
            </a:r>
            <a:endParaRPr b="1">
              <a:latin typeface="微软雅黑" panose="020B0503020204020204" charset="-122"/>
              <a:ea typeface="微软雅黑" panose="020B0503020204020204" charset="-122"/>
            </a:endParaRPr>
          </a:p>
          <a:p>
            <a:pPr fontAlgn="auto">
              <a:lnSpc>
                <a:spcPct val="100000"/>
              </a:lnSpc>
              <a:spcAft>
                <a:spcPts val="600"/>
              </a:spcAft>
            </a:pPr>
            <a:r>
              <a:rPr lang="zh-CN" b="1">
                <a:latin typeface="微软雅黑" panose="020B0503020204020204" charset="-122"/>
                <a:ea typeface="微软雅黑" panose="020B0503020204020204" charset="-122"/>
              </a:rPr>
              <a:t>赛事影响</a:t>
            </a:r>
            <a:r>
              <a:rPr b="1">
                <a:latin typeface="微软雅黑" panose="020B0503020204020204" charset="-122"/>
                <a:ea typeface="微软雅黑" panose="020B0503020204020204" charset="-122"/>
              </a:rPr>
              <a:t>：指定贝腾《创业之星》为官方竞赛平台，吸引了700所院校4000多个创业团队积极参赛</a:t>
            </a:r>
            <a:endParaRPr b="1">
              <a:latin typeface="微软雅黑" panose="020B0503020204020204" charset="-122"/>
              <a:ea typeface="微软雅黑" panose="020B0503020204020204" charset="-122"/>
            </a:endParaRPr>
          </a:p>
        </p:txBody>
      </p:sp>
      <p:grpSp>
        <p:nvGrpSpPr>
          <p:cNvPr id="11" name="组合 10"/>
          <p:cNvGrpSpPr/>
          <p:nvPr/>
        </p:nvGrpSpPr>
        <p:grpSpPr>
          <a:xfrm>
            <a:off x="826135" y="2276475"/>
            <a:ext cx="10427335" cy="4284345"/>
            <a:chOff x="1301" y="3452"/>
            <a:chExt cx="14907" cy="6416"/>
          </a:xfrm>
        </p:grpSpPr>
        <p:pic>
          <p:nvPicPr>
            <p:cNvPr id="14" name="Picture 2" descr="F:\20100712123006135.jpg"/>
            <p:cNvPicPr>
              <a:picLocks noChangeAspect="1" noChangeArrowheads="1"/>
            </p:cNvPicPr>
            <p:nvPr/>
          </p:nvPicPr>
          <p:blipFill>
            <a:blip r:embed="rId1" cstate="print"/>
            <a:srcRect/>
            <a:stretch>
              <a:fillRect/>
            </a:stretch>
          </p:blipFill>
          <p:spPr bwMode="auto">
            <a:xfrm>
              <a:off x="1301" y="3452"/>
              <a:ext cx="10171" cy="6417"/>
            </a:xfrm>
            <a:prstGeom prst="rect">
              <a:avLst/>
            </a:prstGeom>
            <a:noFill/>
          </p:spPr>
        </p:pic>
        <p:grpSp>
          <p:nvGrpSpPr>
            <p:cNvPr id="10" name="组合 9"/>
            <p:cNvGrpSpPr/>
            <p:nvPr/>
          </p:nvGrpSpPr>
          <p:grpSpPr>
            <a:xfrm>
              <a:off x="11660" y="3452"/>
              <a:ext cx="4549" cy="6416"/>
              <a:chOff x="11660" y="3845"/>
              <a:chExt cx="3910" cy="6023"/>
            </a:xfrm>
          </p:grpSpPr>
          <p:pic>
            <p:nvPicPr>
              <p:cNvPr id="8" name="图片 7"/>
              <p:cNvPicPr>
                <a:picLocks noChangeAspect="1"/>
              </p:cNvPicPr>
              <p:nvPr/>
            </p:nvPicPr>
            <p:blipFill>
              <a:blip r:embed="rId2"/>
              <a:stretch>
                <a:fillRect/>
              </a:stretch>
            </p:blipFill>
            <p:spPr>
              <a:xfrm>
                <a:off x="11660" y="3845"/>
                <a:ext cx="3910" cy="2933"/>
              </a:xfrm>
              <a:prstGeom prst="rect">
                <a:avLst/>
              </a:prstGeom>
            </p:spPr>
          </p:pic>
          <p:pic>
            <p:nvPicPr>
              <p:cNvPr id="9" name="图片 8"/>
              <p:cNvPicPr>
                <a:picLocks noChangeAspect="1"/>
              </p:cNvPicPr>
              <p:nvPr/>
            </p:nvPicPr>
            <p:blipFill>
              <a:blip r:embed="rId3"/>
              <a:stretch>
                <a:fillRect/>
              </a:stretch>
            </p:blipFill>
            <p:spPr>
              <a:xfrm>
                <a:off x="11660" y="6936"/>
                <a:ext cx="3910" cy="2933"/>
              </a:xfrm>
              <a:prstGeom prst="rect">
                <a:avLst/>
              </a:prstGeom>
            </p:spPr>
          </p:pic>
        </p:grpSp>
      </p:gr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0" y="100965"/>
            <a:ext cx="10443210" cy="583565"/>
          </a:xfrm>
          <a:prstGeom prst="rect">
            <a:avLst/>
          </a:prstGeom>
          <a:noFill/>
        </p:spPr>
        <p:txBody>
          <a:bodyPr wrap="square" rtlCol="0">
            <a:spAutoFit/>
          </a:bodyPr>
          <a:p>
            <a:r>
              <a:rPr lang="zh-CN" altLang="en-US" sz="3200" b="1" dirty="0">
                <a:latin typeface="微软雅黑" panose="020B0503020204020204" charset="-122"/>
                <a:ea typeface="微软雅黑" panose="020B0503020204020204" charset="-122"/>
              </a:rPr>
              <a:t>其他赛事支持</a:t>
            </a:r>
            <a:endParaRPr lang="zh-CN" altLang="en-US" sz="3200" b="1" dirty="0">
              <a:latin typeface="微软雅黑" panose="020B0503020204020204" charset="-122"/>
              <a:ea typeface="微软雅黑" panose="020B0503020204020204" charset="-122"/>
            </a:endParaRPr>
          </a:p>
        </p:txBody>
      </p:sp>
      <p:grpSp>
        <p:nvGrpSpPr>
          <p:cNvPr id="14" name="组合 13"/>
          <p:cNvGrpSpPr/>
          <p:nvPr/>
        </p:nvGrpSpPr>
        <p:grpSpPr>
          <a:xfrm>
            <a:off x="510540" y="981287"/>
            <a:ext cx="10861887" cy="5433907"/>
            <a:chOff x="603" y="1412"/>
            <a:chExt cx="12829" cy="6220"/>
          </a:xfrm>
        </p:grpSpPr>
        <p:sp>
          <p:nvSpPr>
            <p:cNvPr id="18" name="矩形 17"/>
            <p:cNvSpPr/>
            <p:nvPr/>
          </p:nvSpPr>
          <p:spPr>
            <a:xfrm>
              <a:off x="5006" y="1413"/>
              <a:ext cx="4035" cy="2861"/>
            </a:xfrm>
            <a:prstGeom prst="rect">
              <a:avLst/>
            </a:prstGeom>
            <a:blipFill rotWithShape="1">
              <a:blip r:embed="rId1"/>
              <a:stretch>
                <a:fillRect/>
              </a:stretch>
            </a:blipFill>
            <a:ln w="9525">
              <a:noFill/>
            </a:ln>
          </p:spPr>
          <p:txBody>
            <a:bodyPr/>
            <a:p>
              <a:pPr lvl="0" eaLnBrk="1" hangingPunct="1"/>
              <a:endParaRPr lang="zh-CN" altLang="en-US" sz="2400" dirty="0">
                <a:latin typeface="微软雅黑" panose="020B0503020204020204" charset="-122"/>
                <a:ea typeface="微软雅黑" panose="020B0503020204020204" charset="-122"/>
              </a:endParaRPr>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 y="1412"/>
              <a:ext cx="4036" cy="2862"/>
            </a:xfrm>
            <a:prstGeom prst="rect">
              <a:avLst/>
            </a:prstGeom>
          </p:spPr>
        </p:pic>
        <p:sp>
          <p:nvSpPr>
            <p:cNvPr id="6" name="淘宝网chenying0907出品 58"/>
            <p:cNvSpPr/>
            <p:nvPr/>
          </p:nvSpPr>
          <p:spPr>
            <a:xfrm>
              <a:off x="659" y="4770"/>
              <a:ext cx="4035" cy="2862"/>
            </a:xfrm>
            <a:prstGeom prst="rect">
              <a:avLst/>
            </a:prstGeom>
            <a:blipFill dpi="0" rotWithShape="1">
              <a:blip r:embed="rId3"/>
              <a:srcRect/>
              <a:stretch>
                <a:fillRect t="-21000" b="-34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5"/>
            </a:p>
          </p:txBody>
        </p:sp>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96" y="4770"/>
              <a:ext cx="4036" cy="2862"/>
            </a:xfrm>
            <a:prstGeom prst="rect">
              <a:avLst/>
            </a:prstGeom>
          </p:spPr>
        </p:pic>
        <p:pic>
          <p:nvPicPr>
            <p:cNvPr id="8" name="图片 7" descr="/Users/zhangqi/Desktop/贝腾/活动竞赛/专项赛/山西职业技能大赛/山西-贝腾杯.JPG山西-贝腾杯"/>
            <p:cNvPicPr/>
            <p:nvPr/>
          </p:nvPicPr>
          <p:blipFill>
            <a:blip r:embed="rId5"/>
            <a:srcRect/>
            <a:stretch>
              <a:fillRect/>
            </a:stretch>
          </p:blipFill>
          <p:spPr>
            <a:xfrm>
              <a:off x="5055" y="4770"/>
              <a:ext cx="3937" cy="2862"/>
            </a:xfrm>
            <a:prstGeom prst="rect">
              <a:avLst/>
            </a:prstGeom>
          </p:spPr>
        </p:pic>
        <p:pic>
          <p:nvPicPr>
            <p:cNvPr id="12" name="图片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96" y="1415"/>
              <a:ext cx="4036" cy="2862"/>
            </a:xfrm>
            <a:prstGeom prst="rect">
              <a:avLst/>
            </a:prstGeom>
          </p:spPr>
        </p:pic>
        <p:sp>
          <p:nvSpPr>
            <p:cNvPr id="13" name="文本框 12"/>
            <p:cNvSpPr txBox="1"/>
            <p:nvPr/>
          </p:nvSpPr>
          <p:spPr>
            <a:xfrm>
              <a:off x="603" y="3813"/>
              <a:ext cx="4149" cy="340"/>
            </a:xfrm>
            <a:prstGeom prst="rect">
              <a:avLst/>
            </a:prstGeom>
            <a:solidFill>
              <a:schemeClr val="bg1">
                <a:lumMod val="95000"/>
                <a:alpha val="70000"/>
              </a:schemeClr>
            </a:solidFill>
            <a:ln>
              <a:noFill/>
            </a:ln>
          </p:spPr>
          <p:txBody>
            <a:bodyPr wrap="square" rtlCol="0">
              <a:spAutoFit/>
            </a:bodyPr>
            <a:p>
              <a:pPr algn="ctr"/>
              <a:r>
                <a:rPr lang="zh-CN" altLang="en-US" sz="1335">
                  <a:latin typeface="黑体" panose="02010609060101010101" charset="-122"/>
                  <a:ea typeface="黑体" panose="02010609060101010101" charset="-122"/>
                </a:rPr>
                <a:t>江苏省职业学校创新创业大赛</a:t>
              </a:r>
              <a:endParaRPr lang="zh-CN" altLang="en-US" sz="1335">
                <a:latin typeface="黑体" panose="02010609060101010101" charset="-122"/>
                <a:ea typeface="黑体" panose="02010609060101010101" charset="-122"/>
              </a:endParaRPr>
            </a:p>
          </p:txBody>
        </p:sp>
        <p:sp>
          <p:nvSpPr>
            <p:cNvPr id="15" name="文本框 14"/>
            <p:cNvSpPr txBox="1"/>
            <p:nvPr/>
          </p:nvSpPr>
          <p:spPr>
            <a:xfrm>
              <a:off x="5006" y="3837"/>
              <a:ext cx="4035" cy="340"/>
            </a:xfrm>
            <a:prstGeom prst="rect">
              <a:avLst/>
            </a:prstGeom>
            <a:solidFill>
              <a:schemeClr val="bg1">
                <a:lumMod val="95000"/>
                <a:alpha val="70000"/>
              </a:schemeClr>
            </a:solidFill>
            <a:ln>
              <a:noFill/>
            </a:ln>
          </p:spPr>
          <p:txBody>
            <a:bodyPr wrap="square" rtlCol="0">
              <a:spAutoFit/>
            </a:bodyPr>
            <a:p>
              <a:pPr algn="ctr"/>
              <a:r>
                <a:rPr lang="zh-CN" altLang="en-US" sz="1335">
                  <a:latin typeface="黑体" panose="02010609060101010101" charset="-122"/>
                  <a:ea typeface="黑体" panose="02010609060101010101" charset="-122"/>
                </a:rPr>
                <a:t>浙江省中等职业学校职业能力大赛</a:t>
              </a:r>
              <a:endParaRPr lang="zh-CN" altLang="en-US" sz="1335">
                <a:latin typeface="黑体" panose="02010609060101010101" charset="-122"/>
                <a:ea typeface="黑体" panose="02010609060101010101" charset="-122"/>
              </a:endParaRPr>
            </a:p>
          </p:txBody>
        </p:sp>
        <p:sp>
          <p:nvSpPr>
            <p:cNvPr id="16" name="文本框 15"/>
            <p:cNvSpPr txBox="1"/>
            <p:nvPr/>
          </p:nvSpPr>
          <p:spPr>
            <a:xfrm>
              <a:off x="9387" y="3837"/>
              <a:ext cx="4035" cy="340"/>
            </a:xfrm>
            <a:prstGeom prst="rect">
              <a:avLst/>
            </a:prstGeom>
            <a:solidFill>
              <a:schemeClr val="bg1">
                <a:lumMod val="95000"/>
                <a:alpha val="70000"/>
              </a:schemeClr>
            </a:solidFill>
            <a:ln>
              <a:noFill/>
            </a:ln>
          </p:spPr>
          <p:txBody>
            <a:bodyPr wrap="square" rtlCol="0">
              <a:spAutoFit/>
            </a:bodyPr>
            <a:p>
              <a:pPr algn="ctr"/>
              <a:r>
                <a:rPr lang="zh-CN" altLang="en-US" sz="1335">
                  <a:latin typeface="黑体" panose="02010609060101010101" charset="-122"/>
                  <a:ea typeface="黑体" panose="02010609060101010101" charset="-122"/>
                </a:rPr>
                <a:t>湖北省中华职业教育创新创业大赛</a:t>
              </a:r>
              <a:endParaRPr lang="zh-CN" altLang="en-US" sz="1335">
                <a:latin typeface="黑体" panose="02010609060101010101" charset="-122"/>
                <a:ea typeface="黑体" panose="02010609060101010101" charset="-122"/>
              </a:endParaRPr>
            </a:p>
          </p:txBody>
        </p:sp>
        <p:sp>
          <p:nvSpPr>
            <p:cNvPr id="17" name="文本框 16"/>
            <p:cNvSpPr txBox="1"/>
            <p:nvPr/>
          </p:nvSpPr>
          <p:spPr>
            <a:xfrm>
              <a:off x="656" y="7179"/>
              <a:ext cx="4035" cy="340"/>
            </a:xfrm>
            <a:prstGeom prst="rect">
              <a:avLst/>
            </a:prstGeom>
            <a:solidFill>
              <a:schemeClr val="bg1">
                <a:lumMod val="95000"/>
                <a:alpha val="70000"/>
              </a:schemeClr>
            </a:solidFill>
            <a:ln>
              <a:noFill/>
            </a:ln>
          </p:spPr>
          <p:txBody>
            <a:bodyPr wrap="square" rtlCol="0">
              <a:spAutoFit/>
            </a:bodyPr>
            <a:p>
              <a:pPr algn="ctr"/>
              <a:r>
                <a:rPr lang="zh-CN" altLang="en-US" sz="1335">
                  <a:latin typeface="黑体" panose="02010609060101010101" charset="-122"/>
                  <a:ea typeface="黑体" panose="02010609060101010101" charset="-122"/>
                </a:rPr>
                <a:t>湖南黄炎培职业教育奖创业规划大赛</a:t>
              </a:r>
              <a:endParaRPr lang="zh-CN" altLang="en-US" sz="1335">
                <a:latin typeface="黑体" panose="02010609060101010101" charset="-122"/>
                <a:ea typeface="黑体" panose="02010609060101010101" charset="-122"/>
              </a:endParaRPr>
            </a:p>
          </p:txBody>
        </p:sp>
        <p:sp>
          <p:nvSpPr>
            <p:cNvPr id="19" name="文本框 18"/>
            <p:cNvSpPr txBox="1"/>
            <p:nvPr/>
          </p:nvSpPr>
          <p:spPr>
            <a:xfrm>
              <a:off x="5006" y="7179"/>
              <a:ext cx="4035" cy="340"/>
            </a:xfrm>
            <a:prstGeom prst="rect">
              <a:avLst/>
            </a:prstGeom>
            <a:solidFill>
              <a:schemeClr val="bg1">
                <a:lumMod val="95000"/>
                <a:alpha val="70000"/>
              </a:schemeClr>
            </a:solidFill>
            <a:ln>
              <a:noFill/>
            </a:ln>
          </p:spPr>
          <p:txBody>
            <a:bodyPr wrap="square" rtlCol="0">
              <a:spAutoFit/>
            </a:bodyPr>
            <a:p>
              <a:pPr algn="ctr"/>
              <a:r>
                <a:rPr kumimoji="1" lang="zh-CN" altLang="en-US" sz="1335" dirty="0">
                  <a:latin typeface="黑体" panose="02010609060101010101" charset="-122"/>
                  <a:ea typeface="黑体" panose="02010609060101010101" charset="-122"/>
                  <a:cs typeface="微软雅黑" panose="020B0503020204020204" charset="-122"/>
                  <a:sym typeface="+mn-ea"/>
                </a:rPr>
                <a:t>山西省职业技能大赛</a:t>
              </a:r>
              <a:endParaRPr kumimoji="1" lang="zh-CN" altLang="en-US" sz="1335" dirty="0">
                <a:latin typeface="黑体" panose="02010609060101010101" charset="-122"/>
                <a:ea typeface="黑体" panose="02010609060101010101" charset="-122"/>
                <a:cs typeface="微软雅黑" panose="020B0503020204020204" charset="-122"/>
                <a:sym typeface="+mn-ea"/>
              </a:endParaRPr>
            </a:p>
          </p:txBody>
        </p:sp>
        <p:sp>
          <p:nvSpPr>
            <p:cNvPr id="20" name="文本框 19"/>
            <p:cNvSpPr txBox="1"/>
            <p:nvPr/>
          </p:nvSpPr>
          <p:spPr>
            <a:xfrm>
              <a:off x="9396" y="7179"/>
              <a:ext cx="4035" cy="340"/>
            </a:xfrm>
            <a:prstGeom prst="rect">
              <a:avLst/>
            </a:prstGeom>
            <a:solidFill>
              <a:schemeClr val="bg1">
                <a:lumMod val="95000"/>
                <a:alpha val="70000"/>
              </a:schemeClr>
            </a:solidFill>
            <a:ln>
              <a:noFill/>
            </a:ln>
          </p:spPr>
          <p:txBody>
            <a:bodyPr wrap="square" rtlCol="0">
              <a:spAutoFit/>
            </a:bodyPr>
            <a:p>
              <a:pPr algn="ctr"/>
              <a:r>
                <a:rPr kumimoji="1" lang="zh-CN" altLang="en-US" sz="1335" dirty="0">
                  <a:latin typeface="黑体" panose="02010609060101010101" charset="-122"/>
                  <a:ea typeface="黑体" panose="02010609060101010101" charset="-122"/>
                  <a:cs typeface="微软雅黑" panose="020B0503020204020204" charset="-122"/>
                  <a:sym typeface="+mn-ea"/>
                </a:rPr>
                <a:t>广西省贝腾杯大学生创业实战大赛</a:t>
              </a:r>
              <a:endParaRPr kumimoji="1" lang="zh-CN" altLang="en-US" sz="1335" dirty="0">
                <a:latin typeface="黑体" panose="02010609060101010101" charset="-122"/>
                <a:ea typeface="黑体" panose="02010609060101010101" charset="-122"/>
                <a:cs typeface="微软雅黑" panose="020B0503020204020204" charset="-122"/>
                <a:sym typeface="+mn-ea"/>
              </a:endParaRPr>
            </a:p>
          </p:txBody>
        </p:sp>
      </p:grpSp>
    </p:spTree>
    <p:custDataLst>
      <p:tags r:id="rId7"/>
    </p:custDataLst>
  </p:cSld>
  <p:clrMapOvr>
    <a:masterClrMapping/>
  </p:clrMapOvr>
  <mc:AlternateContent xmlns:mc="http://schemas.openxmlformats.org/markup-compatibility/2006">
    <mc:Choice xmlns:p14="http://schemas.microsoft.com/office/powerpoint/2010/main" Requires="p14">
      <p:transition p14:dur="1500"/>
    </mc:Choice>
    <mc:Fallback>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p:sp>
        <p:nvSpPr>
          <p:cNvPr id="4" name="矩形 3"/>
          <p:cNvSpPr/>
          <p:nvPr/>
        </p:nvSpPr>
        <p:spPr>
          <a:xfrm>
            <a:off x="17145" y="0"/>
            <a:ext cx="6076315" cy="6858000"/>
          </a:xfrm>
          <a:prstGeom prst="rect">
            <a:avLst/>
          </a:prstGeom>
          <a:solidFill>
            <a:srgbClr val="F25B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任意多边形 5"/>
          <p:cNvSpPr/>
          <p:nvPr/>
        </p:nvSpPr>
        <p:spPr>
          <a:xfrm>
            <a:off x="17145" y="5073015"/>
            <a:ext cx="12244705" cy="1809115"/>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19645" h="2448">
                <a:moveTo>
                  <a:pt x="9823" y="0"/>
                </a:moveTo>
                <a:cubicBezTo>
                  <a:pt x="13383" y="0"/>
                  <a:pt x="16730" y="887"/>
                  <a:pt x="19638" y="2444"/>
                </a:cubicBezTo>
                <a:lnTo>
                  <a:pt x="19645" y="2448"/>
                </a:lnTo>
                <a:lnTo>
                  <a:pt x="0" y="2448"/>
                </a:lnTo>
                <a:lnTo>
                  <a:pt x="7" y="2444"/>
                </a:lnTo>
                <a:cubicBezTo>
                  <a:pt x="2916" y="887"/>
                  <a:pt x="6262" y="0"/>
                  <a:pt x="9823" y="0"/>
                </a:cubicBezTo>
                <a:close/>
              </a:path>
            </a:pathLst>
          </a:custGeom>
          <a:blipFill rotWithShape="1">
            <a:blip r:embed="rId1"/>
            <a:tile tx="-44450" ty="-1905000" sx="100000" sy="10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p>
        </p:txBody>
      </p:sp>
      <p:sp>
        <p:nvSpPr>
          <p:cNvPr id="2" name="文本框 1"/>
          <p:cNvSpPr txBox="1"/>
          <p:nvPr/>
        </p:nvSpPr>
        <p:spPr>
          <a:xfrm>
            <a:off x="173990" y="1078230"/>
            <a:ext cx="11844020" cy="3153410"/>
          </a:xfrm>
          <a:prstGeom prst="rect">
            <a:avLst/>
          </a:prstGeom>
          <a:noFill/>
        </p:spPr>
        <p:txBody>
          <a:bodyPr wrap="square" rtlCol="0">
            <a:spAutoFit/>
          </a:bodyPr>
          <a:p>
            <a:pPr algn="ctr"/>
            <a:r>
              <a:rPr lang="zh-CN" altLang="en-US" sz="19900" dirty="0">
                <a:solidFill>
                  <a:srgbClr val="181A1B"/>
                </a:solidFill>
                <a:latin typeface="字魂镇魂手书" panose="00000500000000000000" charset="-122"/>
                <a:ea typeface="字魂镇魂手书" panose="00000500000000000000" charset="-122"/>
              </a:rPr>
              <a:t>谢谢</a:t>
            </a:r>
            <a:r>
              <a:rPr lang="zh-CN" altLang="en-US" sz="19900" dirty="0">
                <a:solidFill>
                  <a:schemeClr val="bg1"/>
                </a:solidFill>
                <a:latin typeface="字魂镇魂手书" panose="00000500000000000000" charset="-122"/>
                <a:ea typeface="字魂镇魂手书" panose="00000500000000000000" charset="-122"/>
              </a:rPr>
              <a:t>观看</a:t>
            </a:r>
            <a:endParaRPr lang="zh-CN" altLang="en-US" sz="19900" dirty="0">
              <a:solidFill>
                <a:schemeClr val="bg1"/>
              </a:solidFill>
              <a:latin typeface="字魂镇魂手书" panose="00000500000000000000" charset="-122"/>
              <a:ea typeface="字魂镇魂手书" panose="00000500000000000000" charset="-122"/>
            </a:endParaRPr>
          </a:p>
        </p:txBody>
      </p:sp>
      <p:pic>
        <p:nvPicPr>
          <p:cNvPr id="3" name="图片 2"/>
          <p:cNvPicPr>
            <a:picLocks noChangeAspect="1"/>
          </p:cNvPicPr>
          <p:nvPr/>
        </p:nvPicPr>
        <p:blipFill>
          <a:blip r:embed="rId2"/>
          <a:stretch>
            <a:fillRect/>
          </a:stretch>
        </p:blipFill>
        <p:spPr>
          <a:xfrm>
            <a:off x="17145" y="24130"/>
            <a:ext cx="12200255" cy="6833870"/>
          </a:xfrm>
          <a:prstGeom prst="rect">
            <a:avLst/>
          </a:prstGeom>
        </p:spPr>
      </p:pic>
    </p:spTree>
    <p:custDataLst>
      <p:tags r:id="rId3"/>
    </p:custDataLst>
  </p:cSld>
  <p:clrMapOvr>
    <a:masterClrMapping/>
  </p:clrMapOvr>
  <p:transition/>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87308"/>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87308"/>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4.xml><?xml version="1.0" encoding="utf-8"?>
<p:tagLst xmlns:p="http://schemas.openxmlformats.org/presentationml/2006/main">
  <p:tag name="KSO_WM_TEMPLATE_THUMBS_INDEX" val="1"/>
  <p:tag name="KSO_WM_TEMPLATE_SUBCATEGORY" val="0"/>
  <p:tag name="KSO_WM_TAG_VERSION" val="1.0"/>
  <p:tag name="KSO_WM_BEAUTIFY_FLAG" val="#wm#"/>
  <p:tag name="KSO_WM_TEMPLATE_CATEGORY" val="custom"/>
  <p:tag name="KSO_WM_TEMPLATE_INDEX" val="20187308"/>
</p:tagLst>
</file>

<file path=ppt/tags/tag45.xml><?xml version="1.0" encoding="utf-8"?>
<p:tagLst xmlns:p="http://schemas.openxmlformats.org/presentationml/2006/main">
  <p:tag name="KSO_WM_SPECIAL_SOURCE" val="bdnull"/>
</p:tagLst>
</file>

<file path=ppt/tags/tag46.xml><?xml version="1.0" encoding="utf-8"?>
<p:tagLst xmlns:p="http://schemas.openxmlformats.org/presentationml/2006/main">
  <p:tag name="KSO_WM_BEAUTIFY_FLAG" val="#wm#"/>
  <p:tag name="KSO_WM_TEMPLATE_CATEGORY" val="custom"/>
  <p:tag name="KSO_WM_TEMPLATE_INDEX" val="20187308"/>
  <p:tag name="KSO_WM_SPECIAL_SOURCE" val="bdnull"/>
</p:tagLst>
</file>

<file path=ppt/tags/tag47.xml><?xml version="1.0" encoding="utf-8"?>
<p:tagLst xmlns:p="http://schemas.openxmlformats.org/presentationml/2006/main">
  <p:tag name="KSO_WM_SPECIAL_SOURCE" val="bdnull"/>
</p:tagLst>
</file>

<file path=ppt/tags/tag48.xml><?xml version="1.0" encoding="utf-8"?>
<p:tagLst xmlns:p="http://schemas.openxmlformats.org/presentationml/2006/main">
  <p:tag name="KSO_WM_SPECIAL_SOURCE" val="bdnull"/>
</p:tagLst>
</file>

<file path=ppt/tags/tag49.xml><?xml version="1.0" encoding="utf-8"?>
<p:tagLst xmlns:p="http://schemas.openxmlformats.org/presentationml/2006/main">
  <p:tag name="KSO_WM_SPECIAL_SOURCE" val="bdnull"/>
</p:tagLst>
</file>

<file path=ppt/tags/tag50.xml><?xml version="1.0" encoding="utf-8"?>
<p:tagLst xmlns:p="http://schemas.openxmlformats.org/presentationml/2006/main">
  <p:tag name="KSO_WM_SPECIAL_SOURCE" val="bdnull"/>
</p:tagLst>
</file>

<file path=ppt/tags/tag51.xml><?xml version="1.0" encoding="utf-8"?>
<p:tagLst xmlns:p="http://schemas.openxmlformats.org/presentationml/2006/main">
  <p:tag name="KSO_WM_SPECIAL_SOURCE" val="bdnull"/>
</p:tagLst>
</file>

<file path=ppt/tags/tag52.xml><?xml version="1.0" encoding="utf-8"?>
<p:tagLst xmlns:p="http://schemas.openxmlformats.org/presentationml/2006/main">
  <p:tag name="KSO_WM_UNIT_TABLE_BEAUTIFY" val="smartTable{3df97b70-169d-4289-a146-1346c660cc17}"/>
  <p:tag name="TABLE_ENDDRAG_ORIGIN_RECT" val="777*340"/>
  <p:tag name="TABLE_ENDDRAG_RECT" val="91*194*777*335"/>
</p:tagLst>
</file>

<file path=ppt/tags/tag53.xml><?xml version="1.0" encoding="utf-8"?>
<p:tagLst xmlns:p="http://schemas.openxmlformats.org/presentationml/2006/main">
  <p:tag name="KSO_WM_SPECIAL_SOURCE" val="bdnull"/>
</p:tagLst>
</file>

<file path=ppt/tags/tag54.xml><?xml version="1.0" encoding="utf-8"?>
<p:tagLst xmlns:p="http://schemas.openxmlformats.org/presentationml/2006/main">
  <p:tag name="KSO_WM_SPECIAL_SOURCE" val="bdnull"/>
</p:tagLst>
</file>

<file path=ppt/tags/tag55.xml><?xml version="1.0" encoding="utf-8"?>
<p:tagLst xmlns:p="http://schemas.openxmlformats.org/presentationml/2006/main">
  <p:tag name="KSO_WM_UNIT_TABLE_BEAUTIFY" val="smartTable{e0206241-ea17-43db-a34d-c669144169b8}"/>
  <p:tag name="TABLE_ENDDRAG_ORIGIN_RECT" val="825*345"/>
  <p:tag name="TABLE_ENDDRAG_RECT" val="67*106*825*373"/>
</p:tagLst>
</file>

<file path=ppt/tags/tag56.xml><?xml version="1.0" encoding="utf-8"?>
<p:tagLst xmlns:p="http://schemas.openxmlformats.org/presentationml/2006/main">
  <p:tag name="KSO_WM_SPECIAL_SOURCE" val="bdnull"/>
</p:tagLst>
</file>

<file path=ppt/tags/tag57.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TYPE" val="m_h_i"/>
  <p:tag name="KSO_WM_UNIT_INDEX" val="1_1_1"/>
  <p:tag name="KSO_WM_UNIT_ID" val="diagram20199371_3*m_h_i*1_1_1"/>
  <p:tag name="KSO_WM_TEMPLATE_CATEGORY" val="diagram"/>
  <p:tag name="KSO_WM_TEMPLATE_INDEX" val="20199371"/>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58.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1_1_2"/>
  <p:tag name="KSO_WM_UNIT_ID" val="diagram20199371_3*m_h_i*1_1_2"/>
  <p:tag name="KSO_WM_TEMPLATE_CATEGORY" val="diagram"/>
  <p:tag name="KSO_WM_TEMPLATE_INDEX" val="20199371"/>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59.xml><?xml version="1.0" encoding="utf-8"?>
<p:tagLst xmlns:p="http://schemas.openxmlformats.org/presentationml/2006/main">
  <p:tag name="KSO_WM_UNIT_DIAGRAM_MODELTYPE" val="numdgm"/>
  <p:tag name="KSO_WM_UNIT_ISCONTENTSTITLE" val="0"/>
  <p:tag name="KSO_WM_UNIT_ISNUMDGM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20199371_3*m_h_a*1_1_1"/>
  <p:tag name="KSO_WM_TEMPLATE_CATEGORY" val="diagram"/>
  <p:tag name="KSO_WM_TEMPLATE_INDEX" val="20199371"/>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60.xml><?xml version="1.0" encoding="utf-8"?>
<p:tagLst xmlns:p="http://schemas.openxmlformats.org/presentationml/2006/main">
  <p:tag name="KSO_WM_UNIT_DIAGRAM_MODELTYPE" val="numdgm"/>
  <p:tag name="KSO_WM_UNIT_SUBTYPE" val="a"/>
  <p:tag name="KSO_WM_UNIT_PRESET_TEXT" val="单击此处添加文本具体内容，简明扼要的阐述您的观点。"/>
  <p:tag name="KSO_WM_UNIT_NOCLEAR" val="0"/>
  <p:tag name="KSO_WM_UNIT_VALUE" val="40"/>
  <p:tag name="KSO_WM_UNIT_HIGHLIGHT" val="0"/>
  <p:tag name="KSO_WM_UNIT_COMPATIBLE" val="0"/>
  <p:tag name="KSO_WM_UNIT_DIAGRAM_ISNUMVISUAL" val="0"/>
  <p:tag name="KSO_WM_UNIT_DIAGRAM_ISREFERUNIT" val="0"/>
  <p:tag name="KSO_WM_DIAGRAM_GROUP_CODE" val="m1-1"/>
  <p:tag name="KSO_WM_UNIT_TYPE" val="m_h_f"/>
  <p:tag name="KSO_WM_UNIT_INDEX" val="1_1_1"/>
  <p:tag name="KSO_WM_UNIT_ID" val="diagram20199371_3*m_h_f*1_1_1"/>
  <p:tag name="KSO_WM_TEMPLATE_CATEGORY" val="diagram"/>
  <p:tag name="KSO_WM_TEMPLATE_INDEX" val="20199371"/>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61.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TYPE" val="m_h_i"/>
  <p:tag name="KSO_WM_UNIT_INDEX" val="1_2_1"/>
  <p:tag name="KSO_WM_UNIT_ID" val="diagram20199371_3*m_h_i*1_2_1"/>
  <p:tag name="KSO_WM_TEMPLATE_CATEGORY" val="diagram"/>
  <p:tag name="KSO_WM_TEMPLATE_INDEX" val="20199371"/>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 name="KSO_WM_UNIT_USESOURCEFORMAT_APPLY" val="1"/>
</p:tagLst>
</file>

<file path=ppt/tags/tag62.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1_2_2"/>
  <p:tag name="KSO_WM_UNIT_ID" val="diagram20199371_3*m_h_i*1_2_2"/>
  <p:tag name="KSO_WM_TEMPLATE_CATEGORY" val="diagram"/>
  <p:tag name="KSO_WM_TEMPLATE_INDEX" val="20199371"/>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63.xml><?xml version="1.0" encoding="utf-8"?>
<p:tagLst xmlns:p="http://schemas.openxmlformats.org/presentationml/2006/main">
  <p:tag name="KSO_WM_UNIT_DIAGRAM_MODELTYPE" val="numdgm"/>
  <p:tag name="KSO_WM_UNIT_ISCONTENTSTITLE" val="0"/>
  <p:tag name="KSO_WM_UNIT_ISNUMDGM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m1-1"/>
  <p:tag name="KSO_WM_UNIT_TYPE" val="m_h_a"/>
  <p:tag name="KSO_WM_UNIT_INDEX" val="1_2_1"/>
  <p:tag name="KSO_WM_UNIT_ID" val="diagram20199371_3*m_h_a*1_2_1"/>
  <p:tag name="KSO_WM_TEMPLATE_CATEGORY" val="diagram"/>
  <p:tag name="KSO_WM_TEMPLATE_INDEX" val="20199371"/>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64.xml><?xml version="1.0" encoding="utf-8"?>
<p:tagLst xmlns:p="http://schemas.openxmlformats.org/presentationml/2006/main">
  <p:tag name="KSO_WM_UNIT_DIAGRAM_MODELTYPE" val="numdgm"/>
  <p:tag name="KSO_WM_UNIT_SUBTYPE" val="a"/>
  <p:tag name="KSO_WM_UNIT_PRESET_TEXT" val="单击此处添加文本具体内容，简明扼要的阐述您的观点。"/>
  <p:tag name="KSO_WM_UNIT_NOCLEAR" val="0"/>
  <p:tag name="KSO_WM_UNIT_VALUE" val="40"/>
  <p:tag name="KSO_WM_UNIT_HIGHLIGHT" val="0"/>
  <p:tag name="KSO_WM_UNIT_COMPATIBLE" val="0"/>
  <p:tag name="KSO_WM_UNIT_DIAGRAM_ISNUMVISUAL" val="0"/>
  <p:tag name="KSO_WM_UNIT_DIAGRAM_ISREFERUNIT" val="0"/>
  <p:tag name="KSO_WM_DIAGRAM_GROUP_CODE" val="m1-1"/>
  <p:tag name="KSO_WM_UNIT_TYPE" val="m_h_f"/>
  <p:tag name="KSO_WM_UNIT_INDEX" val="1_2_1"/>
  <p:tag name="KSO_WM_UNIT_ID" val="diagram20199371_3*m_h_f*1_2_1"/>
  <p:tag name="KSO_WM_TEMPLATE_CATEGORY" val="diagram"/>
  <p:tag name="KSO_WM_TEMPLATE_INDEX" val="20199371"/>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65.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TYPE" val="m_h_i"/>
  <p:tag name="KSO_WM_UNIT_INDEX" val="1_3_1"/>
  <p:tag name="KSO_WM_UNIT_ID" val="diagram20199371_3*m_h_i*1_3_1"/>
  <p:tag name="KSO_WM_TEMPLATE_CATEGORY" val="diagram"/>
  <p:tag name="KSO_WM_TEMPLATE_INDEX" val="20199371"/>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66.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1_3_2"/>
  <p:tag name="KSO_WM_UNIT_ID" val="diagram20199371_3*m_h_i*1_3_2"/>
  <p:tag name="KSO_WM_TEMPLATE_CATEGORY" val="diagram"/>
  <p:tag name="KSO_WM_TEMPLATE_INDEX" val="20199371"/>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67.xml><?xml version="1.0" encoding="utf-8"?>
<p:tagLst xmlns:p="http://schemas.openxmlformats.org/presentationml/2006/main">
  <p:tag name="KSO_WM_UNIT_DIAGRAM_MODELTYPE" val="numdgm"/>
  <p:tag name="KSO_WM_UNIT_ISCONTENTSTITLE" val="0"/>
  <p:tag name="KSO_WM_UNIT_ISNUMDGM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m1-1"/>
  <p:tag name="KSO_WM_UNIT_TYPE" val="m_h_a"/>
  <p:tag name="KSO_WM_UNIT_INDEX" val="1_3_1"/>
  <p:tag name="KSO_WM_UNIT_ID" val="diagram20199371_3*m_h_a*1_3_1"/>
  <p:tag name="KSO_WM_TEMPLATE_CATEGORY" val="diagram"/>
  <p:tag name="KSO_WM_TEMPLATE_INDEX" val="20199371"/>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68.xml><?xml version="1.0" encoding="utf-8"?>
<p:tagLst xmlns:p="http://schemas.openxmlformats.org/presentationml/2006/main">
  <p:tag name="KSO_WM_UNIT_DIAGRAM_MODELTYPE" val="numdgm"/>
  <p:tag name="KSO_WM_UNIT_SUBTYPE" val="a"/>
  <p:tag name="KSO_WM_UNIT_PRESET_TEXT" val="单击此处添加文本具体内容，简明扼要的阐述您的观点。"/>
  <p:tag name="KSO_WM_UNIT_NOCLEAR" val="0"/>
  <p:tag name="KSO_WM_UNIT_VALUE" val="40"/>
  <p:tag name="KSO_WM_UNIT_HIGHLIGHT" val="0"/>
  <p:tag name="KSO_WM_UNIT_COMPATIBLE" val="0"/>
  <p:tag name="KSO_WM_UNIT_DIAGRAM_ISNUMVISUAL" val="0"/>
  <p:tag name="KSO_WM_UNIT_DIAGRAM_ISREFERUNIT" val="0"/>
  <p:tag name="KSO_WM_DIAGRAM_GROUP_CODE" val="m1-1"/>
  <p:tag name="KSO_WM_UNIT_TYPE" val="m_h_f"/>
  <p:tag name="KSO_WM_UNIT_INDEX" val="1_3_1"/>
  <p:tag name="KSO_WM_UNIT_ID" val="diagram20199371_3*m_h_f*1_3_1"/>
  <p:tag name="KSO_WM_TEMPLATE_CATEGORY" val="diagram"/>
  <p:tag name="KSO_WM_TEMPLATE_INDEX" val="20199371"/>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69.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TYPE" val="m_i"/>
  <p:tag name="KSO_WM_UNIT_INDEX" val="1_1"/>
  <p:tag name="KSO_WM_UNIT_ID" val="diagram20199371_3*m_i*1_1"/>
  <p:tag name="KSO_WM_TEMPLATE_CATEGORY" val="diagram"/>
  <p:tag name="KSO_WM_TEMPLATE_INDEX" val="20199371"/>
  <p:tag name="KSO_WM_UNIT_LAYERLEVEL" val="1_1"/>
  <p:tag name="KSO_WM_TAG_VERSION" val="1.0"/>
  <p:tag name="KSO_WM_BEAUTIFY_FLAG" val="#wm#"/>
  <p:tag name="KSO_WM_UNIT_LINE_FORE_SCHEMECOLOR_INDEX" val="14"/>
  <p:tag name="KSO_WM_UNIT_LINE_FILL_TYPE" val="2"/>
  <p:tag name="KSO_WM_UNIT_USESOURCEFORMAT_APPLY" val="1"/>
</p:tagLst>
</file>

<file path=ppt/tags/tag70.xml><?xml version="1.0" encoding="utf-8"?>
<p:tagLst xmlns:p="http://schemas.openxmlformats.org/presentationml/2006/main">
  <p:tag name="KSO_WM_UNIT_DIAGRAM_MODELTYPE" val="numdgm"/>
  <p:tag name="KSO_WM_UNIT_HIGHLIGHT" val="0"/>
  <p:tag name="KSO_WM_UNIT_COMPATIBLE" val="0"/>
  <p:tag name="KSO_WM_UNIT_DIAGRAM_ISNUMVISUAL" val="0"/>
  <p:tag name="KSO_WM_UNIT_DIAGRAM_ISREFERUNIT" val="0"/>
  <p:tag name="KSO_WM_DIAGRAM_GROUP_CODE" val="m1-1"/>
  <p:tag name="KSO_WM_UNIT_TYPE" val="m_i"/>
  <p:tag name="KSO_WM_UNIT_INDEX" val="1_2"/>
  <p:tag name="KSO_WM_UNIT_ID" val="diagram20199371_3*m_i*1_2"/>
  <p:tag name="KSO_WM_TEMPLATE_CATEGORY" val="diagram"/>
  <p:tag name="KSO_WM_TEMPLATE_INDEX" val="20199371"/>
  <p:tag name="KSO_WM_UNIT_LAYERLEVEL" val="1_1"/>
  <p:tag name="KSO_WM_TAG_VERSION" val="1.0"/>
  <p:tag name="KSO_WM_BEAUTIFY_FLAG" val="#wm#"/>
  <p:tag name="KSO_WM_UNIT_LINE_FORE_SCHEMECOLOR_INDEX" val="14"/>
  <p:tag name="KSO_WM_UNIT_LINE_FILL_TYPE" val="2"/>
  <p:tag name="KSO_WM_UNIT_USESOURCEFORMAT_APPLY" val="1"/>
</p:tagLst>
</file>

<file path=ppt/tags/tag71.xml><?xml version="1.0" encoding="utf-8"?>
<p:tagLst xmlns:p="http://schemas.openxmlformats.org/presentationml/2006/main">
  <p:tag name="KSO_WM_BEAUTIFY_FLAG" val="#wm#"/>
  <p:tag name="KSO_WM_TEMPLATE_CATEGORY" val="diagram"/>
  <p:tag name="KSO_WM_TEMPLATE_INDEX" val="20199371"/>
  <p:tag name="KSO_WM_CHIP_INFOS" val="{&quot;width&quot;:855.119,&quot;height&quot;:300.792,&quot;tags&quot;:{&quot;style&quot;:[&quot;商务&quot;,&quot;简约&quot;],&quot;coloring&quot;:[&quot;多彩色&quot;]},&quot;slide_type&quot;:[&quot;text&quot;],&quot;text&quot;:{&quot;align&quot;:[&quot;cm&quot;],&quot;direction&quot;:[&quot;horizontal&quot;]},&quot;type&quot;:&quot;diagram&quot;,&quot;match_code&quot;:&quot;m(h(a_f)h(a_f)h(a_f)h(a_f))&quot;,&quot;adjust_rule&quot;:{&quot;width_max&quot;:1026.14282,&quot;width_min&quot;:855.119,&quot;height_max&quot;:360.950378,&quot;height_min&quot;:300.792},&quot;zoom_adjust&quot;:20,&quot;fill_rule&quot;:{&quot;fill_mode&quot;:&quot;adaptive&quot;,&quot;fill_align&quot;:[&quot;cm&quot;]},&quot;adapt_layouttype&quot;:[&quot;topbottom&quot;,&quot;leftright&quot;,&quot;navigation&quot;,&quot;full&quot;]}"/>
  <p:tag name="KSO_WM_CHIP_XID" val="5ea8f909b578bff8f7541ad0"/>
  <p:tag name="KSO_WM_SLIDE_ID" val="diagram20199371_3"/>
  <p:tag name="KSO_WM_TEMPLATE_SUBCATEGORY" val="22"/>
  <p:tag name="KSO_WM_TEMPLATE_MASTER_TYPE" val="0"/>
  <p:tag name="KSO_WM_TEMPLATE_COLOR_TYPE" val="1"/>
  <p:tag name="KSO_WM_SLIDE_TYPE" val="text"/>
  <p:tag name="KSO_WM_SLIDE_SUBTYPE" val="diag"/>
  <p:tag name="KSO_WM_SLIDE_ITEM_CNT" val="4"/>
  <p:tag name="KSO_WM_SLIDE_INDEX" val="3"/>
  <p:tag name="KSO_WM_SLIDE_SIZE" val="853.882*299.266"/>
  <p:tag name="KSO_WM_SLIDE_POSITION" val="53.0589*120.367"/>
  <p:tag name="KSO_WM_DIAGRAM_GROUP_CODE" val="m1-1"/>
  <p:tag name="KSO_WM_SLIDE_DIAGTYPE" val="m"/>
  <p:tag name="KSO_WM_TAG_VERSION" val="1.0"/>
  <p:tag name="KSO_WM_SLIDE_LAYOUT" val="m"/>
  <p:tag name="KSO_WM_SLIDE_LAYOUT_CNT" val="1"/>
  <p:tag name="KSO_WM_SPECIAL_SOURCE" val="bdnull"/>
</p:tagLst>
</file>

<file path=ppt/tags/tag72.xml><?xml version="1.0" encoding="utf-8"?>
<p:tagLst xmlns:p="http://schemas.openxmlformats.org/presentationml/2006/main">
  <p:tag name="KSO_WM_BEAUTIFY_FLAG" val="#wm#"/>
  <p:tag name="KSO_WM_TEMPLATE_CATEGORY" val="custom"/>
  <p:tag name="KSO_WM_TEMPLATE_INDEX" val="20187308"/>
  <p:tag name="KSO_WM_SPECIAL_SOURCE" val="bdnull"/>
</p:tagLst>
</file>

<file path=ppt/tags/tag73.xml><?xml version="1.0" encoding="utf-8"?>
<p:tagLst xmlns:p="http://schemas.openxmlformats.org/presentationml/2006/main">
  <p:tag name="KSO_WM_SPECIAL_SOURCE" val="bdnull"/>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603_1*d*5"/>
  <p:tag name="KSO_WM_TEMPLATE_CATEGORY" val="diagram"/>
  <p:tag name="KSO_WM_TEMPLATE_INDEX" val="20201603"/>
  <p:tag name="KSO_WM_UNIT_LAYERLEVEL" val="1"/>
  <p:tag name="KSO_WM_TAG_VERSION" val="1.0"/>
  <p:tag name="KSO_WM_BEAUTIFY_FLAG" val="#wm#"/>
  <p:tag name="KSO_WM_UNIT_VALUE" val="1147*1537"/>
  <p:tag name="KSO_WM_UNIT_TYPE" val="d"/>
  <p:tag name="KSO_WM_UNIT_INDEX" val="5"/>
  <p:tag name="KSO_WM_UNIT_DEFAULT_FONT" val="0;0;0"/>
  <p:tag name="KSO_WM_UNIT_BLOCK" val="0"/>
  <p:tag name="KSO_WM_UNIT_PLACING_PICTURE" val="43635.6336686343"/>
  <p:tag name="KSO_WM_UNIT_PLACING_PICTURE_INFO" val="{&quot;full_picture&quot;:false,&quot;last_crop_picture&quot;:&quot;5-1&quot;,&quot;selected&quot;:&quot;5-1&quot;,&quot;spacing&quot;:10}"/>
</p:tagLst>
</file>

<file path=ppt/tags/tag75.xml><?xml version="1.0" encoding="utf-8"?>
<p:tagLst xmlns:p="http://schemas.openxmlformats.org/presentationml/2006/main">
  <p:tag name="KSO_WM_SLIDE_ID" val="diagram20201603_1"/>
  <p:tag name="KSO_WM_TEMPLATE_SUBCATEGORY" val="0"/>
  <p:tag name="KSO_WM_SLIDE_ITEM_CNT" val="0"/>
  <p:tag name="KSO_WM_SLIDE_INDEX" val="1"/>
  <p:tag name="KSO_WM_TAG_VERSION" val="1.0"/>
  <p:tag name="KSO_WM_BEAUTIFY_FLAG" val="#wm#"/>
  <p:tag name="KSO_WM_TEMPLATE_CATEGORY" val="diagram"/>
  <p:tag name="KSO_WM_TEMPLATE_INDEX" val="20201603"/>
  <p:tag name="KSO_WM_SLIDE_TYPE" val="text"/>
  <p:tag name="KSO_WM_SLIDE_SUBTYPE" val="picTxt"/>
  <p:tag name="KSO_WM_SLIDE_SIZE" val="886*469"/>
  <p:tag name="KSO_WM_SLIDE_POSITION" val="37*42"/>
  <p:tag name="KSO_WM_SLIDE_LAYOUT" val="a_d_f"/>
  <p:tag name="KSO_WM_SLIDE_LAYOUT_CNT" val="1_5_1"/>
  <p:tag name="KSO_WM_SLIDE_LAYOUT_INFO" val="{&quot;direction&quot;:0,&quot;horizontalAlign&quot;:-1,&quot;verticalAlign&quot;:-1,&quot;type&quot;:1,&quot;diagramDirection&quot;:0,&quot;canSetOverLayout&quot;:0,&quot;isOverLayout&quot;:0,&quot;backgroundInfo&quot;:[{&quot;type&quot;:&quot;general&quot;,&quot;left&quot;:0.0,&quot;top&quot;:0.0,&quot;right&quot;:0.0,&quot;bottom&quot;:0.0}]}"/>
  <p:tag name="KSO_WM_SLIDE_BACKGROUND" val="[&quot;general&quot;]"/>
  <p:tag name="KSO_WM_SLIDE_RATIO" val="1.777778"/>
  <p:tag name="KSO_WM_SPECIAL_SOURCE" val="bdnull"/>
</p:tagLst>
</file>

<file path=ppt/tags/tag76.xml><?xml version="1.0" encoding="utf-8"?>
<p:tagLst xmlns:p="http://schemas.openxmlformats.org/presentationml/2006/main">
  <p:tag name="KSO_WM_SPECIAL_SOURCE" val="bdnull"/>
</p:tagLst>
</file>

<file path=ppt/tags/tag77.xml><?xml version="1.0" encoding="utf-8"?>
<p:tagLst xmlns:p="http://schemas.openxmlformats.org/presentationml/2006/main">
  <p:tag name="KSO_WM_SPECIAL_SOURCE" val="bdnull"/>
</p:tagLst>
</file>

<file path=ppt/tags/tag78.xml><?xml version="1.0" encoding="utf-8"?>
<p:tagLst xmlns:p="http://schemas.openxmlformats.org/presentationml/2006/main">
  <p:tag name="KSO_WM_SPECIAL_SOURCE" val="bdnull"/>
</p:tagLst>
</file>

<file path=ppt/tags/tag79.xml><?xml version="1.0" encoding="utf-8"?>
<p:tagLst xmlns:p="http://schemas.openxmlformats.org/presentationml/2006/main">
  <p:tag name="KSO_WM_SPECIAL_SOURCE" val="bdnull"/>
</p:tagLst>
</file>

<file path=ppt/tags/tag80.xml><?xml version="1.0" encoding="utf-8"?>
<p:tagLst xmlns:p="http://schemas.openxmlformats.org/presentationml/2006/main">
  <p:tag name="KSO_WM_SPECIAL_SOURCE" val="bdnull"/>
</p:tagLst>
</file>

<file path=ppt/tags/tag81.xml><?xml version="1.0" encoding="utf-8"?>
<p:tagLst xmlns:p="http://schemas.openxmlformats.org/presentationml/2006/main">
  <p:tag name="KSO_WM_SPECIAL_SOURCE" val="bdnull"/>
</p:tagLst>
</file>

<file path=ppt/tags/tag82.xml><?xml version="1.0" encoding="utf-8"?>
<p:tagLst xmlns:p="http://schemas.openxmlformats.org/presentationml/2006/main">
  <p:tag name="KSO_WM_BEAUTIFY_FLAG" val="#wm#"/>
  <p:tag name="KSO_WM_TEMPLATE_CATEGORY" val="custom"/>
  <p:tag name="KSO_WM_TEMPLATE_INDEX" val="20187308"/>
  <p:tag name="KSO_WM_SPECIAL_SOURCE" val="bdnull"/>
</p:tagLst>
</file>

<file path=ppt/tags/tag83.xml><?xml version="1.0" encoding="utf-8"?>
<p:tagLst xmlns:p="http://schemas.openxmlformats.org/presentationml/2006/main">
  <p:tag name="KSO_WM_TAG_VERSION" val="1.0"/>
  <p:tag name="KSO_WM_BEAUTIFY_FLAG" val="#wm#"/>
  <p:tag name="KSO_WM_TEMPLATE_CATEGORY" val="diagram"/>
  <p:tag name="KSO_WM_TEMPLATE_INDEX" val="169361"/>
  <p:tag name="KSO_WM_UNIT_TYPE" val="d"/>
  <p:tag name="KSO_WM_UNIT_INDEX" val="4"/>
  <p:tag name="KSO_WM_UNIT_CLEAR" val="0"/>
  <p:tag name="KSO_WM_UNIT_LAYERLEVEL" val="1"/>
  <p:tag name="KSO_WM_UNIT_VALUE" val="871*1300"/>
  <p:tag name="KSO_WM_UNIT_HIGHLIGHT" val="0"/>
  <p:tag name="KSO_WM_UNIT_COMPATIBLE" val="0"/>
  <p:tag name="KSO_WM_UNIT_ID" val="custom160030_16*d*4"/>
</p:tagLst>
</file>

<file path=ppt/tags/tag84.xml><?xml version="1.0" encoding="utf-8"?>
<p:tagLst xmlns:p="http://schemas.openxmlformats.org/presentationml/2006/main">
  <p:tag name="KSO_WM_SPECIAL_SOURCE" val="bdnull"/>
</p:tagLst>
</file>

<file path=ppt/tags/tag85.xml><?xml version="1.0" encoding="utf-8"?>
<p:tagLst xmlns:p="http://schemas.openxmlformats.org/presentationml/2006/main">
  <p:tag name="KSO_WM_TEMPLATE_CATEGORY" val="diagram"/>
  <p:tag name="KSO_WM_TEMPLATE_INDEX" val="169333"/>
  <p:tag name="KSO_WM_UNIT_TYPE" val="d"/>
  <p:tag name="KSO_WM_UNIT_INDEX" val="1"/>
  <p:tag name="KSO_WM_UNIT_ID" val="256*d*1"/>
  <p:tag name="KSO_WM_UNIT_CLEAR" val="0"/>
  <p:tag name="KSO_WM_UNIT_LAYERLEVEL" val="1"/>
  <p:tag name="KSO_WM_UNIT_VALUE" val="692*1489"/>
  <p:tag name="KSO_WM_UNIT_HIGHLIGHT" val="0"/>
  <p:tag name="KSO_WM_UNIT_COMPATIBLE" val="0"/>
  <p:tag name="KSO_WM_BEAUTIFY_FLAG" val="#wm#"/>
  <p:tag name="KSO_WM_TAG_VERSION" val="1.0"/>
</p:tagLst>
</file>

<file path=ppt/tags/tag86.xml><?xml version="1.0" encoding="utf-8"?>
<p:tagLst xmlns:p="http://schemas.openxmlformats.org/presentationml/2006/main">
  <p:tag name="KSO_WM_SPECIAL_SOURCE" val="bdnull"/>
</p:tagLst>
</file>

<file path=ppt/tags/tag87.xml><?xml version="1.0" encoding="utf-8"?>
<p:tagLst xmlns:p="http://schemas.openxmlformats.org/presentationml/2006/main">
  <p:tag name="KSO_WM_SPECIAL_SOURCE" val="bdnull"/>
</p:tagLst>
</file>

<file path=ppt/tags/tag88.xml><?xml version="1.0" encoding="utf-8"?>
<p:tagLst xmlns:p="http://schemas.openxmlformats.org/presentationml/2006/main">
  <p:tag name="KSO_WM_TEMPLATE_CATEGORY" val="diagram"/>
  <p:tag name="KSO_WM_TEMPLATE_INDEX" val="169333"/>
  <p:tag name="KSO_WM_UNIT_TYPE" val="d"/>
  <p:tag name="KSO_WM_UNIT_INDEX" val="1"/>
  <p:tag name="KSO_WM_UNIT_ID" val="256*d*1"/>
  <p:tag name="KSO_WM_UNIT_CLEAR" val="0"/>
  <p:tag name="KSO_WM_UNIT_LAYERLEVEL" val="1"/>
  <p:tag name="KSO_WM_UNIT_VALUE" val="692*1489"/>
  <p:tag name="KSO_WM_UNIT_HIGHLIGHT" val="0"/>
  <p:tag name="KSO_WM_UNIT_COMPATIBLE" val="0"/>
  <p:tag name="KSO_WM_BEAUTIFY_FLAG" val="#wm#"/>
  <p:tag name="KSO_WM_TAG_VERSION" val="1.0"/>
</p:tagLst>
</file>

<file path=ppt/tags/tag89.xml><?xml version="1.0" encoding="utf-8"?>
<p:tagLst xmlns:p="http://schemas.openxmlformats.org/presentationml/2006/main">
  <p:tag name="KSO_WM_SPECIAL_SOURCE" val="bdnull"/>
</p:tagLst>
</file>

<file path=ppt/tags/tag90.xml><?xml version="1.0" encoding="utf-8"?>
<p:tagLst xmlns:p="http://schemas.openxmlformats.org/presentationml/2006/main">
  <p:tag name="KSO_WM_SPECIAL_SOURCE" val="bdnull"/>
</p:tagLst>
</file>

<file path=ppt/tags/tag91.xml><?xml version="1.0" encoding="utf-8"?>
<p:tagLst xmlns:p="http://schemas.openxmlformats.org/presentationml/2006/main">
  <p:tag name="KSO_WM_SPECIAL_SOURCE" val="bdnull"/>
</p:tagLst>
</file>

<file path=ppt/tags/tag92.xml><?xml version="1.0" encoding="utf-8"?>
<p:tagLst xmlns:p="http://schemas.openxmlformats.org/presentationml/2006/main">
  <p:tag name="KSO_WM_SPECIAL_SOURCE" val="bdnull"/>
</p:tagLst>
</file>

<file path=ppt/tags/tag93.xml><?xml version="1.0" encoding="utf-8"?>
<p:tagLst xmlns:p="http://schemas.openxmlformats.org/presentationml/2006/main">
  <p:tag name="KSO_WM_SPECIAL_SOURCE" val="bdnull"/>
</p:tagLst>
</file>

<file path=ppt/tags/tag94.xml><?xml version="1.0" encoding="utf-8"?>
<p:tagLst xmlns:p="http://schemas.openxmlformats.org/presentationml/2006/main">
  <p:tag name="KSO_WM_BEAUTIFY_FLAG" val="#wm#"/>
  <p:tag name="KSO_WM_TEMPLATE_CATEGORY" val="custom"/>
  <p:tag name="KSO_WM_TEMPLATE_INDEX" val="20187308"/>
  <p:tag name="KSO_WM_SPECIAL_SOURCE" val="bdnull"/>
</p:tagLst>
</file>

<file path=ppt/tags/tag95.xml><?xml version="1.0" encoding="utf-8"?>
<p:tagLst xmlns:p="http://schemas.openxmlformats.org/presentationml/2006/main">
  <p:tag name="KSO_WM_SPECIAL_SOURCE" val="bdnull"/>
</p:tagLst>
</file>

<file path=ppt/tags/tag96.xml><?xml version="1.0" encoding="utf-8"?>
<p:tagLst xmlns:p="http://schemas.openxmlformats.org/presentationml/2006/main">
  <p:tag name="KSO_WM_SPECIAL_SOURCE" val="bdnull"/>
</p:tagLst>
</file>

<file path=ppt/tags/tag97.xml><?xml version="1.0" encoding="utf-8"?>
<p:tagLst xmlns:p="http://schemas.openxmlformats.org/presentationml/2006/main">
  <p:tag name="KSO_WM_SPECIAL_SOURCE" val="bdnull"/>
</p:tagLst>
</file>

<file path=ppt/tags/tag98.xml><?xml version="1.0" encoding="utf-8"?>
<p:tagLst xmlns:p="http://schemas.openxmlformats.org/presentationml/2006/main">
  <p:tag name="KSO_WM_SPECIAL_SOURCE" val="bdnull"/>
</p:tagLst>
</file>

<file path=ppt/tags/tag99.xml><?xml version="1.0" encoding="utf-8"?>
<p:tagLst xmlns:p="http://schemas.openxmlformats.org/presentationml/2006/main">
  <p:tag name="KSO_WM_SPECIAL_SOURCE" val="bdnull"/>
</p:tagLst>
</file>

<file path=ppt/tags/tag100.xml><?xml version="1.0" encoding="utf-8"?>
<p:tagLst xmlns:p="http://schemas.openxmlformats.org/presentationml/2006/main">
  <p:tag name="KSO_WM_SPECIAL_SOURCE" val="bdnull"/>
</p:tagLst>
</file>

<file path=ppt/tags/tag101.xml><?xml version="1.0" encoding="utf-8"?>
<p:tagLst xmlns:p="http://schemas.openxmlformats.org/presentationml/2006/main">
  <p:tag name="KSO_WM_SPECIAL_SOURCE" val="bdnull"/>
</p:tagLst>
</file>

<file path=ppt/tags/tag102.xml><?xml version="1.0" encoding="utf-8"?>
<p:tagLst xmlns:p="http://schemas.openxmlformats.org/presentationml/2006/main">
  <p:tag name="KSO_WM_SPECIAL_SOURCE" val="bdnull"/>
</p:tagLst>
</file>

<file path=ppt/tags/tag103.xml><?xml version="1.0" encoding="utf-8"?>
<p:tagLst xmlns:p="http://schemas.openxmlformats.org/presentationml/2006/main">
  <p:tag name="KSO_WM_SPECIAL_SOURCE" val="bdnull"/>
</p:tagLst>
</file>

<file path=ppt/tags/tag104.xml><?xml version="1.0" encoding="utf-8"?>
<p:tagLst xmlns:p="http://schemas.openxmlformats.org/presentationml/2006/main">
  <p:tag name="KSO_WM_SPECIAL_SOURCE" val="bdnull"/>
</p:tagLst>
</file>

<file path=ppt/tags/tag105.xml><?xml version="1.0" encoding="utf-8"?>
<p:tagLst xmlns:p="http://schemas.openxmlformats.org/presentationml/2006/main">
  <p:tag name="KSO_WM_SPECIAL_SOURCE" val="bdnull"/>
</p:tagLst>
</file>

<file path=ppt/tags/tag106.xml><?xml version="1.0" encoding="utf-8"?>
<p:tagLst xmlns:p="http://schemas.openxmlformats.org/presentationml/2006/main">
  <p:tag name="KSO_WM_SPECIAL_SOURCE" val="bdnull"/>
</p:tagLst>
</file>

<file path=ppt/tags/tag107.xml><?xml version="1.0" encoding="utf-8"?>
<p:tagLst xmlns:p="http://schemas.openxmlformats.org/presentationml/2006/main">
  <p:tag name="KSO_WM_BEAUTIFY_FLAG" val="#wm#"/>
  <p:tag name="KSO_WM_TEMPLATE_CATEGORY" val="custom"/>
  <p:tag name="KSO_WM_TEMPLATE_INDEX" val="20187308"/>
  <p:tag name="KSO_WM_SPECIAL_SOURCE" val="bdnull"/>
</p:tagLst>
</file>

<file path=ppt/tags/tag108.xml><?xml version="1.0" encoding="utf-8"?>
<p:tagLst xmlns:p="http://schemas.openxmlformats.org/presentationml/2006/main">
  <p:tag name="KSO_WM_BEAUTIFY_FLAG" val="#wm#"/>
  <p:tag name="KSO_WM_TEMPLATE_CATEGORY" val="custom"/>
  <p:tag name="KSO_WM_TEMPLATE_INDEX" val="20187308"/>
  <p:tag name="KSO_WM_SPECIAL_SOURCE" val="bdnull"/>
</p:tagLst>
</file>

<file path=ppt/tags/tag109.xml><?xml version="1.0" encoding="utf-8"?>
<p:tagLst xmlns:p="http://schemas.openxmlformats.org/presentationml/2006/main">
  <p:tag name="KSO_WM_SPECIAL_SOURCE" val="bdnull"/>
</p:tagLst>
</file>

<file path=ppt/tags/tag110.xml><?xml version="1.0" encoding="utf-8"?>
<p:tagLst xmlns:p="http://schemas.openxmlformats.org/presentationml/2006/main">
  <p:tag name="KSO_WM_SPECIAL_SOURCE" val="bdnull"/>
</p:tagLst>
</file>

<file path=ppt/tags/tag111.xml><?xml version="1.0" encoding="utf-8"?>
<p:tagLst xmlns:p="http://schemas.openxmlformats.org/presentationml/2006/main">
  <p:tag name="KSO_WM_SPECIAL_SOURCE" val="bdnull"/>
</p:tagLst>
</file>

<file path=ppt/tags/tag112.xml><?xml version="1.0" encoding="utf-8"?>
<p:tagLst xmlns:p="http://schemas.openxmlformats.org/presentationml/2006/main">
  <p:tag name="KSO_WM_SPECIAL_SOURCE" val="bdnull"/>
</p:tagLst>
</file>

<file path=ppt/tags/tag113.xml><?xml version="1.0" encoding="utf-8"?>
<p:tagLst xmlns:p="http://schemas.openxmlformats.org/presentationml/2006/main">
  <p:tag name="KSO_WM_BEAUTIFY_FLAG" val="#wm#"/>
  <p:tag name="KSO_WM_TEMPLATE_CATEGORY" val="custom"/>
  <p:tag name="KSO_WM_TEMPLATE_INDEX" val="20187308"/>
  <p:tag name="KSO_WM_SPECIAL_SOURCE" val="bdnul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6990</Words>
  <Application>WPS 演示</Application>
  <PresentationFormat>宽屏</PresentationFormat>
  <Paragraphs>779</Paragraphs>
  <Slides>66</Slides>
  <Notes>1</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66</vt:i4>
      </vt:variant>
    </vt:vector>
  </HeadingPairs>
  <TitlesOfParts>
    <vt:vector size="79" baseType="lpstr">
      <vt:lpstr>Arial</vt:lpstr>
      <vt:lpstr>宋体</vt:lpstr>
      <vt:lpstr>Wingdings</vt:lpstr>
      <vt:lpstr>微软雅黑</vt:lpstr>
      <vt:lpstr>楷体</vt:lpstr>
      <vt:lpstr>Calibri</vt:lpstr>
      <vt:lpstr>华文楷体</vt:lpstr>
      <vt:lpstr>Wingdings</vt:lpstr>
      <vt:lpstr>Arial Unicode MS</vt:lpstr>
      <vt:lpstr>黑体</vt:lpstr>
      <vt:lpstr>华康标题宋W9(P)</vt:lpstr>
      <vt:lpstr>字魂镇魂手书</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2022年“学创杯”河北省赛赛事介绍</vt:lpstr>
      <vt:lpstr>“学创杯”河北省赛指南</vt:lpstr>
      <vt:lpstr>创业综合模拟大赛（主体赛）</vt:lpstr>
      <vt:lpstr>创业综合模拟大赛（主体赛）</vt:lpstr>
      <vt:lpstr>创业综合模拟大赛（主体赛）</vt:lpstr>
      <vt:lpstr>创业综合模拟大赛（主体赛）</vt:lpstr>
      <vt:lpstr>创业综合模拟大赛（主体赛）</vt:lpstr>
      <vt:lpstr>创业综合模拟大赛（主体赛）</vt:lpstr>
      <vt:lpstr>创业综合模拟大赛（主体赛）</vt:lpstr>
      <vt:lpstr>创业综合模拟大赛（主体赛）</vt:lpstr>
      <vt:lpstr>创业综合模拟大赛（主体赛）</vt:lpstr>
      <vt:lpstr>创业综合模拟大赛（主体赛）</vt:lpstr>
      <vt:lpstr>创业营销专项赛介绍</vt:lpstr>
      <vt:lpstr>创业营销专项赛</vt:lpstr>
      <vt:lpstr>创业营销专项赛</vt:lpstr>
      <vt:lpstr>创业营销专项赛</vt:lpstr>
      <vt:lpstr>“学创杯”河北省赛指南</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钱钱</cp:lastModifiedBy>
  <cp:revision>195</cp:revision>
  <dcterms:created xsi:type="dcterms:W3CDTF">2022-03-08T01:57:00Z</dcterms:created>
  <dcterms:modified xsi:type="dcterms:W3CDTF">2022-03-15T02:31:44Z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2052-11.1.0.9192</vt:lpwstr>
  </property>
  <property fmtid="{D5CDD505-2E9C-101B-9397-08002B2CF9AE}" pid="3" name="ICV">
    <vt:lpwstr>BCADD307CB9F4A7482520C2AF73BD6F5</vt:lpwstr>
  </property>
</Properties>
</file>