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12"/>
  </p:notesMasterIdLst>
  <p:sldIdLst>
    <p:sldId id="256" r:id="rId2"/>
    <p:sldId id="573" r:id="rId3"/>
    <p:sldId id="589" r:id="rId4"/>
    <p:sldId id="591" r:id="rId5"/>
    <p:sldId id="575" r:id="rId6"/>
    <p:sldId id="576" r:id="rId7"/>
    <p:sldId id="582" r:id="rId8"/>
    <p:sldId id="588" r:id="rId9"/>
    <p:sldId id="535" r:id="rId10"/>
    <p:sldId id="525" r:id="rId11"/>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A5EEDF4F-58BE-4C33-B55C-5949B1AD1706}">
          <p14:sldIdLst>
            <p14:sldId id="256"/>
            <p14:sldId id="573"/>
            <p14:sldId id="589"/>
            <p14:sldId id="591"/>
            <p14:sldId id="575"/>
            <p14:sldId id="576"/>
            <p14:sldId id="582"/>
            <p14:sldId id="588"/>
            <p14:sldId id="535"/>
            <p14:sldId id="525"/>
          </p14:sldIdLst>
        </p14:section>
        <p14:section name="无标题节" id="{15FC9293-DD9A-4A78-86EB-38CD2318796D}">
          <p14:sldIdLst/>
        </p14:section>
      </p14:sectionLst>
    </p:ext>
    <p:ext uri="{EFAFB233-063F-42B5-8137-9DF3F51BA10A}">
      <p15:sldGuideLst xmlns:p15="http://schemas.microsoft.com/office/powerpoint/2012/main">
        <p15:guide id="1" orient="horz" pos="2276">
          <p15:clr>
            <a:srgbClr val="A4A3A4"/>
          </p15:clr>
        </p15:guide>
        <p15:guide id="2" pos="37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996633"/>
    <a:srgbClr val="B59771"/>
    <a:srgbClr val="3333CC"/>
    <a:srgbClr val="D4B272"/>
    <a:srgbClr val="6B4131"/>
    <a:srgbClr val="D3B371"/>
    <a:srgbClr val="C33736"/>
    <a:srgbClr val="D3B272"/>
    <a:srgbClr val="D3B2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howGuides="1">
      <p:cViewPr varScale="1">
        <p:scale>
          <a:sx n="165" d="100"/>
          <a:sy n="165" d="100"/>
        </p:scale>
        <p:origin x="128" y="636"/>
      </p:cViewPr>
      <p:guideLst>
        <p:guide orient="horz" pos="2276"/>
        <p:guide pos="37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pPr/>
              <a:t>3</a:t>
            </a:fld>
            <a:endParaRPr lang="zh-CN" altLang="en-US"/>
          </a:p>
        </p:txBody>
      </p:sp>
    </p:spTree>
    <p:extLst>
      <p:ext uri="{BB962C8B-B14F-4D97-AF65-F5344CB8AC3E}">
        <p14:creationId xmlns:p14="http://schemas.microsoft.com/office/powerpoint/2010/main" val="242732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pPr/>
              <a:t>4</a:t>
            </a:fld>
            <a:endParaRPr lang="zh-CN" altLang="en-US"/>
          </a:p>
        </p:txBody>
      </p:sp>
    </p:spTree>
    <p:extLst>
      <p:ext uri="{BB962C8B-B14F-4D97-AF65-F5344CB8AC3E}">
        <p14:creationId xmlns:p14="http://schemas.microsoft.com/office/powerpoint/2010/main" val="122519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75DF6-3DCE-4259-BD6F-30C6E3ABDEBA}"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14" name="Рисунок 13"/>
          <p:cNvSpPr>
            <a:spLocks noGrp="1"/>
          </p:cNvSpPr>
          <p:nvPr>
            <p:ph type="pic" sz="quarter" idx="10"/>
          </p:nvPr>
        </p:nvSpPr>
        <p:spPr>
          <a:xfrm>
            <a:off x="4201916" y="1452183"/>
            <a:ext cx="2392680" cy="2392680"/>
          </a:xfrm>
        </p:spPr>
        <p:txBody>
          <a:bodyPr/>
          <a:lstStyle/>
          <a:p>
            <a:endParaRPr lang="ru-RU"/>
          </a:p>
        </p:txBody>
      </p:sp>
      <p:sp>
        <p:nvSpPr>
          <p:cNvPr id="15" name="Рисунок 13"/>
          <p:cNvSpPr>
            <a:spLocks noGrp="1"/>
          </p:cNvSpPr>
          <p:nvPr>
            <p:ph type="pic" sz="quarter" idx="11"/>
          </p:nvPr>
        </p:nvSpPr>
        <p:spPr>
          <a:xfrm>
            <a:off x="7290628" y="3565334"/>
            <a:ext cx="2392680" cy="2392680"/>
          </a:xfrm>
        </p:spPr>
        <p:txBody>
          <a:bodyPr/>
          <a:lstStyle/>
          <a:p>
            <a:endParaRPr lang="ru-RU"/>
          </a:p>
        </p:txBody>
      </p:sp>
      <p:sp>
        <p:nvSpPr>
          <p:cNvPr id="16" name="Рисунок 13"/>
          <p:cNvSpPr>
            <a:spLocks noGrp="1"/>
          </p:cNvSpPr>
          <p:nvPr>
            <p:ph type="pic" sz="quarter" idx="12"/>
          </p:nvPr>
        </p:nvSpPr>
        <p:spPr>
          <a:xfrm>
            <a:off x="7290628" y="0"/>
            <a:ext cx="2392680" cy="1665700"/>
          </a:xfrm>
        </p:spPr>
        <p:txBody>
          <a:bodyPr/>
          <a:lstStyle/>
          <a:p>
            <a:endParaRPr lang="ru-RU"/>
          </a:p>
        </p:txBody>
      </p:sp>
    </p:spTree>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lstStyle/>
          <a:p>
            <a:pPr lvl="0" indent="0"/>
            <a:r>
              <a:rPr lang="zh-CN" altLang="en-US"/>
              <a:t>单击此处编辑母版标题样式</a:t>
            </a:r>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lstStyle/>
          <a:p>
            <a:pPr lvl="0" indent="-34290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050" name="副标题 3074"/>
          <p:cNvSpPr>
            <a:spLocks noGrp="1"/>
          </p:cNvSpPr>
          <p:nvPr>
            <p:ph type="subTitle" idx="1"/>
          </p:nvPr>
        </p:nvSpPr>
        <p:spPr>
          <a:xfrm>
            <a:off x="4223792" y="2996952"/>
            <a:ext cx="7272808" cy="1576070"/>
          </a:xfrm>
        </p:spPr>
        <p:txBody>
          <a:bodyPr anchor="t"/>
          <a:lstStyle/>
          <a:p>
            <a:pPr algn="l" defTabSz="914400" eaLnBrk="0" hangingPunct="0">
              <a:lnSpc>
                <a:spcPct val="80000"/>
              </a:lnSpc>
              <a:spcBef>
                <a:spcPts val="0"/>
              </a:spcBef>
              <a:spcAft>
                <a:spcPts val="0"/>
              </a:spcAft>
            </a:pPr>
            <a:r>
              <a:rPr lang="zh-CN" altLang="en-US" sz="6600" kern="1200" baseline="0" dirty="0">
                <a:latin typeface="经典楷体简" panose="02010609000101010101" charset="-122"/>
                <a:ea typeface="经典楷体简" panose="02010609000101010101" charset="-122"/>
                <a:cs typeface="+mn-cs"/>
              </a:rPr>
              <a:t>松辰堂企业介绍</a:t>
            </a:r>
            <a:endParaRPr lang="en-US" altLang="zh-CN" sz="6600" kern="1200" baseline="0" dirty="0">
              <a:latin typeface="经典楷体简" panose="02010609000101010101" charset="-122"/>
              <a:ea typeface="经典楷体简" panose="02010609000101010101" charset="-122"/>
              <a:cs typeface="+mn-cs"/>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2-2"/>
          <p:cNvPicPr>
            <a:picLocks noChangeAspect="1"/>
          </p:cNvPicPr>
          <p:nvPr/>
        </p:nvPicPr>
        <p:blipFill>
          <a:blip r:embed="rId2" cstate="print"/>
          <a:srcRect t="90675"/>
          <a:stretch>
            <a:fillRect/>
          </a:stretch>
        </p:blipFill>
        <p:spPr>
          <a:xfrm>
            <a:off x="0" y="-22338"/>
            <a:ext cx="12222480" cy="640715"/>
          </a:xfrm>
          <a:prstGeom prst="rect">
            <a:avLst/>
          </a:prstGeom>
        </p:spPr>
      </p:pic>
      <p:pic>
        <p:nvPicPr>
          <p:cNvPr id="8" name="图片 7"/>
          <p:cNvPicPr>
            <a:picLocks noChangeAspect="1"/>
          </p:cNvPicPr>
          <p:nvPr/>
        </p:nvPicPr>
        <p:blipFill>
          <a:blip r:embed="rId3" cstate="print"/>
          <a:stretch>
            <a:fillRect/>
          </a:stretch>
        </p:blipFill>
        <p:spPr>
          <a:xfrm>
            <a:off x="8368833" y="4005064"/>
            <a:ext cx="3190396" cy="2416112"/>
          </a:xfrm>
          <a:prstGeom prst="rect">
            <a:avLst/>
          </a:prstGeom>
        </p:spPr>
      </p:pic>
      <p:pic>
        <p:nvPicPr>
          <p:cNvPr id="3" name="图片 2">
            <a:extLst>
              <a:ext uri="{FF2B5EF4-FFF2-40B4-BE49-F238E27FC236}">
                <a16:creationId xmlns:a16="http://schemas.microsoft.com/office/drawing/2014/main" id="{03814DAF-655F-34C0-C101-52AC8F8A2F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9456" y="836677"/>
            <a:ext cx="4346560" cy="2897707"/>
          </a:xfrm>
          <a:prstGeom prst="rect">
            <a:avLst/>
          </a:prstGeom>
        </p:spPr>
      </p:pic>
      <p:pic>
        <p:nvPicPr>
          <p:cNvPr id="19" name="图片 18">
            <a:extLst>
              <a:ext uri="{FF2B5EF4-FFF2-40B4-BE49-F238E27FC236}">
                <a16:creationId xmlns:a16="http://schemas.microsoft.com/office/drawing/2014/main" id="{BB13D9E8-EFB6-5CB2-DE51-3C5B9A92E1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6040" y="836676"/>
            <a:ext cx="3960440" cy="2917405"/>
          </a:xfrm>
          <a:prstGeom prst="rect">
            <a:avLst/>
          </a:prstGeom>
        </p:spPr>
      </p:pic>
      <p:pic>
        <p:nvPicPr>
          <p:cNvPr id="21" name="图片 20">
            <a:extLst>
              <a:ext uri="{FF2B5EF4-FFF2-40B4-BE49-F238E27FC236}">
                <a16:creationId xmlns:a16="http://schemas.microsoft.com/office/drawing/2014/main" id="{D6E44D5E-656E-9D3A-3361-BFBA6AF10B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368" y="4005064"/>
            <a:ext cx="3672408" cy="2445824"/>
          </a:xfrm>
          <a:prstGeom prst="rect">
            <a:avLst/>
          </a:prstGeom>
        </p:spPr>
      </p:pic>
      <p:pic>
        <p:nvPicPr>
          <p:cNvPr id="25" name="图片 24">
            <a:extLst>
              <a:ext uri="{FF2B5EF4-FFF2-40B4-BE49-F238E27FC236}">
                <a16:creationId xmlns:a16="http://schemas.microsoft.com/office/drawing/2014/main" id="{43FE9B60-6140-AA3F-4CDB-8BD65C48D3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7751" y="4005064"/>
            <a:ext cx="3261098" cy="2416112"/>
          </a:xfrm>
          <a:prstGeom prst="rect">
            <a:avLst/>
          </a:prstGeom>
        </p:spPr>
      </p:pic>
      <p:sp>
        <p:nvSpPr>
          <p:cNvPr id="26" name="文本框 25">
            <a:extLst>
              <a:ext uri="{FF2B5EF4-FFF2-40B4-BE49-F238E27FC236}">
                <a16:creationId xmlns:a16="http://schemas.microsoft.com/office/drawing/2014/main" id="{D65DFEB7-AE26-C52A-D826-0E5F776EA41F}"/>
              </a:ext>
            </a:extLst>
          </p:cNvPr>
          <p:cNvSpPr txBox="1"/>
          <p:nvPr/>
        </p:nvSpPr>
        <p:spPr>
          <a:xfrm>
            <a:off x="119336" y="87279"/>
            <a:ext cx="6208395" cy="553085"/>
          </a:xfrm>
          <a:prstGeom prst="rect">
            <a:avLst/>
          </a:prstGeom>
          <a:noFill/>
        </p:spPr>
        <p:txBody>
          <a:bodyPr wrap="square" rtlCol="0">
            <a:spAutoFit/>
          </a:bodyPr>
          <a:lstStyle/>
          <a:p>
            <a:pPr algn="l"/>
            <a:r>
              <a:rPr lang="en-US" altLang="zh-CN" sz="3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PART 05--</a:t>
            </a:r>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公司环境及福利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2-2"/>
          <p:cNvPicPr>
            <a:picLocks noChangeAspect="1"/>
          </p:cNvPicPr>
          <p:nvPr/>
        </p:nvPicPr>
        <p:blipFill>
          <a:blip r:embed="rId3" cstate="print"/>
          <a:srcRect t="90675"/>
          <a:stretch>
            <a:fillRect/>
          </a:stretch>
        </p:blipFill>
        <p:spPr>
          <a:xfrm>
            <a:off x="0" y="-95885"/>
            <a:ext cx="12222480" cy="640715"/>
          </a:xfrm>
          <a:prstGeom prst="rect">
            <a:avLst/>
          </a:prstGeom>
        </p:spPr>
      </p:pic>
      <p:sp>
        <p:nvSpPr>
          <p:cNvPr id="8" name="矩形 7"/>
          <p:cNvSpPr/>
          <p:nvPr/>
        </p:nvSpPr>
        <p:spPr>
          <a:xfrm flipH="1">
            <a:off x="12058650" y="1459230"/>
            <a:ext cx="153670" cy="3980180"/>
          </a:xfrm>
          <a:prstGeom prst="rect">
            <a:avLst/>
          </a:prstGeom>
          <a:solidFill>
            <a:srgbClr val="D3B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9336" y="-39945"/>
            <a:ext cx="6208395" cy="584775"/>
          </a:xfrm>
          <a:prstGeom prst="rect">
            <a:avLst/>
          </a:prstGeom>
          <a:noFill/>
        </p:spPr>
        <p:txBody>
          <a:bodyPr wrap="square" rtlCol="0">
            <a:spAutoFit/>
          </a:bodyPr>
          <a:lstStyle/>
          <a:p>
            <a:pPr algn="l"/>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PART 01--</a:t>
            </a: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企业简介</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descr="2-2"/>
          <p:cNvPicPr>
            <a:picLocks noChangeAspect="1"/>
          </p:cNvPicPr>
          <p:nvPr/>
        </p:nvPicPr>
        <p:blipFill>
          <a:blip r:embed="rId3" cstate="print"/>
          <a:srcRect t="90675"/>
          <a:stretch>
            <a:fillRect/>
          </a:stretch>
        </p:blipFill>
        <p:spPr>
          <a:xfrm>
            <a:off x="-8255" y="6230620"/>
            <a:ext cx="12222480" cy="640715"/>
          </a:xfrm>
          <a:prstGeom prst="rect">
            <a:avLst/>
          </a:prstGeom>
        </p:spPr>
      </p:pic>
      <p:sp>
        <p:nvSpPr>
          <p:cNvPr id="2" name="文本框 1"/>
          <p:cNvSpPr txBox="1"/>
          <p:nvPr/>
        </p:nvSpPr>
        <p:spPr>
          <a:xfrm>
            <a:off x="890905" y="1367155"/>
            <a:ext cx="7596951" cy="477054"/>
          </a:xfrm>
          <a:prstGeom prst="rect">
            <a:avLst/>
          </a:prstGeom>
          <a:noFill/>
        </p:spPr>
        <p:txBody>
          <a:bodyPr wrap="none" rtlCol="0">
            <a:spAutoFit/>
          </a:bodyPr>
          <a:lstStyle/>
          <a:p>
            <a:pPr algn="l"/>
            <a:r>
              <a:rPr lang="zh-CN" sz="2500" b="1" dirty="0">
                <a:latin typeface="Calibri" panose="020F0502020204030204" pitchFamily="34" charset="0"/>
                <a:sym typeface="+mn-ea"/>
              </a:rPr>
              <a:t>松辰堂，1</a:t>
            </a:r>
            <a:r>
              <a:rPr lang="en-US" altLang="zh-CN" sz="2500" b="1" dirty="0">
                <a:latin typeface="Calibri" panose="020F0502020204030204" pitchFamily="34" charset="0"/>
                <a:sym typeface="+mn-ea"/>
              </a:rPr>
              <a:t>4</a:t>
            </a:r>
            <a:r>
              <a:rPr lang="zh-CN" sz="2500" b="1" dirty="0">
                <a:latin typeface="Calibri" panose="020F0502020204030204" pitchFamily="34" charset="0"/>
                <a:sym typeface="+mn-ea"/>
              </a:rPr>
              <a:t>年来一直深耕于热疗健康行业，从未改变</a:t>
            </a:r>
            <a:endParaRPr lang="zh-CN" altLang="en-US" sz="2500" b="1" dirty="0">
              <a:latin typeface="Calibri" panose="020F0502020204030204" pitchFamily="34" charset="0"/>
              <a:sym typeface="+mn-ea"/>
            </a:endParaRPr>
          </a:p>
        </p:txBody>
      </p:sp>
      <p:sp>
        <p:nvSpPr>
          <p:cNvPr id="11" name="文本框 10"/>
          <p:cNvSpPr txBox="1"/>
          <p:nvPr/>
        </p:nvSpPr>
        <p:spPr>
          <a:xfrm>
            <a:off x="748665" y="2095500"/>
            <a:ext cx="11443335" cy="3351367"/>
          </a:xfrm>
          <a:prstGeom prst="rect">
            <a:avLst/>
          </a:prstGeom>
          <a:noFill/>
        </p:spPr>
        <p:txBody>
          <a:bodyPr wrap="square" rtlCol="0" anchor="t">
            <a:spAutoFit/>
          </a:bodyPr>
          <a:lstStyle/>
          <a:p>
            <a:pPr>
              <a:lnSpc>
                <a:spcPct val="150000"/>
              </a:lnSpc>
            </a:pPr>
            <a:r>
              <a:rPr lang="zh-CN" altLang="en-US" sz="1800" b="1" spc="100" dirty="0">
                <a:solidFill>
                  <a:schemeClr val="tx1">
                    <a:lumMod val="95000"/>
                    <a:lumOff val="5000"/>
                  </a:schemeClr>
                </a:solidFill>
                <a:uFillTx/>
                <a:latin typeface="宋体" panose="02010600030101010101" pitchFamily="2" charset="-122"/>
                <a:cs typeface="宋体" panose="02010600030101010101" pitchFamily="2" charset="-122"/>
                <a:sym typeface="+mn-ea"/>
              </a:rPr>
              <a:t>公司名称</a:t>
            </a:r>
            <a:r>
              <a:rPr lang="zh-CN" altLang="en-US" sz="1800" spc="100" dirty="0">
                <a:solidFill>
                  <a:schemeClr val="tx1">
                    <a:lumMod val="95000"/>
                    <a:lumOff val="5000"/>
                  </a:schemeClr>
                </a:solidFill>
                <a:uFillTx/>
                <a:latin typeface="宋体" panose="02010600030101010101" pitchFamily="2" charset="-122"/>
                <a:cs typeface="宋体" panose="02010600030101010101" pitchFamily="2" charset="-122"/>
                <a:sym typeface="+mn-ea"/>
              </a:rPr>
              <a:t>：松辰堂科技河北有限公司</a:t>
            </a:r>
          </a:p>
          <a:p>
            <a:pPr>
              <a:lnSpc>
                <a:spcPct val="150000"/>
              </a:lnSpc>
            </a:pPr>
            <a:r>
              <a:rPr lang="zh-CN" altLang="en-US" sz="1800" b="1" spc="100" dirty="0">
                <a:solidFill>
                  <a:schemeClr val="tx1">
                    <a:lumMod val="95000"/>
                    <a:lumOff val="5000"/>
                  </a:schemeClr>
                </a:solidFill>
                <a:uFillTx/>
                <a:latin typeface="宋体" panose="02010600030101010101" pitchFamily="2" charset="-122"/>
                <a:cs typeface="宋体" panose="02010600030101010101" pitchFamily="2" charset="-122"/>
                <a:sym typeface="+mn-ea"/>
              </a:rPr>
              <a:t>成立时间：</a:t>
            </a:r>
            <a:r>
              <a:rPr lang="zh-CN" altLang="en-US" sz="1800" spc="100" dirty="0">
                <a:solidFill>
                  <a:schemeClr val="tx1">
                    <a:lumMod val="95000"/>
                    <a:lumOff val="5000"/>
                  </a:schemeClr>
                </a:solidFill>
                <a:uFillTx/>
                <a:latin typeface="宋体" panose="02010600030101010101" pitchFamily="2" charset="-122"/>
                <a:cs typeface="宋体" panose="02010600030101010101" pitchFamily="2" charset="-122"/>
                <a:sym typeface="+mn-ea"/>
              </a:rPr>
              <a:t>成立于2009年</a:t>
            </a:r>
            <a:r>
              <a:rPr lang="en-US" altLang="zh-CN" sz="1800" spc="100" dirty="0">
                <a:solidFill>
                  <a:schemeClr val="tx1">
                    <a:lumMod val="95000"/>
                    <a:lumOff val="5000"/>
                  </a:schemeClr>
                </a:solidFill>
                <a:uFillTx/>
                <a:latin typeface="宋体" panose="02010600030101010101" pitchFamily="2" charset="-122"/>
                <a:cs typeface="宋体" panose="02010600030101010101" pitchFamily="2" charset="-122"/>
                <a:sym typeface="+mn-ea"/>
              </a:rPr>
              <a:t>12</a:t>
            </a:r>
            <a:r>
              <a:rPr lang="zh-CN" altLang="en-US" sz="1800" spc="100" dirty="0">
                <a:solidFill>
                  <a:schemeClr val="tx1">
                    <a:lumMod val="95000"/>
                    <a:lumOff val="5000"/>
                  </a:schemeClr>
                </a:solidFill>
                <a:uFillTx/>
                <a:latin typeface="宋体" panose="02010600030101010101" pitchFamily="2" charset="-122"/>
                <a:cs typeface="宋体" panose="02010600030101010101" pitchFamily="2" charset="-122"/>
                <a:sym typeface="+mn-ea"/>
              </a:rPr>
              <a:t>月</a:t>
            </a:r>
            <a:r>
              <a:rPr lang="en-US" altLang="zh-CN" sz="1800" spc="100" dirty="0">
                <a:solidFill>
                  <a:schemeClr val="tx1">
                    <a:lumMod val="95000"/>
                    <a:lumOff val="5000"/>
                  </a:schemeClr>
                </a:solidFill>
                <a:uFillTx/>
                <a:latin typeface="宋体" panose="02010600030101010101" pitchFamily="2" charset="-122"/>
                <a:cs typeface="宋体" panose="02010600030101010101" pitchFamily="2" charset="-122"/>
                <a:sym typeface="+mn-ea"/>
              </a:rPr>
              <a:t>9</a:t>
            </a:r>
            <a:r>
              <a:rPr lang="zh-CN" altLang="en-US" sz="1800" spc="100" dirty="0">
                <a:solidFill>
                  <a:schemeClr val="tx1">
                    <a:lumMod val="95000"/>
                    <a:lumOff val="5000"/>
                  </a:schemeClr>
                </a:solidFill>
                <a:uFillTx/>
                <a:latin typeface="宋体" panose="02010600030101010101" pitchFamily="2" charset="-122"/>
                <a:cs typeface="宋体" panose="02010600030101010101" pitchFamily="2" charset="-122"/>
                <a:sym typeface="+mn-ea"/>
              </a:rPr>
              <a:t>日</a:t>
            </a:r>
          </a:p>
          <a:p>
            <a:pPr>
              <a:lnSpc>
                <a:spcPct val="150000"/>
              </a:lnSpc>
            </a:pPr>
            <a:r>
              <a:rPr lang="zh-CN" altLang="en-US" sz="1800" b="1" spc="100" dirty="0">
                <a:solidFill>
                  <a:schemeClr val="tx1">
                    <a:lumMod val="95000"/>
                    <a:lumOff val="5000"/>
                  </a:schemeClr>
                </a:solidFill>
                <a:uFillTx/>
                <a:latin typeface="宋体" panose="02010600030101010101" pitchFamily="2" charset="-122"/>
                <a:cs typeface="宋体" panose="02010600030101010101" pitchFamily="2" charset="-122"/>
                <a:sym typeface="+mn-ea"/>
              </a:rPr>
              <a:t>注册资金</a:t>
            </a:r>
            <a:r>
              <a:rPr lang="zh-CN" altLang="en-US" sz="1800" spc="100" dirty="0">
                <a:solidFill>
                  <a:schemeClr val="tx1">
                    <a:lumMod val="95000"/>
                    <a:lumOff val="5000"/>
                  </a:schemeClr>
                </a:solidFill>
                <a:uFillTx/>
                <a:latin typeface="宋体" panose="02010600030101010101" pitchFamily="2" charset="-122"/>
                <a:cs typeface="宋体" panose="02010600030101010101" pitchFamily="2" charset="-122"/>
                <a:sym typeface="+mn-ea"/>
              </a:rPr>
              <a:t>：注册资金1000万元</a:t>
            </a:r>
          </a:p>
          <a:p>
            <a:pPr>
              <a:lnSpc>
                <a:spcPct val="150000"/>
              </a:lnSpc>
            </a:pPr>
            <a:r>
              <a:rPr lang="zh-CN" altLang="en-US" b="1" spc="100" dirty="0">
                <a:solidFill>
                  <a:schemeClr val="tx1">
                    <a:lumMod val="95000"/>
                    <a:lumOff val="5000"/>
                  </a:schemeClr>
                </a:solidFill>
                <a:latin typeface="宋体" panose="02010600030101010101" pitchFamily="2" charset="-122"/>
                <a:cs typeface="宋体" panose="02010600030101010101" pitchFamily="2" charset="-122"/>
                <a:sym typeface="+mn-ea"/>
              </a:rPr>
              <a:t>行业类型：</a:t>
            </a:r>
            <a:r>
              <a:rPr lang="zh-CN" altLang="en-US" spc="100" dirty="0">
                <a:solidFill>
                  <a:schemeClr val="tx1">
                    <a:lumMod val="95000"/>
                    <a:lumOff val="5000"/>
                  </a:schemeClr>
                </a:solidFill>
                <a:latin typeface="宋体" panose="02010600030101010101" pitchFamily="2" charset="-122"/>
                <a:cs typeface="宋体" panose="02010600030101010101" pitchFamily="2" charset="-122"/>
                <a:sym typeface="+mn-ea"/>
              </a:rPr>
              <a:t>养生大健康</a:t>
            </a:r>
            <a:endParaRPr lang="en-US" altLang="zh-CN" spc="100" dirty="0">
              <a:solidFill>
                <a:schemeClr val="tx1">
                  <a:lumMod val="95000"/>
                  <a:lumOff val="5000"/>
                </a:schemeClr>
              </a:solidFill>
              <a:latin typeface="宋体" panose="02010600030101010101" pitchFamily="2" charset="-122"/>
              <a:cs typeface="宋体" panose="02010600030101010101" pitchFamily="2" charset="-122"/>
              <a:sym typeface="+mn-ea"/>
            </a:endParaRPr>
          </a:p>
          <a:p>
            <a:pPr>
              <a:lnSpc>
                <a:spcPct val="150000"/>
              </a:lnSpc>
            </a:pPr>
            <a:r>
              <a:rPr lang="zh-CN" altLang="en-US" sz="1800" b="1" spc="100" dirty="0">
                <a:solidFill>
                  <a:schemeClr val="tx1">
                    <a:lumMod val="95000"/>
                    <a:lumOff val="5000"/>
                  </a:schemeClr>
                </a:solidFill>
                <a:uFillTx/>
                <a:latin typeface="宋体" panose="02010600030101010101" pitchFamily="2" charset="-122"/>
                <a:cs typeface="宋体" panose="02010600030101010101" pitchFamily="2" charset="-122"/>
                <a:sym typeface="+mn-ea"/>
              </a:rPr>
              <a:t>项目类型：</a:t>
            </a:r>
            <a:r>
              <a:rPr lang="zh-CN" altLang="zh-CN" sz="1800" kern="1200" spc="100" dirty="0">
                <a:solidFill>
                  <a:srgbClr val="0D0D0D"/>
                </a:solidFill>
                <a:effectLst/>
                <a:latin typeface="+mn-ea"/>
                <a:ea typeface="+mn-ea"/>
                <a:cs typeface="宋体" panose="02010600030101010101" pitchFamily="2" charset="-122"/>
              </a:rPr>
              <a:t>集</a:t>
            </a:r>
            <a:r>
              <a:rPr lang="zh-CN" altLang="en-US" spc="100" dirty="0">
                <a:solidFill>
                  <a:schemeClr val="tx1">
                    <a:lumMod val="95000"/>
                    <a:lumOff val="5000"/>
                  </a:schemeClr>
                </a:solidFill>
                <a:latin typeface="+mn-ea"/>
                <a:ea typeface="+mn-ea"/>
                <a:cs typeface="宋体" panose="02010600030101010101" pitchFamily="2" charset="-122"/>
                <a:sym typeface="+mn-ea"/>
              </a:rPr>
              <a:t>汗蒸房 沙疗床的</a:t>
            </a:r>
            <a:r>
              <a:rPr lang="zh-CN" altLang="zh-CN" sz="1800" kern="1200" spc="100" dirty="0">
                <a:solidFill>
                  <a:srgbClr val="0D0D0D"/>
                </a:solidFill>
                <a:effectLst/>
                <a:latin typeface="+mn-ea"/>
                <a:ea typeface="+mn-ea"/>
                <a:cs typeface="宋体" panose="02010600030101010101" pitchFamily="2" charset="-122"/>
              </a:rPr>
              <a:t>研发、</a:t>
            </a:r>
            <a:r>
              <a:rPr lang="zh-CN" altLang="zh-CN" spc="100" dirty="0">
                <a:solidFill>
                  <a:srgbClr val="0D0D0D"/>
                </a:solidFill>
                <a:latin typeface="+mn-ea"/>
                <a:ea typeface="+mn-ea"/>
                <a:cs typeface="宋体" panose="02010600030101010101" pitchFamily="2" charset="-122"/>
              </a:rPr>
              <a:t>生产</a:t>
            </a:r>
            <a:r>
              <a:rPr lang="zh-CN" altLang="en-US" spc="100" dirty="0">
                <a:solidFill>
                  <a:schemeClr val="tx1">
                    <a:lumMod val="95000"/>
                    <a:lumOff val="5000"/>
                  </a:schemeClr>
                </a:solidFill>
                <a:latin typeface="+mn-ea"/>
                <a:ea typeface="+mn-ea"/>
                <a:cs typeface="宋体" panose="02010600030101010101" pitchFamily="2" charset="-122"/>
                <a:sym typeface="+mn-ea"/>
              </a:rPr>
              <a:t>承建</a:t>
            </a:r>
            <a:r>
              <a:rPr lang="zh-CN" altLang="zh-CN" sz="1800" kern="1200" spc="100" dirty="0">
                <a:solidFill>
                  <a:srgbClr val="0D0D0D"/>
                </a:solidFill>
                <a:effectLst/>
                <a:latin typeface="+mn-ea"/>
                <a:ea typeface="+mn-ea"/>
                <a:cs typeface="宋体" panose="02010600030101010101" pitchFamily="2" charset="-122"/>
              </a:rPr>
              <a:t>、销售、加盟、安装以及汗蒸房材料批发为一体的综合公司</a:t>
            </a:r>
            <a:endParaRPr lang="zh-CN" altLang="en-US" sz="1800" spc="100" dirty="0">
              <a:solidFill>
                <a:schemeClr val="tx1">
                  <a:lumMod val="95000"/>
                  <a:lumOff val="5000"/>
                </a:schemeClr>
              </a:solidFill>
              <a:uFillTx/>
              <a:latin typeface="+mn-ea"/>
              <a:ea typeface="+mn-ea"/>
              <a:cs typeface="宋体" panose="02010600030101010101" pitchFamily="2" charset="-122"/>
              <a:sym typeface="+mn-ea"/>
            </a:endParaRPr>
          </a:p>
          <a:p>
            <a:pPr>
              <a:lnSpc>
                <a:spcPct val="150000"/>
              </a:lnSpc>
            </a:pPr>
            <a:r>
              <a:rPr lang="zh-CN" altLang="en-US" sz="1800" b="1" spc="100" dirty="0">
                <a:solidFill>
                  <a:schemeClr val="tx1">
                    <a:lumMod val="95000"/>
                    <a:lumOff val="5000"/>
                  </a:schemeClr>
                </a:solidFill>
                <a:uFillTx/>
                <a:latin typeface="宋体" panose="02010600030101010101" pitchFamily="2" charset="-122"/>
                <a:cs typeface="宋体" panose="02010600030101010101" pitchFamily="2" charset="-122"/>
                <a:sym typeface="+mn-ea"/>
              </a:rPr>
              <a:t>业务范围：</a:t>
            </a:r>
            <a:r>
              <a:rPr lang="zh-CN" altLang="en-US" sz="1800" spc="100" dirty="0">
                <a:solidFill>
                  <a:schemeClr val="tx1">
                    <a:lumMod val="95000"/>
                    <a:lumOff val="5000"/>
                  </a:schemeClr>
                </a:solidFill>
                <a:uFillTx/>
                <a:latin typeface="宋体" panose="02010600030101010101" pitchFamily="2" charset="-122"/>
                <a:cs typeface="宋体" panose="02010600030101010101" pitchFamily="2" charset="-122"/>
                <a:sym typeface="+mn-ea"/>
              </a:rPr>
              <a:t>全国销售</a:t>
            </a:r>
            <a:endParaRPr lang="en-US" altLang="zh-CN" sz="1800" spc="100" dirty="0">
              <a:solidFill>
                <a:schemeClr val="tx1">
                  <a:lumMod val="95000"/>
                  <a:lumOff val="5000"/>
                </a:schemeClr>
              </a:solidFill>
              <a:uFillTx/>
              <a:latin typeface="宋体" panose="02010600030101010101" pitchFamily="2" charset="-122"/>
              <a:cs typeface="宋体" panose="02010600030101010101" pitchFamily="2" charset="-122"/>
              <a:sym typeface="+mn-ea"/>
            </a:endParaRPr>
          </a:p>
          <a:p>
            <a:pPr>
              <a:lnSpc>
                <a:spcPct val="150000"/>
              </a:lnSpc>
            </a:pPr>
            <a:r>
              <a:rPr lang="zh-CN" altLang="en-US" sz="1800" b="1" spc="100" dirty="0">
                <a:solidFill>
                  <a:schemeClr val="tx1">
                    <a:lumMod val="95000"/>
                    <a:lumOff val="5000"/>
                  </a:schemeClr>
                </a:solidFill>
                <a:uFillTx/>
                <a:latin typeface="宋体" panose="02010600030101010101" pitchFamily="2" charset="-122"/>
                <a:cs typeface="宋体" panose="02010600030101010101" pitchFamily="2" charset="-122"/>
                <a:sym typeface="+mn-ea"/>
              </a:rPr>
              <a:t>品牌规模：</a:t>
            </a:r>
            <a:r>
              <a:rPr lang="zh-CN" altLang="en-US" sz="1800" spc="100" dirty="0">
                <a:solidFill>
                  <a:schemeClr val="tx1">
                    <a:lumMod val="95000"/>
                    <a:lumOff val="5000"/>
                  </a:schemeClr>
                </a:solidFill>
                <a:uFillTx/>
                <a:latin typeface="宋体" panose="02010600030101010101" pitchFamily="2" charset="-122"/>
                <a:cs typeface="宋体" panose="02010600030101010101" pitchFamily="2" charset="-122"/>
                <a:sym typeface="+mn-ea"/>
              </a:rPr>
              <a:t>拥有松辰堂和热氧国际两大品牌</a:t>
            </a:r>
          </a:p>
          <a:p>
            <a:pPr>
              <a:lnSpc>
                <a:spcPct val="150000"/>
              </a:lnSpc>
            </a:pPr>
            <a:r>
              <a:rPr lang="zh-CN" altLang="en-US" sz="1800" b="1" spc="100" dirty="0">
                <a:solidFill>
                  <a:schemeClr val="tx1">
                    <a:lumMod val="95000"/>
                    <a:lumOff val="5000"/>
                  </a:schemeClr>
                </a:solidFill>
                <a:uFillTx/>
                <a:latin typeface="宋体" panose="02010600030101010101" pitchFamily="2" charset="-122"/>
                <a:cs typeface="宋体" panose="02010600030101010101" pitchFamily="2" charset="-122"/>
                <a:sym typeface="+mn-ea"/>
              </a:rPr>
              <a:t>公司地址：</a:t>
            </a:r>
            <a:r>
              <a:rPr lang="zh-CN" altLang="en-US" sz="1800" spc="100" dirty="0">
                <a:solidFill>
                  <a:schemeClr val="tx1">
                    <a:lumMod val="95000"/>
                    <a:lumOff val="5000"/>
                  </a:schemeClr>
                </a:solidFill>
                <a:uFillTx/>
                <a:latin typeface="宋体" panose="02010600030101010101" pitchFamily="2" charset="-122"/>
                <a:cs typeface="宋体" panose="02010600030101010101" pitchFamily="2" charset="-122"/>
                <a:sym typeface="+mn-ea"/>
              </a:rPr>
              <a:t>石家庄市长安区东胜广场</a:t>
            </a:r>
            <a:r>
              <a:rPr lang="en-US" altLang="zh-CN" sz="1800" spc="100" dirty="0">
                <a:solidFill>
                  <a:schemeClr val="tx1">
                    <a:lumMod val="95000"/>
                    <a:lumOff val="5000"/>
                  </a:schemeClr>
                </a:solidFill>
                <a:uFillTx/>
                <a:latin typeface="宋体" panose="02010600030101010101" pitchFamily="2" charset="-122"/>
                <a:cs typeface="宋体" panose="02010600030101010101" pitchFamily="2" charset="-122"/>
                <a:sym typeface="+mn-ea"/>
              </a:rPr>
              <a:t>A</a:t>
            </a:r>
            <a:r>
              <a:rPr lang="zh-CN" altLang="en-US" sz="1800" spc="100" dirty="0">
                <a:solidFill>
                  <a:schemeClr val="tx1">
                    <a:lumMod val="95000"/>
                    <a:lumOff val="5000"/>
                  </a:schemeClr>
                </a:solidFill>
                <a:uFillTx/>
                <a:latin typeface="宋体" panose="02010600030101010101" pitchFamily="2" charset="-122"/>
                <a:cs typeface="宋体" panose="02010600030101010101" pitchFamily="2" charset="-122"/>
                <a:sym typeface="+mn-ea"/>
              </a:rPr>
              <a:t>座</a:t>
            </a:r>
            <a:r>
              <a:rPr lang="en-US" altLang="zh-CN" sz="1800" spc="100" dirty="0">
                <a:solidFill>
                  <a:schemeClr val="tx1">
                    <a:lumMod val="95000"/>
                    <a:lumOff val="5000"/>
                  </a:schemeClr>
                </a:solidFill>
                <a:uFillTx/>
                <a:latin typeface="宋体" panose="02010600030101010101" pitchFamily="2" charset="-122"/>
                <a:cs typeface="宋体" panose="02010600030101010101" pitchFamily="2" charset="-122"/>
                <a:sym typeface="+mn-ea"/>
              </a:rPr>
              <a:t>1901</a:t>
            </a:r>
          </a:p>
        </p:txBody>
      </p:sp>
    </p:spTree>
  </p:cSld>
  <p:clrMapOvr>
    <a:masterClrMapping/>
  </p:clrMapOvr>
  <p:transition spd="med">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2-2"/>
          <p:cNvPicPr>
            <a:picLocks noChangeAspect="1"/>
          </p:cNvPicPr>
          <p:nvPr/>
        </p:nvPicPr>
        <p:blipFill>
          <a:blip r:embed="rId3" cstate="print"/>
          <a:srcRect t="90675"/>
          <a:stretch>
            <a:fillRect/>
          </a:stretch>
        </p:blipFill>
        <p:spPr>
          <a:xfrm>
            <a:off x="0" y="-95885"/>
            <a:ext cx="12222480" cy="640715"/>
          </a:xfrm>
          <a:prstGeom prst="rect">
            <a:avLst/>
          </a:prstGeom>
        </p:spPr>
      </p:pic>
      <p:sp>
        <p:nvSpPr>
          <p:cNvPr id="8" name="矩形 7"/>
          <p:cNvSpPr/>
          <p:nvPr/>
        </p:nvSpPr>
        <p:spPr>
          <a:xfrm flipH="1">
            <a:off x="12058650" y="1459230"/>
            <a:ext cx="153670" cy="3980180"/>
          </a:xfrm>
          <a:prstGeom prst="rect">
            <a:avLst/>
          </a:prstGeom>
          <a:solidFill>
            <a:srgbClr val="D3B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9336" y="-39945"/>
            <a:ext cx="6208395" cy="584775"/>
          </a:xfrm>
          <a:prstGeom prst="rect">
            <a:avLst/>
          </a:prstGeom>
          <a:noFill/>
        </p:spPr>
        <p:txBody>
          <a:bodyPr wrap="square" rtlCol="0">
            <a:spAutoFit/>
          </a:bodyPr>
          <a:lstStyle/>
          <a:p>
            <a:pPr algn="l"/>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PART 01--</a:t>
            </a: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企业简介</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descr="2-2"/>
          <p:cNvPicPr>
            <a:picLocks noChangeAspect="1"/>
          </p:cNvPicPr>
          <p:nvPr/>
        </p:nvPicPr>
        <p:blipFill>
          <a:blip r:embed="rId3" cstate="print"/>
          <a:srcRect t="90675"/>
          <a:stretch>
            <a:fillRect/>
          </a:stretch>
        </p:blipFill>
        <p:spPr>
          <a:xfrm>
            <a:off x="-8255" y="6230620"/>
            <a:ext cx="12222480" cy="640715"/>
          </a:xfrm>
          <a:prstGeom prst="rect">
            <a:avLst/>
          </a:prstGeom>
        </p:spPr>
      </p:pic>
      <p:sp>
        <p:nvSpPr>
          <p:cNvPr id="11" name="文本框 10"/>
          <p:cNvSpPr txBox="1"/>
          <p:nvPr/>
        </p:nvSpPr>
        <p:spPr>
          <a:xfrm>
            <a:off x="911424" y="980728"/>
            <a:ext cx="10081120" cy="3443828"/>
          </a:xfrm>
          <a:prstGeom prst="rect">
            <a:avLst/>
          </a:prstGeom>
          <a:noFill/>
        </p:spPr>
        <p:txBody>
          <a:bodyPr wrap="square" rtlCol="0" anchor="t">
            <a:spAutoFit/>
          </a:bodyPr>
          <a:lstStyle/>
          <a:p>
            <a:pPr indent="407035" fontAlgn="base">
              <a:lnSpc>
                <a:spcPts val="2200"/>
              </a:lnSpc>
              <a:spcBef>
                <a:spcPts val="600"/>
              </a:spcBef>
            </a:pPr>
            <a:r>
              <a:rPr lang="zh-CN" altLang="zh-CN" sz="1800" b="1"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indent="756000" fontAlgn="base">
              <a:lnSpc>
                <a:spcPts val="3300"/>
              </a:lnSpc>
              <a:spcBef>
                <a:spcPts val="600"/>
              </a:spcBef>
            </a:pPr>
            <a:r>
              <a:rPr lang="zh-CN"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松辰堂始终秉承“诚信 专业 进取</a:t>
            </a:r>
            <a:r>
              <a:rPr lang="en-US"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a:t>
            </a:r>
            <a:r>
              <a:rPr lang="zh-CN"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的时代精神，专注技术创新和服务提升，拥有专业的研发团队、先进的生产设备、高素质的营销及管理团队，先后荣获</a:t>
            </a:r>
            <a:r>
              <a:rPr lang="en-US"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a:t>
            </a:r>
            <a:r>
              <a:rPr lang="zh-CN"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中国</a:t>
            </a:r>
            <a:r>
              <a:rPr lang="en-US"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AAA</a:t>
            </a:r>
            <a:r>
              <a:rPr lang="zh-CN"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级重质量守信用单位</a:t>
            </a:r>
            <a:r>
              <a:rPr lang="en-US"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a:t>
            </a:r>
            <a:r>
              <a:rPr lang="zh-CN"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中国质量十佳单位</a:t>
            </a:r>
            <a:r>
              <a:rPr lang="en-US"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a:t>
            </a:r>
            <a:r>
              <a:rPr lang="zh-CN"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河北省建筑装饰业协会常务理事单位</a:t>
            </a:r>
            <a:r>
              <a:rPr lang="en-US"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a:t>
            </a:r>
            <a:r>
              <a:rPr lang="zh-CN"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河北省住宅装饰类企业壹级单位</a:t>
            </a:r>
            <a:r>
              <a:rPr lang="en-US"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a:t>
            </a:r>
            <a:r>
              <a:rPr lang="zh-CN"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等荣誉，并仍将在促进人类大健康产业发展的道路上砥砺前行，为全力推进健康中国建设添砖加瓦。</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indent="756000" fontAlgn="base">
              <a:lnSpc>
                <a:spcPts val="3300"/>
              </a:lnSpc>
              <a:spcBef>
                <a:spcPts val="600"/>
              </a:spcBef>
            </a:pPr>
            <a:r>
              <a:rPr lang="zh-CN"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公司办公环境</a:t>
            </a:r>
            <a:r>
              <a:rPr lang="zh-CN" altLang="en-US"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宽敞</a:t>
            </a:r>
            <a:r>
              <a:rPr lang="zh-CN"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舒适，</a:t>
            </a:r>
            <a:r>
              <a:rPr lang="zh-CN" altLang="en-US"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有完善的</a:t>
            </a:r>
            <a:r>
              <a:rPr lang="zh-CN"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培训体系</a:t>
            </a:r>
            <a:r>
              <a:rPr lang="zh-CN" altLang="en-US"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和晋升体系</a:t>
            </a:r>
            <a:r>
              <a:rPr lang="zh-CN"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a:t>
            </a:r>
            <a:r>
              <a:rPr lang="zh-CN" altLang="en-US" spc="100" dirty="0">
                <a:solidFill>
                  <a:srgbClr val="0D0D0D"/>
                </a:solidFill>
                <a:latin typeface="宋体" panose="02010600030101010101" pitchFamily="2" charset="-122"/>
                <a:ea typeface="华文宋体" panose="02010600040101010101" pitchFamily="2" charset="-122"/>
                <a:cs typeface="宋体" panose="02010600030101010101" pitchFamily="2" charset="-122"/>
              </a:rPr>
              <a:t>丰厚的</a:t>
            </a:r>
            <a:r>
              <a:rPr lang="zh-CN" altLang="en-US"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各项</a:t>
            </a:r>
            <a:r>
              <a:rPr lang="zh-CN"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员工福利待遇</a:t>
            </a:r>
            <a:r>
              <a:rPr lang="zh-CN" altLang="en-US"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a:t>
            </a:r>
            <a:r>
              <a:rPr lang="zh-CN"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节日福利、生日会、年会、团建活动</a:t>
            </a:r>
            <a:r>
              <a:rPr lang="zh-CN" altLang="en-US"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等</a:t>
            </a:r>
            <a:r>
              <a:rPr lang="zh-CN" altLang="zh-CN" sz="1800" kern="1200" spc="100" dirty="0">
                <a:solidFill>
                  <a:srgbClr val="0D0D0D"/>
                </a:solidFill>
                <a:effectLst/>
                <a:latin typeface="宋体" panose="02010600030101010101" pitchFamily="2" charset="-122"/>
                <a:ea typeface="华文宋体" panose="02010600040101010101" pitchFamily="2" charset="-122"/>
                <a:cs typeface="宋体" panose="02010600030101010101" pitchFamily="2" charset="-122"/>
              </a:rPr>
              <a:t>，为员工提供广阔的晋升和发展空间。</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144470232"/>
      </p:ext>
    </p:extLst>
  </p:cSld>
  <p:clrMapOvr>
    <a:masterClrMapping/>
  </p:clrMapOvr>
  <p:transition spd="med">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2-2"/>
          <p:cNvPicPr>
            <a:picLocks noChangeAspect="1"/>
          </p:cNvPicPr>
          <p:nvPr/>
        </p:nvPicPr>
        <p:blipFill>
          <a:blip r:embed="rId3" cstate="print"/>
          <a:srcRect t="90675"/>
          <a:stretch>
            <a:fillRect/>
          </a:stretch>
        </p:blipFill>
        <p:spPr>
          <a:xfrm>
            <a:off x="0" y="-95885"/>
            <a:ext cx="12222480" cy="640715"/>
          </a:xfrm>
          <a:prstGeom prst="rect">
            <a:avLst/>
          </a:prstGeom>
        </p:spPr>
      </p:pic>
      <p:sp>
        <p:nvSpPr>
          <p:cNvPr id="8" name="矩形 7"/>
          <p:cNvSpPr/>
          <p:nvPr/>
        </p:nvSpPr>
        <p:spPr>
          <a:xfrm flipH="1">
            <a:off x="12058650" y="1459230"/>
            <a:ext cx="153670" cy="3980180"/>
          </a:xfrm>
          <a:prstGeom prst="rect">
            <a:avLst/>
          </a:prstGeom>
          <a:solidFill>
            <a:srgbClr val="D3B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9336" y="0"/>
            <a:ext cx="6208395" cy="584775"/>
          </a:xfrm>
          <a:prstGeom prst="rect">
            <a:avLst/>
          </a:prstGeom>
          <a:noFill/>
        </p:spPr>
        <p:txBody>
          <a:bodyPr wrap="square" rtlCol="0">
            <a:spAutoFit/>
          </a:bodyPr>
          <a:lstStyle/>
          <a:p>
            <a:pPr algn="l"/>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PART 02—</a:t>
            </a: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招聘岗位</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descr="2-2"/>
          <p:cNvPicPr>
            <a:picLocks noChangeAspect="1"/>
          </p:cNvPicPr>
          <p:nvPr/>
        </p:nvPicPr>
        <p:blipFill>
          <a:blip r:embed="rId3" cstate="print"/>
          <a:srcRect t="90675"/>
          <a:stretch>
            <a:fillRect/>
          </a:stretch>
        </p:blipFill>
        <p:spPr>
          <a:xfrm>
            <a:off x="-8255" y="6230620"/>
            <a:ext cx="12222480" cy="640715"/>
          </a:xfrm>
          <a:prstGeom prst="rect">
            <a:avLst/>
          </a:prstGeom>
        </p:spPr>
      </p:pic>
      <p:sp>
        <p:nvSpPr>
          <p:cNvPr id="11" name="文本框 10"/>
          <p:cNvSpPr txBox="1"/>
          <p:nvPr/>
        </p:nvSpPr>
        <p:spPr>
          <a:xfrm>
            <a:off x="911424" y="692696"/>
            <a:ext cx="10081120" cy="5373587"/>
          </a:xfrm>
          <a:prstGeom prst="rect">
            <a:avLst/>
          </a:prstGeom>
          <a:noFill/>
        </p:spPr>
        <p:txBody>
          <a:bodyPr wrap="square" rtlCol="0" anchor="t">
            <a:spAutoFit/>
          </a:bodyPr>
          <a:lstStyle/>
          <a:p>
            <a:pPr latinLnBrk="1">
              <a:spcBef>
                <a:spcPts val="600"/>
              </a:spcBef>
            </a:pPr>
            <a:r>
              <a:rPr lang="zh-CN" altLang="en-US" sz="1400" b="1" spc="100" dirty="0">
                <a:solidFill>
                  <a:srgbClr val="3333FF"/>
                </a:solidFill>
                <a:latin typeface="+mn-ea"/>
                <a:ea typeface="+mn-ea"/>
                <a:cs typeface="宋体" panose="02010600030101010101" pitchFamily="2" charset="-122"/>
              </a:rPr>
              <a:t>一、</a:t>
            </a:r>
            <a:r>
              <a:rPr lang="zh-CN" altLang="zh-CN" sz="1400" b="1" spc="100" dirty="0">
                <a:solidFill>
                  <a:srgbClr val="3333FF"/>
                </a:solidFill>
                <a:latin typeface="+mn-ea"/>
                <a:ea typeface="+mn-ea"/>
                <a:cs typeface="宋体" panose="02010600030101010101" pitchFamily="2" charset="-122"/>
              </a:rPr>
              <a:t>招聘岗位：视频拍摄剪辑师</a:t>
            </a:r>
            <a:r>
              <a:rPr lang="en-US" altLang="zh-CN" sz="1400" b="1" spc="100" dirty="0">
                <a:solidFill>
                  <a:srgbClr val="3333FF"/>
                </a:solidFill>
                <a:latin typeface="+mn-ea"/>
                <a:ea typeface="+mn-ea"/>
                <a:cs typeface="宋体" panose="02010600030101010101" pitchFamily="2" charset="-122"/>
              </a:rPr>
              <a:t>3</a:t>
            </a:r>
            <a:r>
              <a:rPr lang="zh-CN" altLang="en-US" sz="1400" b="1" spc="100" dirty="0">
                <a:solidFill>
                  <a:srgbClr val="3333FF"/>
                </a:solidFill>
                <a:latin typeface="+mn-ea"/>
                <a:ea typeface="+mn-ea"/>
                <a:cs typeface="宋体" panose="02010600030101010101" pitchFamily="2" charset="-122"/>
              </a:rPr>
              <a:t>人（薪资</a:t>
            </a:r>
            <a:r>
              <a:rPr lang="en-US" altLang="zh-CN" sz="1400" b="1" spc="100" dirty="0">
                <a:solidFill>
                  <a:srgbClr val="3333FF"/>
                </a:solidFill>
                <a:latin typeface="+mn-ea"/>
                <a:ea typeface="+mn-ea"/>
                <a:cs typeface="宋体" panose="02010600030101010101" pitchFamily="2" charset="-122"/>
              </a:rPr>
              <a:t>4000-6000</a:t>
            </a:r>
            <a:r>
              <a:rPr lang="zh-CN" altLang="en-US" sz="1400" b="1" spc="100" dirty="0">
                <a:solidFill>
                  <a:srgbClr val="3333FF"/>
                </a:solidFill>
                <a:latin typeface="+mn-ea"/>
                <a:ea typeface="+mn-ea"/>
                <a:cs typeface="宋体" panose="02010600030101010101" pitchFamily="2" charset="-122"/>
              </a:rPr>
              <a:t>）</a:t>
            </a:r>
            <a:endParaRPr lang="zh-CN" altLang="zh-CN" sz="1400" b="1" dirty="0">
              <a:solidFill>
                <a:srgbClr val="3333FF"/>
              </a:solidFill>
              <a:latin typeface="+mn-ea"/>
              <a:ea typeface="+mn-ea"/>
              <a:cs typeface="宋体" panose="02010600030101010101" pitchFamily="2" charset="-122"/>
            </a:endParaRPr>
          </a:p>
          <a:p>
            <a:pPr latinLnBrk="1">
              <a:spcBef>
                <a:spcPts val="600"/>
              </a:spcBef>
            </a:pPr>
            <a:r>
              <a:rPr lang="zh-CN" altLang="en-US" sz="1200" b="1" dirty="0">
                <a:latin typeface="+mn-ea"/>
                <a:ea typeface="+mn-ea"/>
                <a:cs typeface="宋体" panose="02010600030101010101" pitchFamily="2" charset="-122"/>
              </a:rPr>
              <a:t>岗位职责：</a:t>
            </a:r>
            <a:endParaRPr lang="zh-CN" altLang="zh-CN" sz="1200" b="1" dirty="0">
              <a:latin typeface="+mn-ea"/>
              <a:ea typeface="+mn-ea"/>
              <a:cs typeface="宋体" panose="02010600030101010101" pitchFamily="2" charset="-122"/>
            </a:endParaRPr>
          </a:p>
          <a:p>
            <a:pPr lvl="0" latinLnBrk="1">
              <a:spcBef>
                <a:spcPts val="600"/>
              </a:spcBef>
              <a:tabLst>
                <a:tab pos="457200" algn="l"/>
              </a:tabLst>
            </a:pPr>
            <a:r>
              <a:rPr lang="en-US" altLang="zh-CN" sz="1200" b="1" dirty="0">
                <a:solidFill>
                  <a:srgbClr val="000000"/>
                </a:solidFill>
                <a:latin typeface="+mn-ea"/>
                <a:ea typeface="+mn-ea"/>
                <a:cs typeface="宋体" panose="02010600030101010101" pitchFamily="2" charset="-122"/>
              </a:rPr>
              <a:t>1.</a:t>
            </a:r>
            <a:r>
              <a:rPr lang="zh-CN" altLang="zh-CN" sz="1200" b="1" dirty="0">
                <a:solidFill>
                  <a:srgbClr val="000000"/>
                </a:solidFill>
                <a:latin typeface="+mn-ea"/>
                <a:ea typeface="+mn-ea"/>
                <a:cs typeface="宋体" panose="02010600030101010101" pitchFamily="2" charset="-122"/>
              </a:rPr>
              <a:t>负责公司推广宣传的视频拍摄剪辑工作，有宣传推广类、抖音短视频类、知识讲座类；</a:t>
            </a:r>
            <a:endParaRPr lang="zh-CN" altLang="zh-CN" sz="1200" b="1" dirty="0">
              <a:latin typeface="+mn-ea"/>
              <a:ea typeface="+mn-ea"/>
              <a:cs typeface="宋体" panose="02010600030101010101" pitchFamily="2" charset="-122"/>
            </a:endParaRPr>
          </a:p>
          <a:p>
            <a:pPr lvl="0" latinLnBrk="1">
              <a:spcBef>
                <a:spcPts val="600"/>
              </a:spcBef>
              <a:tabLst>
                <a:tab pos="457200" algn="l"/>
              </a:tabLst>
            </a:pPr>
            <a:r>
              <a:rPr lang="en-US" altLang="zh-CN" sz="1200" b="1" dirty="0">
                <a:solidFill>
                  <a:srgbClr val="000000"/>
                </a:solidFill>
                <a:latin typeface="+mn-ea"/>
                <a:ea typeface="+mn-ea"/>
                <a:cs typeface="宋体" panose="02010600030101010101" pitchFamily="2" charset="-122"/>
              </a:rPr>
              <a:t>2.</a:t>
            </a:r>
            <a:r>
              <a:rPr lang="zh-CN" altLang="zh-CN" sz="1200" b="1" dirty="0">
                <a:solidFill>
                  <a:srgbClr val="000000"/>
                </a:solidFill>
                <a:latin typeface="+mn-ea"/>
                <a:ea typeface="+mn-ea"/>
                <a:cs typeface="宋体" panose="02010600030101010101" pitchFamily="2" charset="-122"/>
              </a:rPr>
              <a:t>根据公司要求完成日常视频的拍摄和剪辑工作；</a:t>
            </a:r>
            <a:endParaRPr lang="zh-CN" altLang="zh-CN" sz="1200" b="1" dirty="0">
              <a:latin typeface="+mn-ea"/>
              <a:ea typeface="+mn-ea"/>
              <a:cs typeface="宋体" panose="02010600030101010101" pitchFamily="2" charset="-122"/>
            </a:endParaRPr>
          </a:p>
          <a:p>
            <a:pPr lvl="0" latinLnBrk="1">
              <a:spcBef>
                <a:spcPts val="600"/>
              </a:spcBef>
              <a:tabLst>
                <a:tab pos="457200" algn="l"/>
              </a:tabLst>
            </a:pPr>
            <a:r>
              <a:rPr lang="en-US" altLang="zh-CN" sz="1200" b="1" dirty="0">
                <a:solidFill>
                  <a:srgbClr val="000000"/>
                </a:solidFill>
                <a:latin typeface="+mn-ea"/>
                <a:ea typeface="+mn-ea"/>
                <a:cs typeface="宋体" panose="02010600030101010101" pitchFamily="2" charset="-122"/>
              </a:rPr>
              <a:t>3.</a:t>
            </a:r>
            <a:r>
              <a:rPr lang="zh-CN" altLang="zh-CN" sz="1200" b="1" dirty="0">
                <a:solidFill>
                  <a:srgbClr val="000000"/>
                </a:solidFill>
                <a:latin typeface="+mn-ea"/>
                <a:ea typeface="+mn-ea"/>
                <a:cs typeface="宋体" panose="02010600030101010101" pitchFamily="2" charset="-122"/>
              </a:rPr>
              <a:t>参与公司组织策划的推广活动，并对活动进行拍摄、后期剪辑</a:t>
            </a:r>
            <a:endParaRPr lang="zh-CN" altLang="zh-CN" sz="1200" b="1" dirty="0">
              <a:latin typeface="+mn-ea"/>
              <a:ea typeface="+mn-ea"/>
              <a:cs typeface="宋体" panose="02010600030101010101" pitchFamily="2" charset="-122"/>
            </a:endParaRPr>
          </a:p>
          <a:p>
            <a:pPr lvl="0" latinLnBrk="1">
              <a:spcBef>
                <a:spcPts val="600"/>
              </a:spcBef>
              <a:tabLst>
                <a:tab pos="457200" algn="l"/>
              </a:tabLst>
            </a:pPr>
            <a:r>
              <a:rPr lang="en-US" altLang="zh-CN" sz="1200" b="1" dirty="0">
                <a:solidFill>
                  <a:srgbClr val="000000"/>
                </a:solidFill>
                <a:latin typeface="+mn-ea"/>
                <a:ea typeface="+mn-ea"/>
                <a:cs typeface="宋体" panose="02010600030101010101" pitchFamily="2" charset="-122"/>
              </a:rPr>
              <a:t>4.</a:t>
            </a:r>
            <a:r>
              <a:rPr lang="zh-CN" altLang="zh-CN" sz="1200" b="1" dirty="0">
                <a:solidFill>
                  <a:srgbClr val="000000"/>
                </a:solidFill>
                <a:latin typeface="+mn-ea"/>
                <a:ea typeface="+mn-ea"/>
                <a:cs typeface="宋体" panose="02010600030101010101" pitchFamily="2" charset="-122"/>
              </a:rPr>
              <a:t>协助推广部人员进行视频的网络推广、宣传等工作</a:t>
            </a:r>
            <a:endParaRPr lang="zh-CN" altLang="zh-CN" sz="1200" b="1" dirty="0">
              <a:latin typeface="+mn-ea"/>
              <a:ea typeface="+mn-ea"/>
              <a:cs typeface="宋体" panose="02010600030101010101" pitchFamily="2" charset="-122"/>
            </a:endParaRPr>
          </a:p>
          <a:p>
            <a:pPr latinLnBrk="1">
              <a:spcBef>
                <a:spcPts val="600"/>
              </a:spcBef>
            </a:pPr>
            <a:r>
              <a:rPr lang="zh-CN" altLang="zh-CN" sz="1200" b="1" dirty="0">
                <a:solidFill>
                  <a:srgbClr val="000000"/>
                </a:solidFill>
                <a:latin typeface="+mn-ea"/>
                <a:ea typeface="+mn-ea"/>
                <a:cs typeface="Arial" panose="020B0604020202020204" pitchFamily="34" charset="0"/>
              </a:rPr>
              <a:t>职位要求：</a:t>
            </a:r>
            <a:endParaRPr lang="zh-CN" altLang="zh-CN" sz="1200" b="1" dirty="0">
              <a:latin typeface="+mn-ea"/>
              <a:ea typeface="+mn-ea"/>
              <a:cs typeface="宋体" panose="02010600030101010101" pitchFamily="2" charset="-122"/>
            </a:endParaRPr>
          </a:p>
          <a:p>
            <a:pPr lvl="0" latinLnBrk="1">
              <a:spcBef>
                <a:spcPts val="600"/>
              </a:spcBef>
              <a:tabLst>
                <a:tab pos="457200" algn="l"/>
              </a:tabLst>
            </a:pPr>
            <a:r>
              <a:rPr lang="en-US" altLang="zh-CN" sz="1200" b="1" dirty="0">
                <a:solidFill>
                  <a:srgbClr val="000000"/>
                </a:solidFill>
                <a:latin typeface="+mn-ea"/>
                <a:ea typeface="+mn-ea"/>
                <a:cs typeface="宋体" panose="02010600030101010101" pitchFamily="2" charset="-122"/>
              </a:rPr>
              <a:t>1.</a:t>
            </a:r>
            <a:r>
              <a:rPr lang="zh-CN" altLang="zh-CN" sz="1200" b="1" dirty="0">
                <a:solidFill>
                  <a:srgbClr val="000000"/>
                </a:solidFill>
                <a:latin typeface="+mn-ea"/>
                <a:ea typeface="+mn-ea"/>
                <a:cs typeface="宋体" panose="02010600030101010101" pitchFamily="2" charset="-122"/>
              </a:rPr>
              <a:t>相关专业、学习力强、有创意有想法</a:t>
            </a:r>
            <a:r>
              <a:rPr lang="zh-CN" altLang="en-US" sz="1200" b="1" dirty="0">
                <a:solidFill>
                  <a:srgbClr val="000000"/>
                </a:solidFill>
                <a:latin typeface="+mn-ea"/>
                <a:ea typeface="+mn-ea"/>
                <a:cs typeface="宋体" panose="02010600030101010101" pitchFamily="2" charset="-122"/>
              </a:rPr>
              <a:t>，</a:t>
            </a:r>
            <a:r>
              <a:rPr lang="zh-CN" altLang="zh-CN" sz="1200" b="1" dirty="0">
                <a:solidFill>
                  <a:srgbClr val="000000"/>
                </a:solidFill>
                <a:latin typeface="+mn-ea"/>
                <a:ea typeface="+mn-ea"/>
                <a:cs typeface="宋体" panose="02010600030101010101" pitchFamily="2" charset="-122"/>
              </a:rPr>
              <a:t>抖音重度用户</a:t>
            </a:r>
            <a:r>
              <a:rPr lang="zh-CN" altLang="en-US" sz="1200" b="1" dirty="0">
                <a:solidFill>
                  <a:srgbClr val="000000"/>
                </a:solidFill>
                <a:latin typeface="+mn-ea"/>
                <a:ea typeface="+mn-ea"/>
                <a:cs typeface="宋体" panose="02010600030101010101" pitchFamily="2" charset="-122"/>
              </a:rPr>
              <a:t>，</a:t>
            </a:r>
            <a:r>
              <a:rPr lang="zh-CN" altLang="zh-CN" sz="1200" b="1" dirty="0">
                <a:solidFill>
                  <a:srgbClr val="000000"/>
                </a:solidFill>
                <a:latin typeface="+mn-ea"/>
                <a:ea typeface="+mn-ea"/>
                <a:cs typeface="宋体" panose="02010600030101010101" pitchFamily="2" charset="-122"/>
              </a:rPr>
              <a:t>善于捕捉热点，视角独特</a:t>
            </a:r>
            <a:endParaRPr lang="zh-CN" altLang="zh-CN" sz="1200" b="1" dirty="0">
              <a:latin typeface="+mn-ea"/>
              <a:ea typeface="+mn-ea"/>
              <a:cs typeface="宋体" panose="02010600030101010101" pitchFamily="2" charset="-122"/>
            </a:endParaRPr>
          </a:p>
          <a:p>
            <a:pPr lvl="0" latinLnBrk="1">
              <a:spcBef>
                <a:spcPts val="600"/>
              </a:spcBef>
              <a:tabLst>
                <a:tab pos="457200" algn="l"/>
              </a:tabLst>
            </a:pPr>
            <a:r>
              <a:rPr lang="en-US" altLang="zh-CN" sz="1200" b="1" dirty="0">
                <a:solidFill>
                  <a:srgbClr val="000000"/>
                </a:solidFill>
                <a:latin typeface="+mn-ea"/>
                <a:ea typeface="+mn-ea"/>
                <a:cs typeface="宋体" panose="02010600030101010101" pitchFamily="2" charset="-122"/>
              </a:rPr>
              <a:t>2.</a:t>
            </a:r>
            <a:r>
              <a:rPr lang="zh-CN" altLang="zh-CN" sz="1200" b="1" dirty="0">
                <a:solidFill>
                  <a:srgbClr val="000000"/>
                </a:solidFill>
                <a:latin typeface="+mn-ea"/>
                <a:ea typeface="+mn-ea"/>
                <a:cs typeface="宋体" panose="02010600030101010101" pitchFamily="2" charset="-122"/>
              </a:rPr>
              <a:t>能熟练使用摄像、摄影等设备，能熟练使用主流视频剪辑软件</a:t>
            </a:r>
            <a:endParaRPr lang="zh-CN" altLang="zh-CN" sz="1200" b="1" dirty="0">
              <a:latin typeface="+mn-ea"/>
              <a:ea typeface="+mn-ea"/>
              <a:cs typeface="宋体" panose="02010600030101010101" pitchFamily="2" charset="-122"/>
            </a:endParaRPr>
          </a:p>
          <a:p>
            <a:pPr lvl="0" latinLnBrk="1">
              <a:spcBef>
                <a:spcPts val="600"/>
              </a:spcBef>
              <a:tabLst>
                <a:tab pos="457200" algn="l"/>
              </a:tabLst>
            </a:pPr>
            <a:r>
              <a:rPr lang="en-US" altLang="zh-CN" sz="1200" b="1" dirty="0">
                <a:solidFill>
                  <a:srgbClr val="000000"/>
                </a:solidFill>
                <a:latin typeface="+mn-ea"/>
                <a:ea typeface="+mn-ea"/>
                <a:cs typeface="宋体" panose="02010600030101010101" pitchFamily="2" charset="-122"/>
              </a:rPr>
              <a:t>3.</a:t>
            </a:r>
            <a:r>
              <a:rPr lang="zh-CN" altLang="zh-CN" sz="1200" b="1" dirty="0">
                <a:solidFill>
                  <a:srgbClr val="000000"/>
                </a:solidFill>
                <a:latin typeface="+mn-ea"/>
                <a:ea typeface="+mn-ea"/>
                <a:cs typeface="宋体" panose="02010600030101010101" pitchFamily="2" charset="-122"/>
              </a:rPr>
              <a:t>具备良好的沟通能力，工作敬业，积极主动和团队合作精神</a:t>
            </a:r>
            <a:endParaRPr lang="en-US" altLang="zh-CN" sz="1200" b="1" dirty="0">
              <a:latin typeface="+mn-ea"/>
              <a:ea typeface="+mn-ea"/>
              <a:cs typeface="宋体" panose="02010600030101010101" pitchFamily="2" charset="-122"/>
            </a:endParaRPr>
          </a:p>
          <a:p>
            <a:pPr latinLnBrk="1">
              <a:spcBef>
                <a:spcPts val="600"/>
              </a:spcBef>
              <a:tabLst>
                <a:tab pos="457200" algn="l"/>
              </a:tabLst>
            </a:pPr>
            <a:r>
              <a:rPr lang="zh-CN" altLang="en-US" sz="1400" b="1" spc="100" dirty="0">
                <a:solidFill>
                  <a:srgbClr val="3333FF"/>
                </a:solidFill>
                <a:latin typeface="+mn-ea"/>
                <a:ea typeface="+mn-ea"/>
                <a:cs typeface="宋体" panose="02010600030101010101" pitchFamily="2" charset="-122"/>
              </a:rPr>
              <a:t>二、</a:t>
            </a:r>
            <a:r>
              <a:rPr lang="zh-CN" altLang="zh-CN" sz="1400" b="1" spc="100" dirty="0">
                <a:solidFill>
                  <a:srgbClr val="3333FF"/>
                </a:solidFill>
                <a:latin typeface="+mn-ea"/>
                <a:ea typeface="+mn-ea"/>
                <a:cs typeface="宋体" panose="02010600030101010101" pitchFamily="2" charset="-122"/>
              </a:rPr>
              <a:t>招聘岗位：</a:t>
            </a:r>
            <a:r>
              <a:rPr lang="zh-CN" altLang="zh-CN" sz="1400" b="1" dirty="0">
                <a:solidFill>
                  <a:srgbClr val="3333FF"/>
                </a:solidFill>
                <a:latin typeface="+mn-ea"/>
                <a:ea typeface="+mn-ea"/>
                <a:cs typeface="宋体" panose="02010600030101010101" pitchFamily="2" charset="-122"/>
              </a:rPr>
              <a:t>剪辑师</a:t>
            </a:r>
            <a:r>
              <a:rPr lang="en-US" altLang="zh-CN" sz="1400" b="1" dirty="0">
                <a:solidFill>
                  <a:srgbClr val="3333FF"/>
                </a:solidFill>
                <a:latin typeface="+mn-ea"/>
                <a:ea typeface="+mn-ea"/>
                <a:cs typeface="宋体" panose="02010600030101010101" pitchFamily="2" charset="-122"/>
              </a:rPr>
              <a:t>2</a:t>
            </a:r>
            <a:r>
              <a:rPr lang="zh-CN" altLang="en-US" sz="1400" b="1" dirty="0">
                <a:solidFill>
                  <a:srgbClr val="3333FF"/>
                </a:solidFill>
                <a:latin typeface="+mn-ea"/>
                <a:ea typeface="+mn-ea"/>
                <a:cs typeface="宋体" panose="02010600030101010101" pitchFamily="2" charset="-122"/>
              </a:rPr>
              <a:t>人</a:t>
            </a:r>
            <a:r>
              <a:rPr lang="zh-CN" altLang="en-US" sz="1400" b="1" spc="100" dirty="0">
                <a:solidFill>
                  <a:srgbClr val="3333FF"/>
                </a:solidFill>
                <a:latin typeface="+mn-ea"/>
                <a:ea typeface="+mn-ea"/>
                <a:cs typeface="宋体" panose="02010600030101010101" pitchFamily="2" charset="-122"/>
              </a:rPr>
              <a:t>（薪资</a:t>
            </a:r>
            <a:r>
              <a:rPr lang="en-US" altLang="zh-CN" sz="1400" b="1" spc="100">
                <a:solidFill>
                  <a:srgbClr val="3333FF"/>
                </a:solidFill>
                <a:latin typeface="+mn-ea"/>
                <a:ea typeface="+mn-ea"/>
                <a:cs typeface="宋体" panose="02010600030101010101" pitchFamily="2" charset="-122"/>
              </a:rPr>
              <a:t>4000-6000</a:t>
            </a:r>
            <a:r>
              <a:rPr lang="zh-CN" altLang="en-US" sz="1400" b="1" spc="100" dirty="0">
                <a:solidFill>
                  <a:srgbClr val="3333FF"/>
                </a:solidFill>
                <a:latin typeface="+mn-ea"/>
                <a:ea typeface="+mn-ea"/>
                <a:cs typeface="宋体" panose="02010600030101010101" pitchFamily="2" charset="-122"/>
              </a:rPr>
              <a:t>）</a:t>
            </a:r>
            <a:endParaRPr lang="zh-CN" altLang="zh-CN" sz="1400" b="1" dirty="0">
              <a:solidFill>
                <a:srgbClr val="3333FF"/>
              </a:solidFill>
              <a:latin typeface="+mn-ea"/>
              <a:ea typeface="+mn-ea"/>
              <a:cs typeface="宋体" panose="02010600030101010101" pitchFamily="2" charset="-122"/>
            </a:endParaRPr>
          </a:p>
          <a:p>
            <a:pPr latinLnBrk="1">
              <a:spcBef>
                <a:spcPts val="600"/>
              </a:spcBef>
            </a:pPr>
            <a:r>
              <a:rPr lang="zh-CN" altLang="zh-CN" sz="1200" b="1" dirty="0">
                <a:solidFill>
                  <a:srgbClr val="000000"/>
                </a:solidFill>
                <a:latin typeface="+mn-ea"/>
                <a:ea typeface="+mn-ea"/>
                <a:cs typeface="宋体" panose="02010600030101010101" pitchFamily="2" charset="-122"/>
              </a:rPr>
              <a:t>岗位职责：</a:t>
            </a:r>
            <a:endParaRPr lang="zh-CN" altLang="zh-CN" sz="1200" b="1" dirty="0">
              <a:latin typeface="+mn-ea"/>
              <a:ea typeface="+mn-ea"/>
              <a:cs typeface="宋体" panose="02010600030101010101" pitchFamily="2" charset="-122"/>
            </a:endParaRPr>
          </a:p>
          <a:p>
            <a:pPr latinLnBrk="1">
              <a:spcBef>
                <a:spcPts val="600"/>
              </a:spcBef>
            </a:pPr>
            <a:r>
              <a:rPr lang="en-US" altLang="zh-CN" sz="1200" b="1" dirty="0">
                <a:solidFill>
                  <a:srgbClr val="000000"/>
                </a:solidFill>
                <a:latin typeface="+mn-ea"/>
                <a:ea typeface="+mn-ea"/>
                <a:cs typeface="宋体" panose="02010600030101010101" pitchFamily="2" charset="-122"/>
              </a:rPr>
              <a:t>1.</a:t>
            </a:r>
            <a:r>
              <a:rPr lang="zh-CN" altLang="zh-CN" sz="1200" b="1" dirty="0">
                <a:solidFill>
                  <a:srgbClr val="000000"/>
                </a:solidFill>
                <a:latin typeface="+mn-ea"/>
                <a:ea typeface="+mn-ea"/>
                <a:cs typeface="宋体" panose="02010600030101010101" pitchFamily="2" charset="-122"/>
              </a:rPr>
              <a:t>按照不同平台的风格，为突出主题内容为目的进行剪辑制作，段落删减、增加删减片段、上字幕、配音、专业调色处理等</a:t>
            </a:r>
            <a:endParaRPr lang="zh-CN" altLang="zh-CN" sz="1200" b="1" dirty="0">
              <a:latin typeface="+mn-ea"/>
              <a:ea typeface="+mn-ea"/>
              <a:cs typeface="宋体" panose="02010600030101010101" pitchFamily="2" charset="-122"/>
            </a:endParaRPr>
          </a:p>
          <a:p>
            <a:pPr latinLnBrk="1">
              <a:spcBef>
                <a:spcPts val="600"/>
              </a:spcBef>
            </a:pPr>
            <a:r>
              <a:rPr lang="en-US" altLang="zh-CN" sz="1200" b="1" dirty="0">
                <a:solidFill>
                  <a:srgbClr val="000000"/>
                </a:solidFill>
                <a:latin typeface="+mn-ea"/>
                <a:ea typeface="+mn-ea"/>
                <a:cs typeface="宋体" panose="02010600030101010101" pitchFamily="2" charset="-122"/>
              </a:rPr>
              <a:t>2.</a:t>
            </a:r>
            <a:r>
              <a:rPr lang="zh-CN" altLang="zh-CN" sz="1200" b="1" dirty="0">
                <a:solidFill>
                  <a:srgbClr val="000000"/>
                </a:solidFill>
                <a:latin typeface="+mn-ea"/>
                <a:ea typeface="+mn-ea"/>
                <a:cs typeface="宋体" panose="02010600030101010101" pitchFamily="2" charset="-122"/>
              </a:rPr>
              <a:t>根据公司要求剪辑制作，以及对应的素材处理、特效处理、字幕处理、音频处理、包装处理、成品输入</a:t>
            </a:r>
            <a:endParaRPr lang="zh-CN" altLang="zh-CN" sz="1200" b="1" dirty="0">
              <a:latin typeface="+mn-ea"/>
              <a:ea typeface="+mn-ea"/>
              <a:cs typeface="宋体" panose="02010600030101010101" pitchFamily="2" charset="-122"/>
            </a:endParaRPr>
          </a:p>
          <a:p>
            <a:pPr latinLnBrk="1">
              <a:spcBef>
                <a:spcPts val="600"/>
              </a:spcBef>
            </a:pPr>
            <a:r>
              <a:rPr lang="zh-CN" altLang="zh-CN" sz="1200" b="1" dirty="0">
                <a:solidFill>
                  <a:srgbClr val="000000"/>
                </a:solidFill>
                <a:latin typeface="+mn-ea"/>
                <a:ea typeface="+mn-ea"/>
                <a:cs typeface="宋体" panose="02010600030101010101" pitchFamily="2" charset="-122"/>
              </a:rPr>
              <a:t>岗位要求：</a:t>
            </a:r>
            <a:endParaRPr lang="zh-CN" altLang="zh-CN" sz="1200" b="1" dirty="0">
              <a:latin typeface="+mn-ea"/>
              <a:ea typeface="+mn-ea"/>
              <a:cs typeface="宋体" panose="02010600030101010101" pitchFamily="2" charset="-122"/>
            </a:endParaRPr>
          </a:p>
          <a:p>
            <a:pPr lvl="0" latinLnBrk="1">
              <a:spcBef>
                <a:spcPts val="600"/>
              </a:spcBef>
              <a:tabLst>
                <a:tab pos="457200" algn="l"/>
              </a:tabLst>
            </a:pPr>
            <a:r>
              <a:rPr lang="en-US" altLang="zh-CN" sz="1200" b="1" dirty="0">
                <a:solidFill>
                  <a:srgbClr val="000000"/>
                </a:solidFill>
                <a:latin typeface="+mn-ea"/>
                <a:ea typeface="+mn-ea"/>
                <a:cs typeface="宋体" panose="02010600030101010101" pitchFamily="2" charset="-122"/>
              </a:rPr>
              <a:t>1.</a:t>
            </a:r>
            <a:r>
              <a:rPr lang="zh-CN" altLang="zh-CN" sz="1200" b="1" dirty="0">
                <a:solidFill>
                  <a:srgbClr val="000000"/>
                </a:solidFill>
                <a:latin typeface="+mn-ea"/>
                <a:ea typeface="+mn-ea"/>
                <a:cs typeface="宋体" panose="02010600030101010101" pitchFamily="2" charset="-122"/>
              </a:rPr>
              <a:t>熟练掌握各类剪辑软件</a:t>
            </a:r>
            <a:endParaRPr lang="zh-CN" altLang="zh-CN" sz="1200" b="1" dirty="0">
              <a:latin typeface="+mn-ea"/>
              <a:ea typeface="+mn-ea"/>
              <a:cs typeface="宋体" panose="02010600030101010101" pitchFamily="2" charset="-122"/>
            </a:endParaRPr>
          </a:p>
          <a:p>
            <a:pPr lvl="0" latinLnBrk="1">
              <a:spcBef>
                <a:spcPts val="600"/>
              </a:spcBef>
              <a:tabLst>
                <a:tab pos="457200" algn="l"/>
              </a:tabLst>
            </a:pPr>
            <a:r>
              <a:rPr lang="en-US" altLang="zh-CN" sz="1200" b="1" dirty="0">
                <a:solidFill>
                  <a:srgbClr val="000000"/>
                </a:solidFill>
                <a:latin typeface="+mn-ea"/>
                <a:ea typeface="+mn-ea"/>
                <a:cs typeface="宋体" panose="02010600030101010101" pitchFamily="2" charset="-122"/>
              </a:rPr>
              <a:t>2.</a:t>
            </a:r>
            <a:r>
              <a:rPr lang="zh-CN" altLang="zh-CN" sz="1200" b="1" dirty="0">
                <a:solidFill>
                  <a:srgbClr val="000000"/>
                </a:solidFill>
                <a:latin typeface="+mn-ea"/>
                <a:ea typeface="+mn-ea"/>
                <a:cs typeface="宋体" panose="02010600030101010101" pitchFamily="2" charset="-122"/>
              </a:rPr>
              <a:t>良好的快速学习能力、抗压能力、强烈的责任感、团队意识</a:t>
            </a:r>
            <a:endParaRPr lang="zh-CN" altLang="zh-CN" sz="1200" b="1" dirty="0">
              <a:latin typeface="+mn-ea"/>
              <a:ea typeface="+mn-ea"/>
              <a:cs typeface="宋体" panose="02010600030101010101" pitchFamily="2" charset="-122"/>
            </a:endParaRPr>
          </a:p>
          <a:p>
            <a:pPr lvl="0" latinLnBrk="1">
              <a:spcBef>
                <a:spcPts val="600"/>
              </a:spcBef>
              <a:tabLst>
                <a:tab pos="457200" algn="l"/>
              </a:tabLst>
            </a:pPr>
            <a:r>
              <a:rPr lang="en-US" altLang="zh-CN" sz="1200" b="1" dirty="0">
                <a:solidFill>
                  <a:srgbClr val="000000"/>
                </a:solidFill>
                <a:latin typeface="+mn-ea"/>
                <a:ea typeface="+mn-ea"/>
                <a:cs typeface="宋体" panose="02010600030101010101" pitchFamily="2" charset="-122"/>
              </a:rPr>
              <a:t>3.</a:t>
            </a:r>
            <a:r>
              <a:rPr lang="zh-CN" altLang="zh-CN" sz="1200" b="1" dirty="0">
                <a:solidFill>
                  <a:srgbClr val="000000"/>
                </a:solidFill>
                <a:latin typeface="+mn-ea"/>
                <a:ea typeface="+mn-ea"/>
                <a:cs typeface="宋体" panose="02010600030101010101" pitchFamily="2" charset="-122"/>
              </a:rPr>
              <a:t>热爱视频制作行业、有自己的想法、有创意、思维活跃、善于沟通</a:t>
            </a:r>
            <a:r>
              <a:rPr lang="en-US" altLang="zh-CN" sz="1200" b="1" spc="100" dirty="0">
                <a:solidFill>
                  <a:srgbClr val="0D0D0D"/>
                </a:solidFill>
                <a:latin typeface="+mn-ea"/>
                <a:ea typeface="+mn-ea"/>
                <a:cs typeface="宋体" panose="02010600030101010101" pitchFamily="2" charset="-122"/>
              </a:rPr>
              <a:t> </a:t>
            </a:r>
            <a:endParaRPr lang="zh-CN" altLang="zh-CN" sz="1200" b="1" dirty="0">
              <a:latin typeface="+mn-ea"/>
              <a:ea typeface="+mn-ea"/>
              <a:cs typeface="宋体" panose="02010600030101010101" pitchFamily="2" charset="-122"/>
            </a:endParaRPr>
          </a:p>
          <a:p>
            <a:pPr>
              <a:lnSpc>
                <a:spcPct val="150000"/>
              </a:lnSpc>
              <a:spcBef>
                <a:spcPts val="600"/>
              </a:spcBef>
            </a:pPr>
            <a:r>
              <a:rPr lang="zh-CN" altLang="en-US" sz="1200" b="1" spc="100" dirty="0">
                <a:solidFill>
                  <a:srgbClr val="3333FF"/>
                </a:solidFill>
                <a:latin typeface="+mn-ea"/>
                <a:ea typeface="+mn-ea"/>
                <a:cs typeface="宋体" panose="02010600030101010101" pitchFamily="2" charset="-122"/>
              </a:rPr>
              <a:t>三、</a:t>
            </a:r>
            <a:r>
              <a:rPr lang="zh-CN" altLang="zh-CN" sz="1200" b="1" spc="100" dirty="0">
                <a:solidFill>
                  <a:srgbClr val="3333FF"/>
                </a:solidFill>
                <a:latin typeface="+mn-ea"/>
                <a:ea typeface="+mn-ea"/>
                <a:cs typeface="宋体" panose="02010600030101010101" pitchFamily="2" charset="-122"/>
              </a:rPr>
              <a:t>工作地点：石家庄市长安区东胜广场</a:t>
            </a:r>
            <a:r>
              <a:rPr lang="en-US" altLang="zh-CN" sz="1200" b="1" spc="100" dirty="0">
                <a:solidFill>
                  <a:srgbClr val="3333FF"/>
                </a:solidFill>
                <a:latin typeface="+mn-ea"/>
                <a:ea typeface="+mn-ea"/>
                <a:cs typeface="宋体" panose="02010600030101010101" pitchFamily="2" charset="-122"/>
              </a:rPr>
              <a:t>A</a:t>
            </a:r>
            <a:r>
              <a:rPr lang="zh-CN" altLang="zh-CN" sz="1200" b="1" spc="100" dirty="0">
                <a:solidFill>
                  <a:srgbClr val="3333FF"/>
                </a:solidFill>
                <a:latin typeface="+mn-ea"/>
                <a:ea typeface="+mn-ea"/>
                <a:cs typeface="宋体" panose="02010600030101010101" pitchFamily="2" charset="-122"/>
              </a:rPr>
              <a:t>座</a:t>
            </a:r>
            <a:r>
              <a:rPr lang="en-US" altLang="zh-CN" sz="1200" b="1" spc="100" dirty="0">
                <a:solidFill>
                  <a:srgbClr val="3333FF"/>
                </a:solidFill>
                <a:latin typeface="+mn-ea"/>
                <a:ea typeface="+mn-ea"/>
                <a:cs typeface="宋体" panose="02010600030101010101" pitchFamily="2" charset="-122"/>
              </a:rPr>
              <a:t>19</a:t>
            </a:r>
            <a:r>
              <a:rPr lang="zh-CN" altLang="zh-CN" sz="1200" b="1" spc="100" dirty="0">
                <a:solidFill>
                  <a:srgbClr val="3333FF"/>
                </a:solidFill>
                <a:latin typeface="+mn-ea"/>
                <a:ea typeface="+mn-ea"/>
                <a:cs typeface="宋体" panose="02010600030101010101" pitchFamily="2" charset="-122"/>
              </a:rPr>
              <a:t>层</a:t>
            </a:r>
            <a:r>
              <a:rPr lang="en-US" altLang="zh-CN" sz="1200" b="1" spc="100" dirty="0">
                <a:solidFill>
                  <a:srgbClr val="3333FF"/>
                </a:solidFill>
                <a:latin typeface="+mn-ea"/>
                <a:ea typeface="+mn-ea"/>
                <a:cs typeface="宋体" panose="02010600030101010101" pitchFamily="2" charset="-122"/>
              </a:rPr>
              <a:t>1901</a:t>
            </a:r>
            <a:endParaRPr lang="zh-CN" altLang="zh-CN" sz="1200" b="1" dirty="0">
              <a:solidFill>
                <a:srgbClr val="3333FF"/>
              </a:solidFill>
              <a:latin typeface="+mn-ea"/>
              <a:ea typeface="+mn-ea"/>
              <a:cs typeface="宋体" panose="02010600030101010101" pitchFamily="2" charset="-122"/>
            </a:endParaRPr>
          </a:p>
          <a:p>
            <a:pPr>
              <a:lnSpc>
                <a:spcPct val="150000"/>
              </a:lnSpc>
            </a:pPr>
            <a:r>
              <a:rPr lang="en-US" altLang="zh-CN" sz="1200" b="1" dirty="0">
                <a:solidFill>
                  <a:srgbClr val="3333FF"/>
                </a:solidFill>
                <a:latin typeface="+mn-ea"/>
                <a:ea typeface="+mn-ea"/>
                <a:cs typeface="Times New Roman" panose="02020603050405020304" pitchFamily="18" charset="0"/>
              </a:rPr>
              <a:t>     </a:t>
            </a:r>
            <a:r>
              <a:rPr lang="zh-CN" altLang="zh-CN" sz="1200" b="1" dirty="0">
                <a:solidFill>
                  <a:srgbClr val="3333FF"/>
                </a:solidFill>
                <a:latin typeface="+mn-ea"/>
                <a:ea typeface="+mn-ea"/>
                <a:cs typeface="Times New Roman" panose="02020603050405020304" pitchFamily="18" charset="0"/>
              </a:rPr>
              <a:t>联系电话：</a:t>
            </a:r>
            <a:r>
              <a:rPr lang="en-US" altLang="zh-CN" sz="1200" b="1" dirty="0">
                <a:solidFill>
                  <a:srgbClr val="3333FF"/>
                </a:solidFill>
                <a:latin typeface="+mn-ea"/>
                <a:ea typeface="+mn-ea"/>
                <a:cs typeface="Times New Roman" panose="02020603050405020304" pitchFamily="18" charset="0"/>
              </a:rPr>
              <a:t>17333935875</a:t>
            </a:r>
            <a:r>
              <a:rPr lang="zh-CN" altLang="zh-CN" sz="1200" b="1" dirty="0">
                <a:solidFill>
                  <a:srgbClr val="3333FF"/>
                </a:solidFill>
                <a:latin typeface="+mn-ea"/>
                <a:ea typeface="+mn-ea"/>
                <a:cs typeface="Times New Roman" panose="02020603050405020304" pitchFamily="18" charset="0"/>
              </a:rPr>
              <a:t>（微信同）王</a:t>
            </a:r>
            <a:r>
              <a:rPr lang="zh-CN" altLang="en-US" sz="1200" b="1" dirty="0">
                <a:solidFill>
                  <a:srgbClr val="3333FF"/>
                </a:solidFill>
                <a:latin typeface="+mn-ea"/>
                <a:ea typeface="+mn-ea"/>
                <a:cs typeface="Times New Roman" panose="02020603050405020304" pitchFamily="18" charset="0"/>
              </a:rPr>
              <a:t>女士</a:t>
            </a:r>
            <a:endParaRPr lang="zh-CN" altLang="zh-CN" sz="1800" b="1" dirty="0">
              <a:solidFill>
                <a:srgbClr val="3333FF"/>
              </a:solidFill>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4057364021"/>
      </p:ext>
    </p:extLst>
  </p:cSld>
  <p:clrMapOvr>
    <a:masterClrMapping/>
  </p:clrMapOvr>
  <p:transition spd="med">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2-2"/>
          <p:cNvPicPr>
            <a:picLocks noChangeAspect="1"/>
          </p:cNvPicPr>
          <p:nvPr/>
        </p:nvPicPr>
        <p:blipFill>
          <a:blip r:embed="rId3" cstate="print"/>
          <a:srcRect t="90675"/>
          <a:stretch>
            <a:fillRect/>
          </a:stretch>
        </p:blipFill>
        <p:spPr>
          <a:xfrm>
            <a:off x="0" y="-95885"/>
            <a:ext cx="12222480" cy="640715"/>
          </a:xfrm>
          <a:prstGeom prst="rect">
            <a:avLst/>
          </a:prstGeom>
        </p:spPr>
      </p:pic>
      <p:sp>
        <p:nvSpPr>
          <p:cNvPr id="8" name="矩形 7"/>
          <p:cNvSpPr/>
          <p:nvPr/>
        </p:nvSpPr>
        <p:spPr>
          <a:xfrm flipH="1">
            <a:off x="12058650" y="1459230"/>
            <a:ext cx="153670" cy="3980180"/>
          </a:xfrm>
          <a:prstGeom prst="rect">
            <a:avLst/>
          </a:prstGeom>
          <a:solidFill>
            <a:srgbClr val="D3B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9336" y="-48835"/>
            <a:ext cx="6208395" cy="584775"/>
          </a:xfrm>
          <a:prstGeom prst="rect">
            <a:avLst/>
          </a:prstGeom>
          <a:noFill/>
        </p:spPr>
        <p:txBody>
          <a:bodyPr wrap="square" rtlCol="0">
            <a:spAutoFit/>
          </a:bodyPr>
          <a:lstStyle/>
          <a:p>
            <a:pPr algn="l"/>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PART 03—</a:t>
            </a: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产品简介</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descr="2-2"/>
          <p:cNvPicPr>
            <a:picLocks noChangeAspect="1"/>
          </p:cNvPicPr>
          <p:nvPr/>
        </p:nvPicPr>
        <p:blipFill>
          <a:blip r:embed="rId3" cstate="print"/>
          <a:srcRect t="90675"/>
          <a:stretch>
            <a:fillRect/>
          </a:stretch>
        </p:blipFill>
        <p:spPr>
          <a:xfrm>
            <a:off x="-8255" y="6230620"/>
            <a:ext cx="12222480" cy="640715"/>
          </a:xfrm>
          <a:prstGeom prst="rect">
            <a:avLst/>
          </a:prstGeom>
        </p:spPr>
      </p:pic>
      <p:sp>
        <p:nvSpPr>
          <p:cNvPr id="7" name="文本框 6"/>
          <p:cNvSpPr txBox="1"/>
          <p:nvPr/>
        </p:nvSpPr>
        <p:spPr>
          <a:xfrm>
            <a:off x="832485" y="1937385"/>
            <a:ext cx="2480310" cy="475615"/>
          </a:xfrm>
          <a:prstGeom prst="rect">
            <a:avLst/>
          </a:prstGeom>
          <a:noFill/>
        </p:spPr>
        <p:txBody>
          <a:bodyPr wrap="square" rtlCol="0">
            <a:spAutoFit/>
          </a:bodyPr>
          <a:lstStyle/>
          <a:p>
            <a:pPr algn="l"/>
            <a:r>
              <a:rPr lang="zh-CN" altLang="en-US" sz="2500" b="1">
                <a:latin typeface="楷体" panose="02010609060101010101" charset="-122"/>
                <a:ea typeface="楷体" panose="02010609060101010101" charset="-122"/>
                <a:sym typeface="+mn-ea"/>
              </a:rPr>
              <a:t>松辰堂汗蒸</a:t>
            </a:r>
            <a:endParaRPr lang="zh-CN" altLang="en-US" sz="2500" b="1">
              <a:solidFill>
                <a:srgbClr val="C00000"/>
              </a:solidFill>
              <a:latin typeface="Calibri" panose="020F0502020204030204" pitchFamily="34" charset="0"/>
              <a:sym typeface="+mn-ea"/>
            </a:endParaRPr>
          </a:p>
        </p:txBody>
      </p:sp>
      <p:sp>
        <p:nvSpPr>
          <p:cNvPr id="2" name="矩形 1"/>
          <p:cNvSpPr/>
          <p:nvPr/>
        </p:nvSpPr>
        <p:spPr>
          <a:xfrm>
            <a:off x="3689985" y="821055"/>
            <a:ext cx="2734310" cy="2528570"/>
          </a:xfrm>
          <a:prstGeom prst="rect">
            <a:avLst/>
          </a:prstGeom>
          <a:blipFill rotWithShape="1">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515100" y="1014095"/>
            <a:ext cx="3865880" cy="1938020"/>
          </a:xfrm>
          <a:prstGeom prst="rect">
            <a:avLst/>
          </a:prstGeom>
          <a:noFill/>
        </p:spPr>
        <p:txBody>
          <a:bodyPr wrap="square" rtlCol="0">
            <a:spAutoFit/>
          </a:bodyPr>
          <a:lstStyle/>
          <a:p>
            <a:pPr>
              <a:lnSpc>
                <a:spcPts val="2400"/>
              </a:lnSpc>
            </a:pPr>
            <a:r>
              <a:rPr lang="zh-CN" altLang="en-US">
                <a:latin typeface="宋体" panose="02010600030101010101" pitchFamily="2" charset="-122"/>
              </a:rPr>
              <a:t>大型蒸房的承建</a:t>
            </a:r>
          </a:p>
          <a:p>
            <a:pPr>
              <a:lnSpc>
                <a:spcPts val="2400"/>
              </a:lnSpc>
            </a:pPr>
            <a:r>
              <a:rPr lang="zh-CN" altLang="en-US">
                <a:latin typeface="宋体" panose="02010600030101010101" pitchFamily="2" charset="-122"/>
              </a:rPr>
              <a:t>常建类型：</a:t>
            </a:r>
          </a:p>
          <a:p>
            <a:pPr>
              <a:lnSpc>
                <a:spcPts val="2400"/>
              </a:lnSpc>
            </a:pPr>
            <a:r>
              <a:rPr lang="zh-CN" altLang="en-US" b="1">
                <a:latin typeface="宋体" panose="02010600030101010101" pitchFamily="2" charset="-122"/>
              </a:rPr>
              <a:t>韩式汗蒸房</a:t>
            </a:r>
          </a:p>
          <a:p>
            <a:pPr>
              <a:lnSpc>
                <a:spcPts val="2400"/>
              </a:lnSpc>
            </a:pPr>
            <a:r>
              <a:rPr lang="zh-CN" altLang="en-US" b="1">
                <a:latin typeface="宋体" panose="02010600030101010101" pitchFamily="2" charset="-122"/>
              </a:rPr>
              <a:t>盐蒸房</a:t>
            </a:r>
          </a:p>
          <a:p>
            <a:pPr>
              <a:lnSpc>
                <a:spcPts val="2400"/>
              </a:lnSpc>
            </a:pPr>
            <a:r>
              <a:rPr lang="zh-CN" altLang="en-US" b="1">
                <a:latin typeface="宋体" panose="02010600030101010101" pitchFamily="2" charset="-122"/>
              </a:rPr>
              <a:t>轻奢盐蒸房</a:t>
            </a:r>
          </a:p>
          <a:p>
            <a:pPr>
              <a:lnSpc>
                <a:spcPts val="2400"/>
              </a:lnSpc>
            </a:pPr>
            <a:r>
              <a:rPr lang="zh-CN" altLang="en-US" b="1">
                <a:latin typeface="宋体" panose="02010600030101010101" pitchFamily="2" charset="-122"/>
              </a:rPr>
              <a:t>盐疗房（竹席顶、发泡顶、钢结构顶）</a:t>
            </a:r>
          </a:p>
        </p:txBody>
      </p:sp>
      <p:sp>
        <p:nvSpPr>
          <p:cNvPr id="25" name="文本框 24"/>
          <p:cNvSpPr txBox="1"/>
          <p:nvPr/>
        </p:nvSpPr>
        <p:spPr>
          <a:xfrm>
            <a:off x="255905" y="3722370"/>
            <a:ext cx="11417300" cy="1938020"/>
          </a:xfrm>
          <a:prstGeom prst="rect">
            <a:avLst/>
          </a:prstGeom>
          <a:noFill/>
        </p:spPr>
        <p:txBody>
          <a:bodyPr wrap="square" rtlCol="0" anchor="t">
            <a:spAutoFit/>
          </a:bodyPr>
          <a:lstStyle/>
          <a:p>
            <a:pPr algn="l" defTabSz="914400">
              <a:lnSpc>
                <a:spcPts val="2400"/>
              </a:lnSpc>
              <a:spcBef>
                <a:spcPts val="0"/>
              </a:spcBef>
              <a:buClrTx/>
              <a:buSzTx/>
              <a:buFont typeface="Arial" panose="020B0604020202020204"/>
              <a:buNone/>
            </a:pPr>
            <a:r>
              <a:rPr lang="en-US" altLang="zh-CN" sz="1800" dirty="0">
                <a:latin typeface="宋体" panose="02010600030101010101" pitchFamily="2" charset="-122"/>
                <a:cs typeface="宋体" panose="02010600030101010101" pitchFamily="2" charset="-122"/>
                <a:sym typeface="+mn-ea"/>
              </a:rPr>
              <a:t>    </a:t>
            </a:r>
            <a:r>
              <a:rPr lang="zh-CN" altLang="en-US" sz="1800" dirty="0">
                <a:latin typeface="宋体" panose="02010600030101010101" pitchFamily="2" charset="-122"/>
                <a:cs typeface="宋体" panose="02010600030101010101" pitchFamily="2" charset="-122"/>
                <a:sym typeface="+mn-ea"/>
              </a:rPr>
              <a:t>松辰堂汗蒸，为松辰堂旗下汗蒸专营品牌。致力于为客户提供环保、安全、性价比高的材料、完美的设计方案和专业的装修团队，竭力打造安全舒适、别具特色的现代汗蒸房。</a:t>
            </a:r>
          </a:p>
          <a:p>
            <a:pPr algn="l" defTabSz="914400">
              <a:lnSpc>
                <a:spcPts val="2400"/>
              </a:lnSpc>
              <a:spcBef>
                <a:spcPts val="0"/>
              </a:spcBef>
              <a:buClrTx/>
              <a:buSzTx/>
              <a:buFont typeface="Arial" panose="020B0604020202020204"/>
              <a:buNone/>
            </a:pPr>
            <a:r>
              <a:rPr lang="zh-CN" altLang="en-US" sz="1800" dirty="0">
                <a:latin typeface="宋体" panose="02010600030101010101" pitchFamily="2" charset="-122"/>
                <a:cs typeface="宋体" panose="02010600030101010101" pitchFamily="2" charset="-122"/>
                <a:sym typeface="+mn-ea"/>
              </a:rPr>
              <a:t>    历经多年的资源积累和经验沉淀，已为全国数千家中高端洗浴中心、沐浴汤泉、商务会所、养生会馆、美容院、星级宾馆等配套专业汗蒸项目，承建的类型有：盐疗房、盐蒸房、纳米汗蒸房、玉石汗蒸房、砭石汗蒸房、托玛琳汗蒸房、能量泥汗蒸房、硅胶汗蒸房、火龙浴、岩盘浴、火山石汗蒸房、黄土木炭房、玛瑙房、氧吧房、桑拿房、冰雪屋、蒙古包、窑洞等多种类型功能的热疗房。</a:t>
            </a:r>
            <a:endParaRPr lang="zh-CN" altLang="en-US" dirty="0">
              <a:latin typeface="宋体" panose="02010600030101010101" pitchFamily="2" charset="-122"/>
              <a:cs typeface="宋体" panose="02010600030101010101" pitchFamily="2" charset="-122"/>
            </a:endParaRPr>
          </a:p>
        </p:txBody>
      </p:sp>
    </p:spTree>
  </p:cSld>
  <p:clrMapOvr>
    <a:masterClrMapping/>
  </p:clrMapOvr>
  <p:transition spd="med">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C188B20-0FA1-BAA4-0F1C-2B0CD810CF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680" y="3424284"/>
            <a:ext cx="2376610" cy="1711038"/>
          </a:xfrm>
          <a:prstGeom prst="rect">
            <a:avLst/>
          </a:prstGeom>
        </p:spPr>
      </p:pic>
      <p:pic>
        <p:nvPicPr>
          <p:cNvPr id="10" name="图片 9" descr="2-2"/>
          <p:cNvPicPr>
            <a:picLocks noChangeAspect="1"/>
          </p:cNvPicPr>
          <p:nvPr/>
        </p:nvPicPr>
        <p:blipFill>
          <a:blip r:embed="rId4" cstate="print"/>
          <a:srcRect t="90675"/>
          <a:stretch>
            <a:fillRect/>
          </a:stretch>
        </p:blipFill>
        <p:spPr>
          <a:xfrm>
            <a:off x="0" y="-95885"/>
            <a:ext cx="12222480" cy="640715"/>
          </a:xfrm>
          <a:prstGeom prst="rect">
            <a:avLst/>
          </a:prstGeom>
        </p:spPr>
      </p:pic>
      <p:sp>
        <p:nvSpPr>
          <p:cNvPr id="8" name="矩形 7"/>
          <p:cNvSpPr/>
          <p:nvPr/>
        </p:nvSpPr>
        <p:spPr>
          <a:xfrm flipH="1">
            <a:off x="12058650" y="1459230"/>
            <a:ext cx="153670" cy="3980180"/>
          </a:xfrm>
          <a:prstGeom prst="rect">
            <a:avLst/>
          </a:prstGeom>
          <a:solidFill>
            <a:srgbClr val="D3B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9336" y="-60552"/>
            <a:ext cx="6208395" cy="584775"/>
          </a:xfrm>
          <a:prstGeom prst="rect">
            <a:avLst/>
          </a:prstGeom>
          <a:noFill/>
        </p:spPr>
        <p:txBody>
          <a:bodyPr wrap="square" rtlCol="0">
            <a:spAutoFit/>
          </a:bodyPr>
          <a:lstStyle/>
          <a:p>
            <a:pPr algn="l"/>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PART 03—</a:t>
            </a: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产品简介</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descr="2-2"/>
          <p:cNvPicPr>
            <a:picLocks noChangeAspect="1"/>
          </p:cNvPicPr>
          <p:nvPr/>
        </p:nvPicPr>
        <p:blipFill>
          <a:blip r:embed="rId4" cstate="print"/>
          <a:srcRect t="90675"/>
          <a:stretch>
            <a:fillRect/>
          </a:stretch>
        </p:blipFill>
        <p:spPr>
          <a:xfrm>
            <a:off x="-8255" y="6230620"/>
            <a:ext cx="12222480" cy="640715"/>
          </a:xfrm>
          <a:prstGeom prst="rect">
            <a:avLst/>
          </a:prstGeom>
        </p:spPr>
      </p:pic>
      <p:sp>
        <p:nvSpPr>
          <p:cNvPr id="7" name="文本框 6"/>
          <p:cNvSpPr txBox="1"/>
          <p:nvPr/>
        </p:nvSpPr>
        <p:spPr>
          <a:xfrm>
            <a:off x="4724400" y="983615"/>
            <a:ext cx="2480310" cy="475615"/>
          </a:xfrm>
          <a:prstGeom prst="rect">
            <a:avLst/>
          </a:prstGeom>
          <a:noFill/>
        </p:spPr>
        <p:txBody>
          <a:bodyPr wrap="square" rtlCol="0">
            <a:spAutoFit/>
          </a:bodyPr>
          <a:lstStyle/>
          <a:p>
            <a:pPr algn="l"/>
            <a:r>
              <a:rPr lang="zh-CN" altLang="en-US" sz="3000" b="1">
                <a:solidFill>
                  <a:srgbClr val="C00000"/>
                </a:solidFill>
                <a:latin typeface="Calibri" panose="020F0502020204030204" pitchFamily="34" charset="0"/>
                <a:sym typeface="+mn-ea"/>
              </a:rPr>
              <a:t>松辰堂沙疗</a:t>
            </a:r>
          </a:p>
        </p:txBody>
      </p:sp>
      <p:sp>
        <p:nvSpPr>
          <p:cNvPr id="30" name="文本框 29"/>
          <p:cNvSpPr txBox="1"/>
          <p:nvPr/>
        </p:nvSpPr>
        <p:spPr>
          <a:xfrm>
            <a:off x="356870" y="1669415"/>
            <a:ext cx="10864850" cy="1475469"/>
          </a:xfrm>
          <a:prstGeom prst="rect">
            <a:avLst/>
          </a:prstGeom>
          <a:noFill/>
        </p:spPr>
        <p:txBody>
          <a:bodyPr wrap="square" rtlCol="0" anchor="t">
            <a:spAutoFit/>
          </a:bodyPr>
          <a:lstStyle/>
          <a:p>
            <a:pPr indent="266700">
              <a:lnSpc>
                <a:spcPct val="175000"/>
              </a:lnSpc>
            </a:pPr>
            <a:r>
              <a:rPr lang="en-US" altLang="zh-CN" sz="1800" dirty="0">
                <a:solidFill>
                  <a:srgbClr val="000000"/>
                </a:solidFill>
                <a:uFillTx/>
                <a:latin typeface="宋体" panose="02010600030101010101" pitchFamily="2" charset="-122"/>
                <a:cs typeface="宋体" panose="02010600030101010101" pitchFamily="2" charset="-122"/>
                <a:sym typeface="+mn-ea"/>
              </a:rPr>
              <a:t> </a:t>
            </a:r>
            <a:r>
              <a:rPr lang="zh-CN" sz="1800" dirty="0">
                <a:solidFill>
                  <a:srgbClr val="000000"/>
                </a:solidFill>
                <a:uFillTx/>
                <a:latin typeface="宋体" panose="02010600030101010101" pitchFamily="2" charset="-122"/>
                <a:cs typeface="宋体" panose="02010600030101010101" pitchFamily="2" charset="-122"/>
                <a:sym typeface="+mn-ea"/>
              </a:rPr>
              <a:t>松辰堂沙疗是集沙疗床研发、销售、运营扶持、整体加盟为一体的综合性沙疗专营品牌。在传承非物质文化遗产沙疗的基础上，还结合中医理疗理论，研发了盐疗、玉疗、多宝石等理疗项目，可分别针对不同的身体症状选择合适的项目进行调理</a:t>
            </a:r>
            <a:r>
              <a:rPr lang="zh-CN" sz="1800" dirty="0">
                <a:solidFill>
                  <a:srgbClr val="000000"/>
                </a:solidFill>
                <a:uFillTx/>
                <a:ea typeface="楷体" panose="02010609060101010101" charset="-122"/>
                <a:sym typeface="+mn-ea"/>
              </a:rPr>
              <a:t>。</a:t>
            </a:r>
            <a:endParaRPr lang="zh-CN" altLang="en-US" sz="1800" dirty="0">
              <a:solidFill>
                <a:srgbClr val="000000"/>
              </a:solidFill>
              <a:uFillTx/>
              <a:ea typeface="楷体" panose="02010609060101010101" charset="-122"/>
              <a:sym typeface="+mn-ea"/>
            </a:endParaRPr>
          </a:p>
        </p:txBody>
      </p:sp>
      <p:pic>
        <p:nvPicPr>
          <p:cNvPr id="6" name="图片 5" descr="QQ截图20190112135905"/>
          <p:cNvPicPr>
            <a:picLocks noChangeAspect="1"/>
          </p:cNvPicPr>
          <p:nvPr/>
        </p:nvPicPr>
        <p:blipFill>
          <a:blip r:embed="rId5" cstate="print"/>
          <a:srcRect t="10660"/>
          <a:stretch>
            <a:fillRect/>
          </a:stretch>
        </p:blipFill>
        <p:spPr>
          <a:xfrm>
            <a:off x="480695" y="3492500"/>
            <a:ext cx="1900555" cy="1273810"/>
          </a:xfrm>
          <a:prstGeom prst="rect">
            <a:avLst/>
          </a:prstGeom>
        </p:spPr>
      </p:pic>
      <p:sp>
        <p:nvSpPr>
          <p:cNvPr id="9" name="文本框 8"/>
          <p:cNvSpPr txBox="1"/>
          <p:nvPr/>
        </p:nvSpPr>
        <p:spPr>
          <a:xfrm>
            <a:off x="356870" y="5309870"/>
            <a:ext cx="2245360" cy="506730"/>
          </a:xfrm>
          <a:prstGeom prst="rect">
            <a:avLst/>
          </a:prstGeom>
          <a:noFill/>
        </p:spPr>
        <p:txBody>
          <a:bodyPr wrap="square" rtlCol="0" anchor="t">
            <a:spAutoFit/>
          </a:bodyPr>
          <a:lstStyle/>
          <a:p>
            <a:pPr>
              <a:lnSpc>
                <a:spcPct val="150000"/>
              </a:lnSpc>
            </a:pPr>
            <a:r>
              <a:rPr dirty="0">
                <a:latin typeface="+mj-ea"/>
                <a:ea typeface="+mj-ea"/>
                <a:cs typeface="+mj-ea"/>
                <a:sym typeface="+mn-ea"/>
              </a:rPr>
              <a:t>活络化淤  散寒祛湿</a:t>
            </a:r>
            <a:endParaRPr lang="zh-CN" altLang="en-US">
              <a:latin typeface="+mj-ea"/>
              <a:ea typeface="+mj-ea"/>
              <a:cs typeface="+mj-ea"/>
            </a:endParaRPr>
          </a:p>
        </p:txBody>
      </p:sp>
      <p:pic>
        <p:nvPicPr>
          <p:cNvPr id="18437" name="图片 1"/>
          <p:cNvPicPr>
            <a:picLocks noChangeAspect="1"/>
          </p:cNvPicPr>
          <p:nvPr/>
        </p:nvPicPr>
        <p:blipFill>
          <a:blip r:embed="rId6" cstate="print"/>
          <a:stretch>
            <a:fillRect/>
          </a:stretch>
        </p:blipFill>
        <p:spPr>
          <a:xfrm>
            <a:off x="3062676" y="3499983"/>
            <a:ext cx="2246630" cy="1537970"/>
          </a:xfrm>
          <a:prstGeom prst="rect">
            <a:avLst/>
          </a:prstGeom>
          <a:noFill/>
          <a:ln w="9525">
            <a:noFill/>
          </a:ln>
        </p:spPr>
      </p:pic>
      <p:sp>
        <p:nvSpPr>
          <p:cNvPr id="15" name="文本框 14"/>
          <p:cNvSpPr txBox="1"/>
          <p:nvPr/>
        </p:nvSpPr>
        <p:spPr>
          <a:xfrm>
            <a:off x="3298896" y="5317353"/>
            <a:ext cx="2926080" cy="506730"/>
          </a:xfrm>
          <a:prstGeom prst="rect">
            <a:avLst/>
          </a:prstGeom>
          <a:noFill/>
        </p:spPr>
        <p:txBody>
          <a:bodyPr wrap="square" rtlCol="0" anchor="t">
            <a:spAutoFit/>
          </a:bodyPr>
          <a:lstStyle/>
          <a:p>
            <a:pPr>
              <a:lnSpc>
                <a:spcPct val="150000"/>
              </a:lnSpc>
            </a:pPr>
            <a:r>
              <a:rPr lang="zh-CN" sz="1800">
                <a:solidFill>
                  <a:srgbClr val="000000"/>
                </a:solidFill>
                <a:uFillTx/>
                <a:latin typeface="宋体" panose="02010600030101010101" pitchFamily="2" charset="-122"/>
                <a:cs typeface="宋体" panose="02010600030101010101" pitchFamily="2" charset="-122"/>
                <a:sym typeface="+mn-ea"/>
              </a:rPr>
              <a:t>美容抗衰  减肥塑形</a:t>
            </a:r>
            <a:endParaRPr lang="zh-CN" altLang="en-US"/>
          </a:p>
        </p:txBody>
      </p:sp>
      <p:sp>
        <p:nvSpPr>
          <p:cNvPr id="18" name="文本框 17"/>
          <p:cNvSpPr txBox="1"/>
          <p:nvPr/>
        </p:nvSpPr>
        <p:spPr>
          <a:xfrm>
            <a:off x="6202366" y="5284968"/>
            <a:ext cx="2118995" cy="922020"/>
          </a:xfrm>
          <a:prstGeom prst="rect">
            <a:avLst/>
          </a:prstGeom>
          <a:noFill/>
        </p:spPr>
        <p:txBody>
          <a:bodyPr wrap="square" rtlCol="0" anchor="t">
            <a:spAutoFit/>
          </a:bodyPr>
          <a:lstStyle/>
          <a:p>
            <a:pPr algn="l">
              <a:lnSpc>
                <a:spcPct val="150000"/>
              </a:lnSpc>
            </a:pPr>
            <a:r>
              <a:rPr lang="zh-CN" sz="1800" dirty="0">
                <a:solidFill>
                  <a:srgbClr val="000000"/>
                </a:solidFill>
                <a:uFillTx/>
                <a:latin typeface="宋体" panose="02010600030101010101" pitchFamily="2" charset="-122"/>
                <a:cs typeface="宋体" panose="02010600030101010101" pitchFamily="2" charset="-122"/>
                <a:sym typeface="Source Han Sans HW SC"/>
              </a:rPr>
              <a:t>缓解问题皮肤状况   </a:t>
            </a:r>
          </a:p>
          <a:p>
            <a:pPr algn="l">
              <a:lnSpc>
                <a:spcPct val="150000"/>
              </a:lnSpc>
            </a:pPr>
            <a:r>
              <a:rPr lang="zh-CN" sz="1800" dirty="0">
                <a:solidFill>
                  <a:srgbClr val="000000"/>
                </a:solidFill>
                <a:uFillTx/>
                <a:latin typeface="宋体" panose="02010600030101010101" pitchFamily="2" charset="-122"/>
                <a:cs typeface="宋体" panose="02010600030101010101" pitchFamily="2" charset="-122"/>
                <a:sym typeface="Source Han Sans HW SC"/>
              </a:rPr>
              <a:t>疗愈呼吸道疾病</a:t>
            </a:r>
            <a:endParaRPr lang="zh-CN" sz="1800" dirty="0">
              <a:solidFill>
                <a:srgbClr val="000000"/>
              </a:solidFill>
              <a:uFillTx/>
              <a:latin typeface="宋体" panose="02010600030101010101" pitchFamily="2" charset="-122"/>
              <a:cs typeface="宋体" panose="02010600030101010101" pitchFamily="2" charset="-122"/>
            </a:endParaRPr>
          </a:p>
        </p:txBody>
      </p:sp>
      <p:sp>
        <p:nvSpPr>
          <p:cNvPr id="19" name="文本框 18"/>
          <p:cNvSpPr txBox="1"/>
          <p:nvPr/>
        </p:nvSpPr>
        <p:spPr>
          <a:xfrm>
            <a:off x="9083922" y="5354184"/>
            <a:ext cx="2244090" cy="506730"/>
          </a:xfrm>
          <a:prstGeom prst="rect">
            <a:avLst/>
          </a:prstGeom>
          <a:noFill/>
        </p:spPr>
        <p:txBody>
          <a:bodyPr wrap="square" rtlCol="0" anchor="t">
            <a:spAutoFit/>
          </a:bodyPr>
          <a:lstStyle/>
          <a:p>
            <a:pPr>
              <a:lnSpc>
                <a:spcPct val="150000"/>
              </a:lnSpc>
            </a:pPr>
            <a:r>
              <a:rPr dirty="0">
                <a:latin typeface="宋体" panose="02010600030101010101" pitchFamily="2" charset="-122"/>
                <a:cs typeface="宋体" panose="02010600030101010101" pitchFamily="2" charset="-122"/>
                <a:sym typeface="+mn-ea"/>
              </a:rPr>
              <a:t>养颜固本  驻颜静心</a:t>
            </a:r>
            <a:endParaRPr lang="zh-CN" altLang="en-US">
              <a:latin typeface="宋体" panose="02010600030101010101" pitchFamily="2" charset="-122"/>
              <a:cs typeface="宋体" panose="02010600030101010101" pitchFamily="2" charset="-122"/>
            </a:endParaRPr>
          </a:p>
        </p:txBody>
      </p:sp>
      <p:sp>
        <p:nvSpPr>
          <p:cNvPr id="22" name="圆角矩形 21"/>
          <p:cNvSpPr/>
          <p:nvPr/>
        </p:nvSpPr>
        <p:spPr>
          <a:xfrm>
            <a:off x="751205" y="4876165"/>
            <a:ext cx="1080135" cy="36004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34720" y="4766310"/>
            <a:ext cx="713105" cy="506730"/>
          </a:xfrm>
          <a:prstGeom prst="rect">
            <a:avLst/>
          </a:prstGeom>
          <a:noFill/>
        </p:spPr>
        <p:txBody>
          <a:bodyPr wrap="square" rtlCol="0" anchor="t">
            <a:spAutoFit/>
          </a:bodyPr>
          <a:lstStyle/>
          <a:p>
            <a:pPr>
              <a:lnSpc>
                <a:spcPct val="150000"/>
              </a:lnSpc>
            </a:pPr>
            <a:r>
              <a:rPr lang="zh-CN" altLang="en-US">
                <a:solidFill>
                  <a:schemeClr val="bg1"/>
                </a:solidFill>
                <a:latin typeface="微软雅黑" panose="020B0503020204020204" pitchFamily="34" charset="-122"/>
                <a:ea typeface="微软雅黑" panose="020B0503020204020204" pitchFamily="34" charset="-122"/>
              </a:rPr>
              <a:t>沙疗</a:t>
            </a:r>
          </a:p>
        </p:txBody>
      </p:sp>
      <p:sp>
        <p:nvSpPr>
          <p:cNvPr id="24" name="圆角矩形 23"/>
          <p:cNvSpPr/>
          <p:nvPr/>
        </p:nvSpPr>
        <p:spPr>
          <a:xfrm>
            <a:off x="3693866" y="4885553"/>
            <a:ext cx="1080135" cy="36004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947866" y="4773793"/>
            <a:ext cx="826135" cy="506730"/>
          </a:xfrm>
          <a:prstGeom prst="rect">
            <a:avLst/>
          </a:prstGeom>
          <a:noFill/>
        </p:spPr>
        <p:txBody>
          <a:bodyPr wrap="square" rtlCol="0" anchor="t">
            <a:spAutoFit/>
          </a:bodyPr>
          <a:lstStyle/>
          <a:p>
            <a:pPr algn="l">
              <a:lnSpc>
                <a:spcPct val="150000"/>
              </a:lnSpc>
              <a:buClrTx/>
              <a:buSzTx/>
              <a:buFontTx/>
            </a:pPr>
            <a:r>
              <a:rPr lang="zh-CN" altLang="en-US" sz="1800">
                <a:solidFill>
                  <a:schemeClr val="bg1"/>
                </a:solidFill>
                <a:latin typeface="微软雅黑" panose="020B0503020204020204" pitchFamily="34" charset="-122"/>
                <a:ea typeface="微软雅黑" panose="020B0503020204020204" pitchFamily="34" charset="-122"/>
                <a:sym typeface="+mn-ea"/>
              </a:rPr>
              <a:t>玉疗</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6684190" y="4859655"/>
            <a:ext cx="1080135" cy="36004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6897550" y="4729480"/>
            <a:ext cx="915670" cy="506730"/>
          </a:xfrm>
          <a:prstGeom prst="rect">
            <a:avLst/>
          </a:prstGeom>
          <a:noFill/>
        </p:spPr>
        <p:txBody>
          <a:bodyPr wrap="square" rtlCol="0" anchor="t">
            <a:spAutoFit/>
          </a:bodyPr>
          <a:lstStyle/>
          <a:p>
            <a:pPr algn="l">
              <a:lnSpc>
                <a:spcPct val="150000"/>
              </a:lnSpc>
            </a:pPr>
            <a:r>
              <a:rPr lang="zh-CN" altLang="en-US" sz="1800">
                <a:solidFill>
                  <a:schemeClr val="bg1"/>
                </a:solidFill>
                <a:latin typeface="微软雅黑" panose="020B0503020204020204" pitchFamily="34" charset="-122"/>
                <a:ea typeface="微软雅黑" panose="020B0503020204020204" pitchFamily="34" charset="-122"/>
                <a:sym typeface="Source Han Sans HW SC"/>
              </a:rPr>
              <a:t>盐疗</a:t>
            </a:r>
            <a:endParaRPr lang="zh-CN" altLang="en-US" sz="180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7" cstate="print"/>
          <a:stretch>
            <a:fillRect/>
          </a:stretch>
        </p:blipFill>
        <p:spPr>
          <a:xfrm>
            <a:off x="9012167" y="3514589"/>
            <a:ext cx="2129155" cy="1456690"/>
          </a:xfrm>
          <a:prstGeom prst="rect">
            <a:avLst/>
          </a:prstGeom>
        </p:spPr>
      </p:pic>
      <p:sp>
        <p:nvSpPr>
          <p:cNvPr id="34" name="圆角矩形 33"/>
          <p:cNvSpPr/>
          <p:nvPr/>
        </p:nvSpPr>
        <p:spPr>
          <a:xfrm>
            <a:off x="9536677" y="4971279"/>
            <a:ext cx="1080135" cy="36004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9647167" y="4824594"/>
            <a:ext cx="1654810" cy="506730"/>
          </a:xfrm>
          <a:prstGeom prst="rect">
            <a:avLst/>
          </a:prstGeom>
          <a:noFill/>
        </p:spPr>
        <p:txBody>
          <a:bodyPr wrap="square" rtlCol="0" anchor="t">
            <a:spAutoFit/>
          </a:bodyPr>
          <a:lstStyle/>
          <a:p>
            <a:pPr algn="l">
              <a:lnSpc>
                <a:spcPct val="150000"/>
              </a:lnSpc>
              <a:buClrTx/>
              <a:buSzTx/>
              <a:buFontTx/>
            </a:pPr>
            <a:r>
              <a:rPr lang="zh-CN" altLang="en-US" sz="1800">
                <a:solidFill>
                  <a:schemeClr val="bg1"/>
                </a:solidFill>
                <a:latin typeface="微软雅黑" panose="020B0503020204020204" pitchFamily="34" charset="-122"/>
                <a:ea typeface="微软雅黑" panose="020B0503020204020204" pitchFamily="34" charset="-122"/>
                <a:sym typeface="+mn-ea"/>
              </a:rPr>
              <a:t>多宝石</a:t>
            </a:r>
            <a:endParaRPr lang="zh-CN" altLang="en-US" sz="1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2-2"/>
          <p:cNvPicPr>
            <a:picLocks noChangeAspect="1"/>
          </p:cNvPicPr>
          <p:nvPr/>
        </p:nvPicPr>
        <p:blipFill>
          <a:blip r:embed="rId3" cstate="print"/>
          <a:srcRect t="90675"/>
          <a:stretch>
            <a:fillRect/>
          </a:stretch>
        </p:blipFill>
        <p:spPr>
          <a:xfrm>
            <a:off x="0" y="-95885"/>
            <a:ext cx="12222480" cy="640715"/>
          </a:xfrm>
          <a:prstGeom prst="rect">
            <a:avLst/>
          </a:prstGeom>
        </p:spPr>
      </p:pic>
      <p:sp>
        <p:nvSpPr>
          <p:cNvPr id="8" name="矩形 7"/>
          <p:cNvSpPr/>
          <p:nvPr/>
        </p:nvSpPr>
        <p:spPr>
          <a:xfrm flipH="1">
            <a:off x="12058650" y="1459230"/>
            <a:ext cx="153670" cy="3980180"/>
          </a:xfrm>
          <a:prstGeom prst="rect">
            <a:avLst/>
          </a:prstGeom>
          <a:solidFill>
            <a:srgbClr val="D3B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2-2"/>
          <p:cNvPicPr>
            <a:picLocks noChangeAspect="1"/>
          </p:cNvPicPr>
          <p:nvPr/>
        </p:nvPicPr>
        <p:blipFill>
          <a:blip r:embed="rId3" cstate="print"/>
          <a:srcRect t="90675"/>
          <a:stretch>
            <a:fillRect/>
          </a:stretch>
        </p:blipFill>
        <p:spPr>
          <a:xfrm>
            <a:off x="-8255" y="6230620"/>
            <a:ext cx="12222480" cy="640715"/>
          </a:xfrm>
          <a:prstGeom prst="rect">
            <a:avLst/>
          </a:prstGeom>
        </p:spPr>
      </p:pic>
      <p:sp>
        <p:nvSpPr>
          <p:cNvPr id="7" name="文本框 6"/>
          <p:cNvSpPr txBox="1"/>
          <p:nvPr/>
        </p:nvSpPr>
        <p:spPr>
          <a:xfrm>
            <a:off x="1249680" y="792480"/>
            <a:ext cx="9371965" cy="553085"/>
          </a:xfrm>
          <a:prstGeom prst="rect">
            <a:avLst/>
          </a:prstGeom>
          <a:noFill/>
        </p:spPr>
        <p:txBody>
          <a:bodyPr wrap="square" rtlCol="0">
            <a:spAutoFit/>
          </a:bodyPr>
          <a:lstStyle/>
          <a:p>
            <a:pPr algn="ctr"/>
            <a:r>
              <a:rPr lang="zh-CN" altLang="en-US" sz="3000" b="1">
                <a:solidFill>
                  <a:srgbClr val="C00000"/>
                </a:solidFill>
                <a:latin typeface="Calibri" panose="020F0502020204030204" pitchFamily="34" charset="0"/>
                <a:sym typeface="+mn-ea"/>
              </a:rPr>
              <a:t>权威机构认证  实力强劲</a:t>
            </a:r>
            <a:r>
              <a:rPr lang="zh-CN" altLang="en-US" sz="2500" b="1">
                <a:solidFill>
                  <a:srgbClr val="C00000"/>
                </a:solidFill>
                <a:latin typeface="Calibri" panose="020F0502020204030204" pitchFamily="34" charset="0"/>
                <a:sym typeface="+mn-ea"/>
              </a:rPr>
              <a:t>  </a:t>
            </a:r>
          </a:p>
        </p:txBody>
      </p:sp>
      <p:pic>
        <p:nvPicPr>
          <p:cNvPr id="5" name="图片 4" descr="32b793cc2d234039e46a1ee6b8670b8"/>
          <p:cNvPicPr>
            <a:picLocks noChangeAspect="1"/>
          </p:cNvPicPr>
          <p:nvPr/>
        </p:nvPicPr>
        <p:blipFill>
          <a:blip r:embed="rId4" cstate="print"/>
          <a:stretch>
            <a:fillRect/>
          </a:stretch>
        </p:blipFill>
        <p:spPr>
          <a:xfrm>
            <a:off x="462280" y="2103755"/>
            <a:ext cx="3723640" cy="2423160"/>
          </a:xfrm>
          <a:prstGeom prst="rect">
            <a:avLst/>
          </a:prstGeom>
        </p:spPr>
      </p:pic>
      <p:pic>
        <p:nvPicPr>
          <p:cNvPr id="6" name="图片 5" descr="088913bfcb830762c913d11a6fee87b"/>
          <p:cNvPicPr>
            <a:picLocks noChangeAspect="1"/>
          </p:cNvPicPr>
          <p:nvPr/>
        </p:nvPicPr>
        <p:blipFill>
          <a:blip r:embed="rId5" cstate="print"/>
          <a:stretch>
            <a:fillRect/>
          </a:stretch>
        </p:blipFill>
        <p:spPr>
          <a:xfrm>
            <a:off x="5096510" y="2014220"/>
            <a:ext cx="1776095" cy="2513330"/>
          </a:xfrm>
          <a:prstGeom prst="rect">
            <a:avLst/>
          </a:prstGeom>
        </p:spPr>
      </p:pic>
      <p:pic>
        <p:nvPicPr>
          <p:cNvPr id="9" name="图片 8" descr="899b81758f81f7c147c37f49a806201"/>
          <p:cNvPicPr>
            <a:picLocks noChangeAspect="1"/>
          </p:cNvPicPr>
          <p:nvPr/>
        </p:nvPicPr>
        <p:blipFill>
          <a:blip r:embed="rId6" cstate="print"/>
          <a:stretch>
            <a:fillRect/>
          </a:stretch>
        </p:blipFill>
        <p:spPr>
          <a:xfrm>
            <a:off x="8404860" y="1968500"/>
            <a:ext cx="1807210" cy="2557780"/>
          </a:xfrm>
          <a:prstGeom prst="rect">
            <a:avLst/>
          </a:prstGeom>
        </p:spPr>
      </p:pic>
      <p:sp>
        <p:nvSpPr>
          <p:cNvPr id="11" name="文本框 10"/>
          <p:cNvSpPr txBox="1"/>
          <p:nvPr/>
        </p:nvSpPr>
        <p:spPr>
          <a:xfrm>
            <a:off x="702945" y="4527550"/>
            <a:ext cx="3242310" cy="475615"/>
          </a:xfrm>
          <a:prstGeom prst="rect">
            <a:avLst/>
          </a:prstGeom>
          <a:noFill/>
        </p:spPr>
        <p:txBody>
          <a:bodyPr wrap="square" rtlCol="0">
            <a:spAutoFit/>
          </a:bodyPr>
          <a:lstStyle/>
          <a:p>
            <a:pPr algn="ctr"/>
            <a:r>
              <a:rPr lang="zh-CN" altLang="en-US" sz="2500" b="1">
                <a:solidFill>
                  <a:srgbClr val="C00000"/>
                </a:solidFill>
                <a:latin typeface="Calibri" panose="020F0502020204030204" pitchFamily="34" charset="0"/>
                <a:sym typeface="+mn-ea"/>
              </a:rPr>
              <a:t> 一级施工资质</a:t>
            </a:r>
          </a:p>
        </p:txBody>
      </p:sp>
      <p:sp>
        <p:nvSpPr>
          <p:cNvPr id="13" name="文本框 12"/>
          <p:cNvSpPr txBox="1"/>
          <p:nvPr/>
        </p:nvSpPr>
        <p:spPr>
          <a:xfrm>
            <a:off x="4791710" y="4527550"/>
            <a:ext cx="2639695" cy="475615"/>
          </a:xfrm>
          <a:prstGeom prst="rect">
            <a:avLst/>
          </a:prstGeom>
          <a:noFill/>
        </p:spPr>
        <p:txBody>
          <a:bodyPr wrap="square" rtlCol="0">
            <a:spAutoFit/>
          </a:bodyPr>
          <a:lstStyle/>
          <a:p>
            <a:pPr algn="ctr"/>
            <a:r>
              <a:rPr lang="zh-CN" altLang="en-US" sz="2500" b="1">
                <a:solidFill>
                  <a:srgbClr val="C00000"/>
                </a:solidFill>
                <a:latin typeface="Calibri" panose="020F0502020204030204" pitchFamily="34" charset="0"/>
                <a:sym typeface="+mn-ea"/>
              </a:rPr>
              <a:t> </a:t>
            </a:r>
            <a:r>
              <a:rPr lang="en-US" altLang="zh-CN" sz="2500" b="1">
                <a:solidFill>
                  <a:srgbClr val="C00000"/>
                </a:solidFill>
                <a:latin typeface="Calibri" panose="020F0502020204030204" pitchFamily="34" charset="0"/>
                <a:sym typeface="+mn-ea"/>
              </a:rPr>
              <a:t>ISO9001</a:t>
            </a:r>
            <a:r>
              <a:rPr lang="zh-CN" altLang="en-US" sz="2500" b="1">
                <a:solidFill>
                  <a:srgbClr val="C00000"/>
                </a:solidFill>
                <a:latin typeface="Calibri" panose="020F0502020204030204" pitchFamily="34" charset="0"/>
                <a:sym typeface="+mn-ea"/>
              </a:rPr>
              <a:t>认证   </a:t>
            </a:r>
          </a:p>
        </p:txBody>
      </p:sp>
      <p:sp>
        <p:nvSpPr>
          <p:cNvPr id="14" name="文本框 13"/>
          <p:cNvSpPr txBox="1"/>
          <p:nvPr/>
        </p:nvSpPr>
        <p:spPr>
          <a:xfrm>
            <a:off x="8145780" y="4527550"/>
            <a:ext cx="2639695" cy="475615"/>
          </a:xfrm>
          <a:prstGeom prst="rect">
            <a:avLst/>
          </a:prstGeom>
          <a:noFill/>
        </p:spPr>
        <p:txBody>
          <a:bodyPr wrap="square" rtlCol="0">
            <a:spAutoFit/>
          </a:bodyPr>
          <a:lstStyle/>
          <a:p>
            <a:pPr algn="ctr"/>
            <a:r>
              <a:rPr lang="zh-CN" altLang="en-US" sz="2500" b="1">
                <a:solidFill>
                  <a:srgbClr val="C00000"/>
                </a:solidFill>
                <a:latin typeface="Calibri" panose="020F0502020204030204" pitchFamily="34" charset="0"/>
                <a:sym typeface="+mn-ea"/>
              </a:rPr>
              <a:t> </a:t>
            </a:r>
            <a:r>
              <a:rPr lang="en-US" altLang="zh-CN" sz="2500" b="1">
                <a:solidFill>
                  <a:srgbClr val="C00000"/>
                </a:solidFill>
                <a:latin typeface="Calibri" panose="020F0502020204030204" pitchFamily="34" charset="0"/>
                <a:sym typeface="+mn-ea"/>
              </a:rPr>
              <a:t>ISO14001</a:t>
            </a:r>
            <a:r>
              <a:rPr lang="zh-CN" altLang="en-US" sz="2500" b="1">
                <a:solidFill>
                  <a:srgbClr val="C00000"/>
                </a:solidFill>
                <a:latin typeface="Calibri" panose="020F0502020204030204" pitchFamily="34" charset="0"/>
                <a:sym typeface="+mn-ea"/>
              </a:rPr>
              <a:t>认证   </a:t>
            </a:r>
          </a:p>
        </p:txBody>
      </p:sp>
      <p:sp>
        <p:nvSpPr>
          <p:cNvPr id="15" name="文本框 14"/>
          <p:cNvSpPr txBox="1"/>
          <p:nvPr/>
        </p:nvSpPr>
        <p:spPr>
          <a:xfrm>
            <a:off x="257810" y="5227955"/>
            <a:ext cx="11355705" cy="1014730"/>
          </a:xfrm>
          <a:prstGeom prst="rect">
            <a:avLst/>
          </a:prstGeom>
          <a:noFill/>
        </p:spPr>
        <p:txBody>
          <a:bodyPr wrap="square" rtlCol="0">
            <a:spAutoFit/>
          </a:bodyPr>
          <a:lstStyle/>
          <a:p>
            <a:pPr algn="l">
              <a:lnSpc>
                <a:spcPts val="2400"/>
              </a:lnSpc>
            </a:pPr>
            <a:r>
              <a:rPr lang="en-US" altLang="zh-CN" sz="1600" spc="10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en-US" altLang="zh-CN" sz="1600" spc="100" dirty="0">
                <a:solidFill>
                  <a:schemeClr val="tx1">
                    <a:lumMod val="95000"/>
                    <a:lumOff val="5000"/>
                  </a:schemeClr>
                </a:solidFill>
                <a:latin typeface="宋体" panose="02010600030101010101" pitchFamily="2" charset="-122"/>
                <a:cs typeface="宋体" panose="02010600030101010101" pitchFamily="2" charset="-122"/>
                <a:sym typeface="+mn-ea"/>
              </a:rPr>
              <a:t> </a:t>
            </a:r>
            <a:r>
              <a:rPr lang="zh-CN" altLang="en-US" sz="1600" spc="100" dirty="0">
                <a:solidFill>
                  <a:schemeClr val="tx1">
                    <a:lumMod val="95000"/>
                    <a:lumOff val="5000"/>
                  </a:schemeClr>
                </a:solidFill>
                <a:latin typeface="宋体" panose="02010600030101010101" pitchFamily="2" charset="-122"/>
                <a:cs typeface="宋体" panose="02010600030101010101" pitchFamily="2" charset="-122"/>
                <a:sym typeface="+mn-ea"/>
              </a:rPr>
              <a:t>松辰堂先后荣获“中国AAA级重质量守信用单位”“中国质量十佳单位”“河北省建筑装饰业协会常务理事单位”“河北省住宅装饰类企业壹级单位”“ISO9001认证”“ISO14001认证”等荣誉，并仍将在促进人类</a:t>
            </a:r>
            <a:r>
              <a:rPr lang="zh-CN" altLang="en-US" sz="1600" spc="100" dirty="0">
                <a:solidFill>
                  <a:srgbClr val="C00000"/>
                </a:solidFill>
                <a:latin typeface="宋体" panose="02010600030101010101" pitchFamily="2" charset="-122"/>
                <a:cs typeface="宋体" panose="02010600030101010101" pitchFamily="2" charset="-122"/>
                <a:sym typeface="+mn-ea"/>
              </a:rPr>
              <a:t>大健康产业</a:t>
            </a:r>
            <a:r>
              <a:rPr lang="zh-CN" altLang="en-US" sz="1600" spc="100" dirty="0">
                <a:solidFill>
                  <a:schemeClr val="tx1">
                    <a:lumMod val="95000"/>
                    <a:lumOff val="5000"/>
                  </a:schemeClr>
                </a:solidFill>
                <a:latin typeface="宋体" panose="02010600030101010101" pitchFamily="2" charset="-122"/>
                <a:cs typeface="宋体" panose="02010600030101010101" pitchFamily="2" charset="-122"/>
                <a:sym typeface="+mn-ea"/>
              </a:rPr>
              <a:t>发展的道路上砥砺前行，为全力推进健康中国建设添砖加瓦</a:t>
            </a:r>
            <a:endParaRPr lang="zh-CN" altLang="en-US" sz="1600" spc="100" noProof="1">
              <a:solidFill>
                <a:schemeClr val="tx1">
                  <a:lumMod val="95000"/>
                  <a:lumOff val="5000"/>
                </a:schemeClr>
              </a:solidFill>
              <a:latin typeface="宋体" panose="02010600030101010101" pitchFamily="2" charset="-122"/>
              <a:cs typeface="宋体" panose="02010600030101010101" pitchFamily="2" charset="-122"/>
            </a:endParaRPr>
          </a:p>
        </p:txBody>
      </p:sp>
      <p:sp>
        <p:nvSpPr>
          <p:cNvPr id="17" name="文本框 16"/>
          <p:cNvSpPr txBox="1"/>
          <p:nvPr/>
        </p:nvSpPr>
        <p:spPr>
          <a:xfrm>
            <a:off x="113030" y="-8255"/>
            <a:ext cx="6208395" cy="553085"/>
          </a:xfrm>
          <a:prstGeom prst="rect">
            <a:avLst/>
          </a:prstGeom>
          <a:noFill/>
        </p:spPr>
        <p:txBody>
          <a:bodyPr wrap="square" rtlCol="0">
            <a:spAutoFit/>
          </a:bodyPr>
          <a:lstStyle/>
          <a:p>
            <a:pPr algn="l"/>
            <a:r>
              <a:rPr lang="en-US" altLang="zh-CN" sz="3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PART 04--</a:t>
            </a:r>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公司实力</a:t>
            </a:r>
          </a:p>
        </p:txBody>
      </p:sp>
    </p:spTree>
  </p:cSld>
  <p:clrMapOvr>
    <a:masterClrMapping/>
  </p:clrMapOvr>
  <p:transition spd="med">
    <p:wedg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715" y="836930"/>
            <a:ext cx="12204065" cy="259524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grpSp>
        <p:nvGrpSpPr>
          <p:cNvPr id="14" name="组合 13"/>
          <p:cNvGrpSpPr/>
          <p:nvPr/>
        </p:nvGrpSpPr>
        <p:grpSpPr>
          <a:xfrm>
            <a:off x="506730" y="3827780"/>
            <a:ext cx="2842895" cy="2245995"/>
            <a:chOff x="395684" y="3175143"/>
            <a:chExt cx="4594225" cy="2245995"/>
          </a:xfrm>
        </p:grpSpPr>
        <p:sp>
          <p:nvSpPr>
            <p:cNvPr id="12" name="TextBox 11"/>
            <p:cNvSpPr txBox="1"/>
            <p:nvPr/>
          </p:nvSpPr>
          <p:spPr>
            <a:xfrm>
              <a:off x="395684" y="3175143"/>
              <a:ext cx="1903095" cy="337185"/>
            </a:xfrm>
            <a:prstGeom prst="rect">
              <a:avLst/>
            </a:prstGeom>
            <a:noFill/>
          </p:spPr>
          <p:txBody>
            <a:bodyPr wrap="square" rtlCol="0">
              <a:spAutoFit/>
            </a:bodyPr>
            <a:lstStyle/>
            <a:p>
              <a:r>
                <a:rPr lang="zh-CN" sz="1600" b="1" dirty="0">
                  <a:solidFill>
                    <a:srgbClr val="C00000"/>
                  </a:solidFill>
                  <a:latin typeface="微软雅黑" panose="020B0503020204020204" pitchFamily="34" charset="-122"/>
                  <a:ea typeface="微软雅黑" panose="020B0503020204020204" pitchFamily="34" charset="-122"/>
                </a:rPr>
                <a:t>产品荣誉：</a:t>
              </a:r>
            </a:p>
          </p:txBody>
        </p:sp>
        <p:sp>
          <p:nvSpPr>
            <p:cNvPr id="13" name="矩形 12"/>
            <p:cNvSpPr/>
            <p:nvPr/>
          </p:nvSpPr>
          <p:spPr>
            <a:xfrm>
              <a:off x="395684" y="3483118"/>
              <a:ext cx="4594225" cy="1938020"/>
            </a:xfrm>
            <a:prstGeom prst="rect">
              <a:avLst/>
            </a:prstGeom>
          </p:spPr>
          <p:txBody>
            <a:bodyPr wrap="square">
              <a:spAutoFit/>
            </a:bodyPr>
            <a:lstStyle/>
            <a:p>
              <a:pPr algn="l">
                <a:lnSpc>
                  <a:spcPct val="200000"/>
                </a:lnSpc>
              </a:pPr>
              <a:r>
                <a:rPr lang="zh-CN" sz="1200" dirty="0">
                  <a:solidFill>
                    <a:srgbClr val="000000"/>
                  </a:solidFill>
                  <a:sym typeface="+mn-ea"/>
                </a:rPr>
                <a:t>国家权威检测达标产品</a:t>
              </a:r>
            </a:p>
            <a:p>
              <a:pPr algn="l">
                <a:lnSpc>
                  <a:spcPct val="200000"/>
                </a:lnSpc>
              </a:pPr>
              <a:r>
                <a:rPr lang="zh-CN" sz="1200" dirty="0">
                  <a:solidFill>
                    <a:srgbClr val="000000"/>
                  </a:solidFill>
                  <a:sym typeface="+mn-ea"/>
                </a:rPr>
                <a:t>国家权威检测·质量合格产品</a:t>
              </a:r>
            </a:p>
            <a:p>
              <a:pPr algn="l">
                <a:lnSpc>
                  <a:spcPct val="200000"/>
                </a:lnSpc>
              </a:pPr>
              <a:r>
                <a:rPr lang="zh-CN" sz="1200" dirty="0">
                  <a:solidFill>
                    <a:srgbClr val="000000"/>
                  </a:solidFill>
                  <a:sym typeface="+mn-ea"/>
                </a:rPr>
                <a:t>中国优秀绿色环保产品</a:t>
              </a:r>
            </a:p>
            <a:p>
              <a:pPr algn="l">
                <a:lnSpc>
                  <a:spcPct val="200000"/>
                </a:lnSpc>
              </a:pPr>
              <a:r>
                <a:rPr lang="zh-CN" sz="1200" dirty="0">
                  <a:solidFill>
                    <a:srgbClr val="000000"/>
                  </a:solidFill>
                  <a:sym typeface="+mn-ea"/>
                </a:rPr>
                <a:t>ISO9001管理体系认证</a:t>
              </a:r>
            </a:p>
            <a:p>
              <a:pPr algn="l">
                <a:lnSpc>
                  <a:spcPct val="200000"/>
                </a:lnSpc>
              </a:pPr>
              <a:r>
                <a:rPr lang="zh-CN" sz="1200" dirty="0">
                  <a:solidFill>
                    <a:srgbClr val="000000"/>
                  </a:solidFill>
                  <a:sym typeface="+mn-ea"/>
                </a:rPr>
                <a:t>中国太平保险承保</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sp>
        <p:nvSpPr>
          <p:cNvPr id="2" name="矩形 1"/>
          <p:cNvSpPr/>
          <p:nvPr/>
        </p:nvSpPr>
        <p:spPr>
          <a:xfrm>
            <a:off x="566420" y="1096010"/>
            <a:ext cx="3556000" cy="2066925"/>
          </a:xfrm>
          <a:prstGeom prst="rect">
            <a:avLst/>
          </a:prstGeom>
          <a:blipFill rotWithShape="1">
            <a:blip r:embed="rId3" cstate="screen">
              <a:extLst>
                <a:ext uri="{BEBA8EAE-BF5A-486C-A8C5-ECC9F3942E4B}">
                  <a14:imgProps xmlns:a14="http://schemas.microsoft.com/office/drawing/2010/main">
                    <a14:imgLayer r:embed="rId4">
                      <a14:imgEffect>
                        <a14:saturation sat="0"/>
                      </a14:imgEffect>
                    </a14:imgLayer>
                  </a14:imgProps>
                </a:ext>
              </a:extLst>
            </a:blip>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3" name="内容占位符 22" descr="E:\9月\易企秀\微信图片_20180910103920.jpg微信图片_20180910103920"/>
          <p:cNvPicPr>
            <a:picLocks noGrp="1" noChangeAspect="1"/>
          </p:cNvPicPr>
          <p:nvPr>
            <p:ph idx="1"/>
          </p:nvPr>
        </p:nvPicPr>
        <p:blipFill>
          <a:blip r:embed="rId5" cstate="print"/>
          <a:srcRect/>
          <a:stretch>
            <a:fillRect/>
          </a:stretch>
        </p:blipFill>
        <p:spPr>
          <a:xfrm>
            <a:off x="8557578" y="1101090"/>
            <a:ext cx="2918460" cy="2061845"/>
          </a:xfrm>
          <a:prstGeom prst="rect">
            <a:avLst/>
          </a:prstGeom>
        </p:spPr>
      </p:pic>
      <p:pic>
        <p:nvPicPr>
          <p:cNvPr id="25" name="图片 24" descr="E:\9月\易企秀\证书\达标产品.jpg达标产品"/>
          <p:cNvPicPr>
            <a:picLocks noChangeAspect="1"/>
          </p:cNvPicPr>
          <p:nvPr/>
        </p:nvPicPr>
        <p:blipFill>
          <a:blip r:embed="rId6" cstate="print"/>
          <a:srcRect/>
          <a:stretch>
            <a:fillRect/>
          </a:stretch>
        </p:blipFill>
        <p:spPr>
          <a:xfrm>
            <a:off x="4860290" y="1184593"/>
            <a:ext cx="2914650" cy="1888490"/>
          </a:xfrm>
          <a:prstGeom prst="rect">
            <a:avLst/>
          </a:prstGeom>
        </p:spPr>
      </p:pic>
      <p:sp>
        <p:nvSpPr>
          <p:cNvPr id="28" name="文本框 27"/>
          <p:cNvSpPr txBox="1"/>
          <p:nvPr/>
        </p:nvSpPr>
        <p:spPr>
          <a:xfrm>
            <a:off x="7990205" y="3766185"/>
            <a:ext cx="3767455" cy="2306955"/>
          </a:xfrm>
          <a:prstGeom prst="rect">
            <a:avLst/>
          </a:prstGeom>
          <a:noFill/>
        </p:spPr>
        <p:txBody>
          <a:bodyPr wrap="square" rtlCol="0">
            <a:spAutoFit/>
          </a:bodyPr>
          <a:lstStyle/>
          <a:p>
            <a:pPr algn="l">
              <a:lnSpc>
                <a:spcPct val="200000"/>
              </a:lnSpc>
            </a:pPr>
            <a:r>
              <a:rPr lang="zh-CN" sz="1200">
                <a:solidFill>
                  <a:schemeClr val="tx1">
                    <a:lumMod val="95000"/>
                    <a:lumOff val="5000"/>
                  </a:schemeClr>
                </a:solidFill>
                <a:sym typeface="+mn-ea"/>
              </a:rPr>
              <a:t>国家级远红外陶瓷发热管检验报告</a:t>
            </a:r>
          </a:p>
          <a:p>
            <a:pPr>
              <a:lnSpc>
                <a:spcPct val="200000"/>
              </a:lnSpc>
            </a:pPr>
            <a:r>
              <a:rPr lang="zh-CN" sz="1200">
                <a:solidFill>
                  <a:schemeClr val="tx1">
                    <a:lumMod val="95000"/>
                    <a:lumOff val="5000"/>
                  </a:schemeClr>
                </a:solidFill>
                <a:sym typeface="+mn-ea"/>
              </a:rPr>
              <a:t>国家级远红外频谱加热板检验报告</a:t>
            </a:r>
          </a:p>
          <a:p>
            <a:pPr>
              <a:lnSpc>
                <a:spcPct val="200000"/>
              </a:lnSpc>
            </a:pPr>
            <a:r>
              <a:rPr lang="zh-CN" sz="1200">
                <a:solidFill>
                  <a:srgbClr val="000000"/>
                </a:solidFill>
                <a:sym typeface="+mn-ea"/>
              </a:rPr>
              <a:t>国家消防及阻燃产品质量监督检验中心合金丝加热电缆阻燃性能检测报告</a:t>
            </a:r>
          </a:p>
          <a:p>
            <a:pPr>
              <a:lnSpc>
                <a:spcPct val="200000"/>
              </a:lnSpc>
            </a:pPr>
            <a:r>
              <a:rPr lang="zh-CN" sz="1200">
                <a:solidFill>
                  <a:schemeClr val="tx1">
                    <a:lumMod val="95000"/>
                    <a:lumOff val="5000"/>
                  </a:schemeClr>
                </a:solidFill>
                <a:sym typeface="+mn-ea"/>
              </a:rPr>
              <a:t>国家消防及阻燃产品质量监督检验中心顶棚布阻燃性能检测报告</a:t>
            </a:r>
          </a:p>
        </p:txBody>
      </p:sp>
      <p:pic>
        <p:nvPicPr>
          <p:cNvPr id="19" name="内容占位符 18" descr="2-2"/>
          <p:cNvPicPr>
            <a:picLocks noChangeAspect="1"/>
          </p:cNvPicPr>
          <p:nvPr/>
        </p:nvPicPr>
        <p:blipFill>
          <a:blip r:embed="rId7" cstate="print"/>
          <a:srcRect t="90675"/>
          <a:stretch>
            <a:fillRect/>
          </a:stretch>
        </p:blipFill>
        <p:spPr>
          <a:xfrm>
            <a:off x="0" y="6266180"/>
            <a:ext cx="12204700" cy="628650"/>
          </a:xfrm>
          <a:prstGeom prst="rect">
            <a:avLst/>
          </a:prstGeom>
          <a:noFill/>
          <a:ln w="9525">
            <a:noFill/>
          </a:ln>
        </p:spPr>
      </p:pic>
      <p:grpSp>
        <p:nvGrpSpPr>
          <p:cNvPr id="5" name="组合 4"/>
          <p:cNvGrpSpPr/>
          <p:nvPr/>
        </p:nvGrpSpPr>
        <p:grpSpPr>
          <a:xfrm>
            <a:off x="3877310" y="3827780"/>
            <a:ext cx="3853180" cy="2614930"/>
            <a:chOff x="395684" y="3175143"/>
            <a:chExt cx="6226883" cy="2614930"/>
          </a:xfrm>
        </p:grpSpPr>
        <p:sp>
          <p:nvSpPr>
            <p:cNvPr id="6" name="TextBox 11"/>
            <p:cNvSpPr txBox="1"/>
            <p:nvPr/>
          </p:nvSpPr>
          <p:spPr>
            <a:xfrm>
              <a:off x="395684" y="3175143"/>
              <a:ext cx="2596245" cy="337185"/>
            </a:xfrm>
            <a:prstGeom prst="rect">
              <a:avLst/>
            </a:prstGeom>
            <a:noFill/>
          </p:spPr>
          <p:txBody>
            <a:bodyPr wrap="square" rtlCol="0">
              <a:spAutoFit/>
            </a:bodyPr>
            <a:lstStyle/>
            <a:p>
              <a:r>
                <a:rPr lang="zh-CN" sz="1600" b="1" dirty="0">
                  <a:solidFill>
                    <a:srgbClr val="C00000"/>
                  </a:solidFill>
                  <a:latin typeface="微软雅黑" panose="020B0503020204020204" pitchFamily="34" charset="-122"/>
                  <a:ea typeface="微软雅黑" panose="020B0503020204020204" pitchFamily="34" charset="-122"/>
                </a:rPr>
                <a:t>产品检验报告：</a:t>
              </a:r>
            </a:p>
          </p:txBody>
        </p:sp>
        <p:sp>
          <p:nvSpPr>
            <p:cNvPr id="7" name="矩形 6"/>
            <p:cNvSpPr/>
            <p:nvPr/>
          </p:nvSpPr>
          <p:spPr>
            <a:xfrm>
              <a:off x="395684" y="3483118"/>
              <a:ext cx="6226883" cy="2306955"/>
            </a:xfrm>
            <a:prstGeom prst="rect">
              <a:avLst/>
            </a:prstGeom>
          </p:spPr>
          <p:txBody>
            <a:bodyPr wrap="square">
              <a:spAutoFit/>
            </a:bodyPr>
            <a:lstStyle/>
            <a:p>
              <a:pPr algn="l">
                <a:lnSpc>
                  <a:spcPct val="200000"/>
                </a:lnSpc>
              </a:pPr>
              <a:r>
                <a:rPr lang="zh-CN" sz="1200" dirty="0">
                  <a:solidFill>
                    <a:srgbClr val="000000"/>
                  </a:solidFill>
                  <a:sym typeface="+mn-ea"/>
                </a:rPr>
                <a:t>巴基斯坦原产地证书</a:t>
              </a:r>
            </a:p>
            <a:p>
              <a:pPr algn="l">
                <a:lnSpc>
                  <a:spcPct val="200000"/>
                </a:lnSpc>
              </a:pPr>
              <a:r>
                <a:rPr lang="zh-CN" sz="1200" dirty="0">
                  <a:solidFill>
                    <a:srgbClr val="000000"/>
                  </a:solidFill>
                  <a:sym typeface="+mn-ea"/>
                </a:rPr>
                <a:t>海关报关单位注册登记证书</a:t>
              </a:r>
            </a:p>
            <a:p>
              <a:pPr algn="l">
                <a:lnSpc>
                  <a:spcPct val="200000"/>
                </a:lnSpc>
              </a:pPr>
              <a:r>
                <a:rPr lang="zh-CN" sz="1200" dirty="0">
                  <a:solidFill>
                    <a:srgbClr val="000000"/>
                  </a:solidFill>
                  <a:sym typeface="+mn-ea"/>
                </a:rPr>
                <a:t>铁杉木木材运输证</a:t>
              </a:r>
            </a:p>
            <a:p>
              <a:pPr algn="l">
                <a:lnSpc>
                  <a:spcPct val="200000"/>
                </a:lnSpc>
              </a:pPr>
              <a:r>
                <a:rPr lang="zh-CN" sz="1200" dirty="0">
                  <a:solidFill>
                    <a:schemeClr val="tx1">
                      <a:lumMod val="95000"/>
                      <a:lumOff val="5000"/>
                    </a:schemeClr>
                  </a:solidFill>
                  <a:sym typeface="+mn-ea"/>
                </a:rPr>
                <a:t>上海交通大学分析测试中心沙盐玉检测报告</a:t>
              </a:r>
            </a:p>
            <a:p>
              <a:pPr algn="l">
                <a:lnSpc>
                  <a:spcPct val="200000"/>
                </a:lnSpc>
              </a:pPr>
              <a:r>
                <a:rPr lang="zh-CN" sz="1200" dirty="0">
                  <a:solidFill>
                    <a:schemeClr val="tx1">
                      <a:lumMod val="95000"/>
                      <a:lumOff val="5000"/>
                    </a:schemeClr>
                  </a:solidFill>
                  <a:sym typeface="+mn-ea"/>
                </a:rPr>
                <a:t>河北省产品质量监督检验研究院沙疗床床体检测报告</a:t>
              </a:r>
            </a:p>
            <a:p>
              <a:pPr algn="l">
                <a:lnSpc>
                  <a:spcPct val="20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pic>
        <p:nvPicPr>
          <p:cNvPr id="16" name="图片 15" descr="2-2"/>
          <p:cNvPicPr>
            <a:picLocks noChangeAspect="1"/>
          </p:cNvPicPr>
          <p:nvPr/>
        </p:nvPicPr>
        <p:blipFill>
          <a:blip r:embed="rId7" cstate="print"/>
          <a:srcRect t="90675"/>
          <a:stretch>
            <a:fillRect/>
          </a:stretch>
        </p:blipFill>
        <p:spPr>
          <a:xfrm>
            <a:off x="-30480" y="-118110"/>
            <a:ext cx="12222480" cy="640715"/>
          </a:xfrm>
          <a:prstGeom prst="rect">
            <a:avLst/>
          </a:prstGeom>
        </p:spPr>
      </p:pic>
      <p:sp>
        <p:nvSpPr>
          <p:cNvPr id="8" name="文本框 7"/>
          <p:cNvSpPr txBox="1"/>
          <p:nvPr/>
        </p:nvSpPr>
        <p:spPr>
          <a:xfrm>
            <a:off x="113030" y="-8255"/>
            <a:ext cx="6208395" cy="553085"/>
          </a:xfrm>
          <a:prstGeom prst="rect">
            <a:avLst/>
          </a:prstGeom>
          <a:noFill/>
        </p:spPr>
        <p:txBody>
          <a:bodyPr wrap="square" rtlCol="0">
            <a:spAutoFit/>
          </a:bodyPr>
          <a:lstStyle/>
          <a:p>
            <a:pPr algn="l"/>
            <a:r>
              <a:rPr lang="en-US" altLang="zh-CN" sz="3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PART 04--</a:t>
            </a:r>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公司实力</a:t>
            </a:r>
          </a:p>
        </p:txBody>
      </p:sp>
    </p:spTree>
  </p:cSld>
  <p:clrMapOvr>
    <a:masterClrMapping/>
  </p:clrMapOvr>
  <p:transition spd="med">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2-2"/>
          <p:cNvPicPr>
            <a:picLocks noChangeAspect="1"/>
          </p:cNvPicPr>
          <p:nvPr/>
        </p:nvPicPr>
        <p:blipFill>
          <a:blip r:embed="rId2" cstate="print"/>
          <a:srcRect t="90675"/>
          <a:stretch>
            <a:fillRect/>
          </a:stretch>
        </p:blipFill>
        <p:spPr>
          <a:xfrm>
            <a:off x="-30480" y="-118110"/>
            <a:ext cx="12222480" cy="640715"/>
          </a:xfrm>
          <a:prstGeom prst="rect">
            <a:avLst/>
          </a:prstGeom>
        </p:spPr>
      </p:pic>
      <p:pic>
        <p:nvPicPr>
          <p:cNvPr id="2" name="图片 1"/>
          <p:cNvPicPr>
            <a:picLocks noChangeAspect="1"/>
          </p:cNvPicPr>
          <p:nvPr/>
        </p:nvPicPr>
        <p:blipFill>
          <a:blip r:embed="rId3" cstate="print"/>
          <a:stretch>
            <a:fillRect/>
          </a:stretch>
        </p:blipFill>
        <p:spPr>
          <a:xfrm>
            <a:off x="452755" y="1440815"/>
            <a:ext cx="5755640" cy="4796155"/>
          </a:xfrm>
          <a:prstGeom prst="rect">
            <a:avLst/>
          </a:prstGeom>
        </p:spPr>
      </p:pic>
      <p:sp>
        <p:nvSpPr>
          <p:cNvPr id="17" name="矩形 16"/>
          <p:cNvSpPr/>
          <p:nvPr/>
        </p:nvSpPr>
        <p:spPr>
          <a:xfrm>
            <a:off x="8110855" y="2409825"/>
            <a:ext cx="2637155" cy="2399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25000"/>
              </a:lnSpc>
            </a:pPr>
            <a:r>
              <a:rPr lang="zh-CN" altLang="en-US" sz="24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峥嵘十年  </a:t>
            </a:r>
          </a:p>
          <a:p>
            <a:pPr>
              <a:lnSpc>
                <a:spcPct val="125000"/>
              </a:lnSpc>
            </a:pPr>
            <a:r>
              <a:rPr lang="zh-CN" altLang="en-US" sz="24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砥砺前行</a:t>
            </a:r>
          </a:p>
          <a:p>
            <a:pPr>
              <a:lnSpc>
                <a:spcPct val="125000"/>
              </a:lnSpc>
            </a:pPr>
            <a:r>
              <a:rPr lang="zh-CN" altLang="en-US" sz="24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立足河北 </a:t>
            </a:r>
          </a:p>
          <a:p>
            <a:pPr>
              <a:lnSpc>
                <a:spcPct val="125000"/>
              </a:lnSpc>
            </a:pPr>
            <a:r>
              <a:rPr lang="zh-CN" altLang="en-US" sz="24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覆盖全国</a:t>
            </a:r>
          </a:p>
          <a:p>
            <a:pPr>
              <a:lnSpc>
                <a:spcPct val="125000"/>
              </a:lnSpc>
            </a:pPr>
            <a:r>
              <a:rPr lang="zh-CN" altLang="en-US" sz="2400" dirty="0">
                <a:solidFill>
                  <a:schemeClr val="tx1">
                    <a:lumMod val="65000"/>
                    <a:lumOff val="35000"/>
                  </a:schemeClr>
                </a:solidFill>
              </a:rPr>
              <a:t>   </a:t>
            </a:r>
            <a:endParaRPr lang="zh-CN" altLang="en-US" sz="1850" dirty="0">
              <a:solidFill>
                <a:schemeClr val="tx1">
                  <a:lumMod val="95000"/>
                  <a:lumOff val="5000"/>
                </a:schemeClr>
              </a:solidFill>
            </a:endParaRPr>
          </a:p>
        </p:txBody>
      </p:sp>
      <p:sp>
        <p:nvSpPr>
          <p:cNvPr id="8" name="文本框 7"/>
          <p:cNvSpPr txBox="1"/>
          <p:nvPr/>
        </p:nvSpPr>
        <p:spPr>
          <a:xfrm>
            <a:off x="113030" y="-8255"/>
            <a:ext cx="6208395" cy="553085"/>
          </a:xfrm>
          <a:prstGeom prst="rect">
            <a:avLst/>
          </a:prstGeom>
          <a:noFill/>
        </p:spPr>
        <p:txBody>
          <a:bodyPr wrap="square" rtlCol="0">
            <a:spAutoFit/>
          </a:bodyPr>
          <a:lstStyle/>
          <a:p>
            <a:pPr algn="l"/>
            <a:r>
              <a:rPr lang="en-US" altLang="zh-CN" sz="3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PART 04--</a:t>
            </a:r>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公司实力</a:t>
            </a:r>
          </a:p>
        </p:txBody>
      </p:sp>
    </p:spTree>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1152</Words>
  <Application>Microsoft Office PowerPoint</Application>
  <PresentationFormat>宽屏</PresentationFormat>
  <Paragraphs>96</Paragraphs>
  <Slides>10</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经典楷体简</vt:lpstr>
      <vt:lpstr>楷体</vt:lpstr>
      <vt:lpstr>宋体</vt:lpstr>
      <vt:lpstr>微软雅黑</vt:lpstr>
      <vt:lpstr>Arial</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松辰堂科技</cp:lastModifiedBy>
  <cp:revision>191</cp:revision>
  <dcterms:created xsi:type="dcterms:W3CDTF">2018-10-17T03:25:00Z</dcterms:created>
  <dcterms:modified xsi:type="dcterms:W3CDTF">2023-05-30T04:00:16Z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KSORubyTemplateID">
    <vt:lpwstr>13</vt:lpwstr>
  </property>
  <property fmtid="{D5CDD505-2E9C-101B-9397-08002B2CF9AE}" pid="4" name="ICV">
    <vt:lpwstr>7D4B5A8EC7954167819DAB4BF80858A9</vt:lpwstr>
  </property>
</Properties>
</file>